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8.xml" ContentType="application/vnd.openxmlformats-officedocument.presentationml.notesSlide+xml"/>
  <Override PartName="/ppt/charts/chart14.xml" ContentType="application/vnd.openxmlformats-officedocument.drawingml.chart+xml"/>
  <Override PartName="/ppt/notesSlides/notesSlide9.xml" ContentType="application/vnd.openxmlformats-officedocument.presentationml.notesSlide+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78" r:id="rId3"/>
    <p:sldId id="258" r:id="rId4"/>
    <p:sldId id="259" r:id="rId5"/>
    <p:sldId id="260" r:id="rId6"/>
    <p:sldId id="261" r:id="rId7"/>
    <p:sldId id="262" r:id="rId8"/>
    <p:sldId id="264" r:id="rId9"/>
    <p:sldId id="281" r:id="rId10"/>
    <p:sldId id="266" r:id="rId11"/>
    <p:sldId id="267" r:id="rId12"/>
    <p:sldId id="268" r:id="rId13"/>
    <p:sldId id="287" r:id="rId14"/>
    <p:sldId id="286" r:id="rId15"/>
    <p:sldId id="270" r:id="rId16"/>
    <p:sldId id="279" r:id="rId17"/>
    <p:sldId id="274" r:id="rId18"/>
    <p:sldId id="280" r:id="rId19"/>
    <p:sldId id="276" r:id="rId20"/>
    <p:sldId id="282" r:id="rId21"/>
    <p:sldId id="283" r:id="rId22"/>
    <p:sldId id="284" r:id="rId23"/>
    <p:sldId id="285" r:id="rId24"/>
    <p:sldId id="277" r:id="rId25"/>
    <p:sldId id="263" r:id="rId26"/>
    <p:sldId id="26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243E72"/>
    <a:srgbClr val="10072F"/>
    <a:srgbClr val="001236"/>
    <a:srgbClr val="009900"/>
    <a:srgbClr val="18A1B4"/>
    <a:srgbClr val="002D48"/>
    <a:srgbClr val="0026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FAA Traffic </a:t>
            </a:r>
            <a:r>
              <a:rPr lang="en-US" dirty="0"/>
              <a:t>Count</a:t>
            </a:r>
          </a:p>
        </c:rich>
      </c:tx>
      <c:layout/>
      <c:overlay val="0"/>
    </c:title>
    <c:autoTitleDeleted val="0"/>
    <c:plotArea>
      <c:layout/>
      <c:lineChart>
        <c:grouping val="standard"/>
        <c:varyColors val="0"/>
        <c:ser>
          <c:idx val="0"/>
          <c:order val="0"/>
          <c:tx>
            <c:strRef>
              <c:f>Sheet1!$A$2</c:f>
              <c:strCache>
                <c:ptCount val="1"/>
                <c:pt idx="0">
                  <c:v>2016-2018</c:v>
                </c:pt>
              </c:strCache>
            </c:strRef>
          </c:tx>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_(* #,##0_);_(* \(#,##0\);_(* "-"_);_(@_)</c:formatCode>
                <c:ptCount val="12"/>
                <c:pt idx="0">
                  <c:v>4069.3333333333335</c:v>
                </c:pt>
                <c:pt idx="1">
                  <c:v>4632</c:v>
                </c:pt>
                <c:pt idx="2">
                  <c:v>5187.666666666667</c:v>
                </c:pt>
                <c:pt idx="3">
                  <c:v>5068</c:v>
                </c:pt>
                <c:pt idx="4">
                  <c:v>5482.666666666667</c:v>
                </c:pt>
                <c:pt idx="5">
                  <c:v>5086.666666666667</c:v>
                </c:pt>
                <c:pt idx="6">
                  <c:v>5163</c:v>
                </c:pt>
                <c:pt idx="7">
                  <c:v>5639.333333333333</c:v>
                </c:pt>
                <c:pt idx="8">
                  <c:v>6055.333333333333</c:v>
                </c:pt>
                <c:pt idx="9">
                  <c:v>6087.333333333333</c:v>
                </c:pt>
                <c:pt idx="10">
                  <c:v>5496</c:v>
                </c:pt>
                <c:pt idx="11">
                  <c:v>4761.666666666667</c:v>
                </c:pt>
              </c:numCache>
            </c:numRef>
          </c:val>
          <c:smooth val="0"/>
          <c:extLst xmlns:c16r2="http://schemas.microsoft.com/office/drawing/2015/06/chart">
            <c:ext xmlns:c16="http://schemas.microsoft.com/office/drawing/2014/chart" uri="{C3380CC4-5D6E-409C-BE32-E72D297353CC}">
              <c16:uniqueId val="{00000000-4BB3-41D8-A8C3-F71A704524E9}"/>
            </c:ext>
          </c:extLst>
        </c:ser>
        <c:ser>
          <c:idx val="1"/>
          <c:order val="1"/>
          <c:tx>
            <c:strRef>
              <c:f>Sheet1!$A$3</c:f>
              <c:strCache>
                <c:ptCount val="1"/>
                <c:pt idx="0">
                  <c:v>2019</c:v>
                </c:pt>
              </c:strCache>
            </c:strRef>
          </c:tx>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_(* #,##0_);_(* \(#,##0\);_(* "-"_);_(@_)</c:formatCode>
                <c:ptCount val="12"/>
                <c:pt idx="0">
                  <c:v>4368</c:v>
                </c:pt>
                <c:pt idx="1">
                  <c:v>3076</c:v>
                </c:pt>
                <c:pt idx="2">
                  <c:v>4312</c:v>
                </c:pt>
                <c:pt idx="3">
                  <c:v>4213</c:v>
                </c:pt>
                <c:pt idx="4">
                  <c:v>5382</c:v>
                </c:pt>
                <c:pt idx="5">
                  <c:v>5349</c:v>
                </c:pt>
                <c:pt idx="6">
                  <c:v>5096</c:v>
                </c:pt>
                <c:pt idx="7">
                  <c:v>5317</c:v>
                </c:pt>
                <c:pt idx="8">
                  <c:v>5476</c:v>
                </c:pt>
              </c:numCache>
            </c:numRef>
          </c:val>
          <c:smooth val="0"/>
          <c:extLst xmlns:c16r2="http://schemas.microsoft.com/office/drawing/2015/06/chart">
            <c:ext xmlns:c16="http://schemas.microsoft.com/office/drawing/2014/chart" uri="{C3380CC4-5D6E-409C-BE32-E72D297353CC}">
              <c16:uniqueId val="{00000001-4BB3-41D8-A8C3-F71A704524E9}"/>
            </c:ext>
          </c:extLst>
        </c:ser>
        <c:dLbls>
          <c:showLegendKey val="0"/>
          <c:showVal val="0"/>
          <c:showCatName val="0"/>
          <c:showSerName val="0"/>
          <c:showPercent val="0"/>
          <c:showBubbleSize val="0"/>
        </c:dLbls>
        <c:marker val="1"/>
        <c:smooth val="0"/>
        <c:axId val="331836032"/>
        <c:axId val="337117952"/>
      </c:lineChart>
      <c:catAx>
        <c:axId val="331836032"/>
        <c:scaling>
          <c:orientation val="minMax"/>
        </c:scaling>
        <c:delete val="0"/>
        <c:axPos val="b"/>
        <c:numFmt formatCode="General" sourceLinked="1"/>
        <c:majorTickMark val="none"/>
        <c:minorTickMark val="none"/>
        <c:tickLblPos val="nextTo"/>
        <c:txPr>
          <a:bodyPr rot="0" vert="horz"/>
          <a:lstStyle/>
          <a:p>
            <a:pPr>
              <a:defRPr/>
            </a:pPr>
            <a:endParaRPr lang="en-US"/>
          </a:p>
        </c:txPr>
        <c:crossAx val="337117952"/>
        <c:crosses val="autoZero"/>
        <c:auto val="1"/>
        <c:lblAlgn val="ctr"/>
        <c:lblOffset val="100"/>
        <c:noMultiLvlLbl val="0"/>
      </c:catAx>
      <c:valAx>
        <c:axId val="337117952"/>
        <c:scaling>
          <c:orientation val="minMax"/>
          <c:max val="8000"/>
          <c:min val="2000"/>
        </c:scaling>
        <c:delete val="0"/>
        <c:axPos val="l"/>
        <c:majorGridlines/>
        <c:numFmt formatCode="#,##0_);[Red]\(#,##0\)" sourceLinked="0"/>
        <c:majorTickMark val="none"/>
        <c:minorTickMark val="none"/>
        <c:tickLblPos val="nextTo"/>
        <c:txPr>
          <a:bodyPr rot="0" vert="horz"/>
          <a:lstStyle/>
          <a:p>
            <a:pPr>
              <a:defRPr/>
            </a:pPr>
            <a:endParaRPr lang="en-US"/>
          </a:p>
        </c:txPr>
        <c:crossAx val="331836032"/>
        <c:crosses val="autoZero"/>
        <c:crossBetween val="between"/>
        <c:majorUnit val="1000"/>
      </c:val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dirty="0" smtClean="0"/>
              <a:t>DLH</a:t>
            </a:r>
            <a:r>
              <a:rPr lang="en-US" baseline="0" dirty="0" smtClean="0"/>
              <a:t> CPE History</a:t>
            </a:r>
            <a:endParaRPr lang="en-US" dirty="0"/>
          </a:p>
        </c:rich>
      </c:tx>
      <c:layout>
        <c:manualLayout>
          <c:xMode val="edge"/>
          <c:yMode val="edge"/>
          <c:x val="0.27540888986098966"/>
          <c:y val="1.6666666666666666E-2"/>
        </c:manualLayout>
      </c:layout>
      <c:overlay val="0"/>
    </c:title>
    <c:autoTitleDeleted val="0"/>
    <c:plotArea>
      <c:layout/>
      <c:lineChart>
        <c:grouping val="standard"/>
        <c:varyColors val="0"/>
        <c:ser>
          <c:idx val="0"/>
          <c:order val="0"/>
          <c:marker>
            <c:symbol val="none"/>
          </c:marker>
          <c:cat>
            <c:strRef>
              <c:f>Sheet1!$B$1:$F$1</c:f>
              <c:strCache>
                <c:ptCount val="5"/>
                <c:pt idx="0">
                  <c:v>2015</c:v>
                </c:pt>
                <c:pt idx="1">
                  <c:v>2016</c:v>
                </c:pt>
                <c:pt idx="2">
                  <c:v>2017</c:v>
                </c:pt>
                <c:pt idx="3">
                  <c:v>2018</c:v>
                </c:pt>
                <c:pt idx="4">
                  <c:v>2019-Sept.</c:v>
                </c:pt>
              </c:strCache>
            </c:strRef>
          </c:cat>
          <c:val>
            <c:numRef>
              <c:f>Sheet1!$B$2:$F$2</c:f>
              <c:numCache>
                <c:formatCode>#,##0.00</c:formatCode>
                <c:ptCount val="5"/>
                <c:pt idx="0">
                  <c:v>6.99</c:v>
                </c:pt>
                <c:pt idx="1">
                  <c:v>8.07</c:v>
                </c:pt>
                <c:pt idx="2">
                  <c:v>8.16</c:v>
                </c:pt>
                <c:pt idx="3">
                  <c:v>8.82</c:v>
                </c:pt>
                <c:pt idx="4">
                  <c:v>9.1784053879725569</c:v>
                </c:pt>
              </c:numCache>
            </c:numRef>
          </c:val>
          <c:smooth val="0"/>
          <c:extLst xmlns:c16r2="http://schemas.microsoft.com/office/drawing/2015/06/chart">
            <c:ext xmlns:c16="http://schemas.microsoft.com/office/drawing/2014/chart" uri="{C3380CC4-5D6E-409C-BE32-E72D297353CC}">
              <c16:uniqueId val="{00000000-ADE1-480F-8F5E-7255BD820B54}"/>
            </c:ext>
          </c:extLst>
        </c:ser>
        <c:dLbls>
          <c:showLegendKey val="0"/>
          <c:showVal val="0"/>
          <c:showCatName val="0"/>
          <c:showSerName val="0"/>
          <c:showPercent val="0"/>
          <c:showBubbleSize val="0"/>
        </c:dLbls>
        <c:marker val="1"/>
        <c:smooth val="0"/>
        <c:axId val="337291136"/>
        <c:axId val="337292672"/>
      </c:lineChart>
      <c:catAx>
        <c:axId val="337291136"/>
        <c:scaling>
          <c:orientation val="minMax"/>
        </c:scaling>
        <c:delete val="0"/>
        <c:axPos val="b"/>
        <c:numFmt formatCode="General" sourceLinked="1"/>
        <c:majorTickMark val="none"/>
        <c:minorTickMark val="none"/>
        <c:tickLblPos val="nextTo"/>
        <c:crossAx val="337292672"/>
        <c:crosses val="autoZero"/>
        <c:auto val="1"/>
        <c:lblAlgn val="ctr"/>
        <c:lblOffset val="100"/>
        <c:noMultiLvlLbl val="0"/>
      </c:catAx>
      <c:valAx>
        <c:axId val="337292672"/>
        <c:scaling>
          <c:orientation val="minMax"/>
        </c:scaling>
        <c:delete val="0"/>
        <c:axPos val="l"/>
        <c:majorGridlines/>
        <c:numFmt formatCode="#,##0.00" sourceLinked="1"/>
        <c:majorTickMark val="none"/>
        <c:minorTickMark val="none"/>
        <c:tickLblPos val="nextTo"/>
        <c:crossAx val="337291136"/>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Personnel</a:t>
            </a:r>
            <a:r>
              <a:rPr lang="en-US" baseline="0" dirty="0" smtClean="0"/>
              <a:t> Compensation &amp; Benefits</a:t>
            </a:r>
            <a:endParaRPr lang="en-US" dirty="0"/>
          </a:p>
        </c:rich>
      </c:tx>
      <c:overlay val="0"/>
    </c:title>
    <c:autoTitleDeleted val="0"/>
    <c:plotArea>
      <c:layout>
        <c:manualLayout>
          <c:layoutTarget val="inner"/>
          <c:xMode val="edge"/>
          <c:yMode val="edge"/>
          <c:x val="0.1391820173854415"/>
          <c:y val="0.11152232152521994"/>
          <c:w val="0.84399841074911508"/>
          <c:h val="0.73549652593889159"/>
        </c:manualLayout>
      </c:layout>
      <c:lineChart>
        <c:grouping val="standard"/>
        <c:varyColors val="0"/>
        <c:ser>
          <c:idx val="0"/>
          <c:order val="0"/>
          <c:tx>
            <c:strRef>
              <c:f>Sheet1!$C$2</c:f>
              <c:strCache>
                <c:ptCount val="1"/>
                <c:pt idx="0">
                  <c:v>2016-2018</c:v>
                </c:pt>
              </c:strCache>
            </c:strRef>
          </c:tx>
          <c:marker>
            <c:symbol val="none"/>
          </c:marker>
          <c:cat>
            <c:strRef>
              <c:f>Sheet1!$D$1:$O$1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Sheet1!$D$2:$O$2</c:f>
              <c:numCache>
                <c:formatCode>#,##0</c:formatCode>
                <c:ptCount val="12"/>
                <c:pt idx="0">
                  <c:v>135591.36666666667</c:v>
                </c:pt>
                <c:pt idx="1">
                  <c:v>152509.21</c:v>
                </c:pt>
                <c:pt idx="2">
                  <c:v>158941.02333333335</c:v>
                </c:pt>
                <c:pt idx="3">
                  <c:v>152349.48666666666</c:v>
                </c:pt>
                <c:pt idx="4">
                  <c:v>145411.20333333334</c:v>
                </c:pt>
                <c:pt idx="5">
                  <c:v>184469.67333333334</c:v>
                </c:pt>
                <c:pt idx="6">
                  <c:v>167529.35333333333</c:v>
                </c:pt>
                <c:pt idx="7">
                  <c:v>147934.76999999999</c:v>
                </c:pt>
                <c:pt idx="8">
                  <c:v>149621.53666666665</c:v>
                </c:pt>
                <c:pt idx="9">
                  <c:v>144143.44333333333</c:v>
                </c:pt>
                <c:pt idx="10">
                  <c:v>197150.53333333333</c:v>
                </c:pt>
                <c:pt idx="11">
                  <c:v>297501.62666666665</c:v>
                </c:pt>
              </c:numCache>
            </c:numRef>
          </c:val>
          <c:smooth val="0"/>
          <c:extLst xmlns:c16r2="http://schemas.microsoft.com/office/drawing/2015/06/chart">
            <c:ext xmlns:c16="http://schemas.microsoft.com/office/drawing/2014/chart" uri="{C3380CC4-5D6E-409C-BE32-E72D297353CC}">
              <c16:uniqueId val="{00000000-BADD-4CA7-8E58-2F6AC54B4820}"/>
            </c:ext>
          </c:extLst>
        </c:ser>
        <c:ser>
          <c:idx val="1"/>
          <c:order val="1"/>
          <c:tx>
            <c:strRef>
              <c:f>Sheet1!$C$3</c:f>
              <c:strCache>
                <c:ptCount val="1"/>
                <c:pt idx="0">
                  <c:v>2019</c:v>
                </c:pt>
              </c:strCache>
            </c:strRef>
          </c:tx>
          <c:marker>
            <c:symbol val="none"/>
          </c:marker>
          <c:cat>
            <c:strRef>
              <c:f>Sheet1!$D$1:$O$1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Sheet1!$D$3:$O$3</c:f>
              <c:numCache>
                <c:formatCode>#,##0</c:formatCode>
                <c:ptCount val="12"/>
                <c:pt idx="0">
                  <c:v>131503.30000000002</c:v>
                </c:pt>
                <c:pt idx="1">
                  <c:v>185507.44999999998</c:v>
                </c:pt>
                <c:pt idx="2">
                  <c:v>175788.84</c:v>
                </c:pt>
                <c:pt idx="3">
                  <c:v>169925.67</c:v>
                </c:pt>
                <c:pt idx="4">
                  <c:v>225661.65</c:v>
                </c:pt>
                <c:pt idx="5">
                  <c:v>163070.98000000001</c:v>
                </c:pt>
                <c:pt idx="6">
                  <c:v>166568.44</c:v>
                </c:pt>
                <c:pt idx="7">
                  <c:v>164531.45000000001</c:v>
                </c:pt>
                <c:pt idx="8">
                  <c:v>160724.25</c:v>
                </c:pt>
              </c:numCache>
            </c:numRef>
          </c:val>
          <c:smooth val="0"/>
          <c:extLst xmlns:c16r2="http://schemas.microsoft.com/office/drawing/2015/06/chart">
            <c:ext xmlns:c16="http://schemas.microsoft.com/office/drawing/2014/chart" uri="{C3380CC4-5D6E-409C-BE32-E72D297353CC}">
              <c16:uniqueId val="{00000001-BADD-4CA7-8E58-2F6AC54B4820}"/>
            </c:ext>
          </c:extLst>
        </c:ser>
        <c:ser>
          <c:idx val="2"/>
          <c:order val="2"/>
          <c:tx>
            <c:strRef>
              <c:f>Sheet1!$C$4</c:f>
              <c:strCache>
                <c:ptCount val="1"/>
                <c:pt idx="0">
                  <c:v>Budget</c:v>
                </c:pt>
              </c:strCache>
            </c:strRef>
          </c:tx>
          <c:marker>
            <c:symbol val="none"/>
          </c:marker>
          <c:cat>
            <c:strRef>
              <c:f>Sheet1!$D$1:$O$1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Sheet1!$D$4:$O$4</c:f>
              <c:numCache>
                <c:formatCode>#,##0</c:formatCode>
                <c:ptCount val="12"/>
                <c:pt idx="0">
                  <c:v>169637.49999999997</c:v>
                </c:pt>
                <c:pt idx="1">
                  <c:v>174721.73</c:v>
                </c:pt>
                <c:pt idx="2">
                  <c:v>176841.47</c:v>
                </c:pt>
                <c:pt idx="3">
                  <c:v>171332.24</c:v>
                </c:pt>
                <c:pt idx="4">
                  <c:v>167942.75999999998</c:v>
                </c:pt>
                <c:pt idx="5">
                  <c:v>189184.93999999997</c:v>
                </c:pt>
                <c:pt idx="6">
                  <c:v>201837.63</c:v>
                </c:pt>
                <c:pt idx="7">
                  <c:v>167942.75999999998</c:v>
                </c:pt>
                <c:pt idx="8">
                  <c:v>171432.24</c:v>
                </c:pt>
                <c:pt idx="9">
                  <c:v>164553.26999999999</c:v>
                </c:pt>
                <c:pt idx="10">
                  <c:v>189974.42999999996</c:v>
                </c:pt>
                <c:pt idx="11">
                  <c:v>265448.3</c:v>
                </c:pt>
              </c:numCache>
            </c:numRef>
          </c:val>
          <c:smooth val="0"/>
          <c:extLst xmlns:c16r2="http://schemas.microsoft.com/office/drawing/2015/06/chart">
            <c:ext xmlns:c16="http://schemas.microsoft.com/office/drawing/2014/chart" uri="{C3380CC4-5D6E-409C-BE32-E72D297353CC}">
              <c16:uniqueId val="{00000002-BADD-4CA7-8E58-2F6AC54B4820}"/>
            </c:ext>
          </c:extLst>
        </c:ser>
        <c:dLbls>
          <c:showLegendKey val="0"/>
          <c:showVal val="0"/>
          <c:showCatName val="0"/>
          <c:showSerName val="0"/>
          <c:showPercent val="0"/>
          <c:showBubbleSize val="0"/>
        </c:dLbls>
        <c:marker val="1"/>
        <c:smooth val="0"/>
        <c:axId val="135325184"/>
        <c:axId val="135326720"/>
      </c:lineChart>
      <c:catAx>
        <c:axId val="135325184"/>
        <c:scaling>
          <c:orientation val="minMax"/>
        </c:scaling>
        <c:delete val="0"/>
        <c:axPos val="b"/>
        <c:numFmt formatCode="General" sourceLinked="1"/>
        <c:majorTickMark val="none"/>
        <c:minorTickMark val="none"/>
        <c:tickLblPos val="nextTo"/>
        <c:txPr>
          <a:bodyPr rot="0" vert="horz"/>
          <a:lstStyle/>
          <a:p>
            <a:pPr>
              <a:defRPr/>
            </a:pPr>
            <a:endParaRPr lang="en-US"/>
          </a:p>
        </c:txPr>
        <c:crossAx val="135326720"/>
        <c:crosses val="autoZero"/>
        <c:auto val="1"/>
        <c:lblAlgn val="ctr"/>
        <c:lblOffset val="100"/>
        <c:noMultiLvlLbl val="0"/>
      </c:catAx>
      <c:valAx>
        <c:axId val="135326720"/>
        <c:scaling>
          <c:orientation val="minMax"/>
        </c:scaling>
        <c:delete val="0"/>
        <c:axPos val="l"/>
        <c:majorGridlines/>
        <c:numFmt formatCode="#,##0" sourceLinked="0"/>
        <c:majorTickMark val="none"/>
        <c:minorTickMark val="none"/>
        <c:tickLblPos val="nextTo"/>
        <c:txPr>
          <a:bodyPr rot="0" vert="horz"/>
          <a:lstStyle/>
          <a:p>
            <a:pPr>
              <a:defRPr/>
            </a:pPr>
            <a:endParaRPr lang="en-US"/>
          </a:p>
        </c:txPr>
        <c:crossAx val="135325184"/>
        <c:crosses val="autoZero"/>
        <c:crossBetween val="between"/>
      </c:valAx>
      <c:dTable>
        <c:showHorzBorder val="1"/>
        <c:showVertBorder val="1"/>
        <c:showOutline val="1"/>
        <c:showKeys val="1"/>
        <c:txPr>
          <a:bodyPr/>
          <a:lstStyle/>
          <a:p>
            <a:pPr rtl="0">
              <a:defRPr sz="11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Supplies</a:t>
            </a:r>
          </a:p>
        </c:rich>
      </c:tx>
      <c:overlay val="0"/>
    </c:title>
    <c:autoTitleDeleted val="0"/>
    <c:plotArea>
      <c:layout/>
      <c:lineChart>
        <c:grouping val="standard"/>
        <c:varyColors val="0"/>
        <c:ser>
          <c:idx val="0"/>
          <c:order val="0"/>
          <c:tx>
            <c:strRef>
              <c:f>Sheet1!$C$2</c:f>
              <c:strCache>
                <c:ptCount val="1"/>
                <c:pt idx="0">
                  <c:v>2016-2018</c:v>
                </c:pt>
              </c:strCache>
            </c:strRef>
          </c:tx>
          <c:marker>
            <c:symbol val="none"/>
          </c:marker>
          <c:cat>
            <c:strRef>
              <c:f>Sheet1!$D$1:$O$1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Sheet1!$D$2:$O$2</c:f>
              <c:numCache>
                <c:formatCode>_(* #,##0_);_(* \(#,##0\);_(* "-"_);_(@_)</c:formatCode>
                <c:ptCount val="12"/>
                <c:pt idx="0">
                  <c:v>47179.963333333326</c:v>
                </c:pt>
                <c:pt idx="1">
                  <c:v>36152.030000000006</c:v>
                </c:pt>
                <c:pt idx="2">
                  <c:v>36144.316666666673</c:v>
                </c:pt>
                <c:pt idx="3">
                  <c:v>39493.916666666664</c:v>
                </c:pt>
                <c:pt idx="4">
                  <c:v>31093.243333333336</c:v>
                </c:pt>
                <c:pt idx="5">
                  <c:v>29258.10666666667</c:v>
                </c:pt>
                <c:pt idx="6">
                  <c:v>34020.506666666661</c:v>
                </c:pt>
                <c:pt idx="7">
                  <c:v>43692.283333333326</c:v>
                </c:pt>
                <c:pt idx="8">
                  <c:v>30059</c:v>
                </c:pt>
                <c:pt idx="9">
                  <c:v>38772.579999999994</c:v>
                </c:pt>
                <c:pt idx="10">
                  <c:v>43816.159999999996</c:v>
                </c:pt>
                <c:pt idx="11">
                  <c:v>72283.136666666673</c:v>
                </c:pt>
              </c:numCache>
            </c:numRef>
          </c:val>
          <c:smooth val="0"/>
          <c:extLst xmlns:c16r2="http://schemas.microsoft.com/office/drawing/2015/06/chart">
            <c:ext xmlns:c16="http://schemas.microsoft.com/office/drawing/2014/chart" uri="{C3380CC4-5D6E-409C-BE32-E72D297353CC}">
              <c16:uniqueId val="{00000000-40ED-4E39-B31C-F9678B21F28F}"/>
            </c:ext>
          </c:extLst>
        </c:ser>
        <c:ser>
          <c:idx val="1"/>
          <c:order val="1"/>
          <c:tx>
            <c:strRef>
              <c:f>Sheet1!$C$3</c:f>
              <c:strCache>
                <c:ptCount val="1"/>
                <c:pt idx="0">
                  <c:v>2019</c:v>
                </c:pt>
              </c:strCache>
            </c:strRef>
          </c:tx>
          <c:marker>
            <c:symbol val="none"/>
          </c:marker>
          <c:cat>
            <c:strRef>
              <c:f>Sheet1!$D$1:$O$1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Sheet1!$D$3:$O$3</c:f>
              <c:numCache>
                <c:formatCode>_(* #,##0_);_(* \(#,##0\);_(* "-"_);_(@_)</c:formatCode>
                <c:ptCount val="12"/>
                <c:pt idx="0">
                  <c:v>84652.09</c:v>
                </c:pt>
                <c:pt idx="1">
                  <c:v>58019.29</c:v>
                </c:pt>
                <c:pt idx="2">
                  <c:v>28205.14</c:v>
                </c:pt>
                <c:pt idx="3">
                  <c:v>50048.490000000005</c:v>
                </c:pt>
                <c:pt idx="4">
                  <c:v>22303.51</c:v>
                </c:pt>
                <c:pt idx="5">
                  <c:v>39285.230000000003</c:v>
                </c:pt>
                <c:pt idx="6">
                  <c:v>47211.56</c:v>
                </c:pt>
                <c:pt idx="7">
                  <c:v>49299.4</c:v>
                </c:pt>
                <c:pt idx="8">
                  <c:v>40197.5</c:v>
                </c:pt>
              </c:numCache>
            </c:numRef>
          </c:val>
          <c:smooth val="0"/>
          <c:extLst xmlns:c16r2="http://schemas.microsoft.com/office/drawing/2015/06/chart">
            <c:ext xmlns:c16="http://schemas.microsoft.com/office/drawing/2014/chart" uri="{C3380CC4-5D6E-409C-BE32-E72D297353CC}">
              <c16:uniqueId val="{00000001-40ED-4E39-B31C-F9678B21F28F}"/>
            </c:ext>
          </c:extLst>
        </c:ser>
        <c:ser>
          <c:idx val="2"/>
          <c:order val="2"/>
          <c:tx>
            <c:strRef>
              <c:f>Sheet1!$C$4</c:f>
              <c:strCache>
                <c:ptCount val="1"/>
                <c:pt idx="0">
                  <c:v>Budget</c:v>
                </c:pt>
              </c:strCache>
            </c:strRef>
          </c:tx>
          <c:marker>
            <c:symbol val="none"/>
          </c:marker>
          <c:cat>
            <c:strRef>
              <c:f>Sheet1!$D$1:$O$1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Sheet1!$D$4:$O$4</c:f>
              <c:numCache>
                <c:formatCode>_(* #,##0_);_(* \(#,##0\);_(* "-"_);_(@_)</c:formatCode>
                <c:ptCount val="12"/>
                <c:pt idx="0">
                  <c:v>72948.329999999987</c:v>
                </c:pt>
                <c:pt idx="1">
                  <c:v>29278.329999999998</c:v>
                </c:pt>
                <c:pt idx="2">
                  <c:v>27573.33</c:v>
                </c:pt>
                <c:pt idx="3">
                  <c:v>32828.329999999994</c:v>
                </c:pt>
                <c:pt idx="4">
                  <c:v>22598.33</c:v>
                </c:pt>
                <c:pt idx="5">
                  <c:v>35678.33</c:v>
                </c:pt>
                <c:pt idx="6">
                  <c:v>45598.329999999994</c:v>
                </c:pt>
                <c:pt idx="7">
                  <c:v>57928.329999999994</c:v>
                </c:pt>
                <c:pt idx="8">
                  <c:v>23748.33</c:v>
                </c:pt>
                <c:pt idx="9">
                  <c:v>68628.329999999987</c:v>
                </c:pt>
                <c:pt idx="10">
                  <c:v>17648.330000000002</c:v>
                </c:pt>
                <c:pt idx="11">
                  <c:v>26978.41</c:v>
                </c:pt>
              </c:numCache>
            </c:numRef>
          </c:val>
          <c:smooth val="0"/>
          <c:extLst xmlns:c16r2="http://schemas.microsoft.com/office/drawing/2015/06/chart">
            <c:ext xmlns:c16="http://schemas.microsoft.com/office/drawing/2014/chart" uri="{C3380CC4-5D6E-409C-BE32-E72D297353CC}">
              <c16:uniqueId val="{00000002-40ED-4E39-B31C-F9678B21F28F}"/>
            </c:ext>
          </c:extLst>
        </c:ser>
        <c:dLbls>
          <c:showLegendKey val="0"/>
          <c:showVal val="0"/>
          <c:showCatName val="0"/>
          <c:showSerName val="0"/>
          <c:showPercent val="0"/>
          <c:showBubbleSize val="0"/>
        </c:dLbls>
        <c:marker val="1"/>
        <c:smooth val="0"/>
        <c:axId val="337486208"/>
        <c:axId val="337487744"/>
      </c:lineChart>
      <c:catAx>
        <c:axId val="337486208"/>
        <c:scaling>
          <c:orientation val="minMax"/>
        </c:scaling>
        <c:delete val="0"/>
        <c:axPos val="b"/>
        <c:numFmt formatCode="General" sourceLinked="1"/>
        <c:majorTickMark val="none"/>
        <c:minorTickMark val="none"/>
        <c:tickLblPos val="nextTo"/>
        <c:txPr>
          <a:bodyPr rot="0" vert="horz"/>
          <a:lstStyle/>
          <a:p>
            <a:pPr>
              <a:defRPr/>
            </a:pPr>
            <a:endParaRPr lang="en-US"/>
          </a:p>
        </c:txPr>
        <c:crossAx val="337487744"/>
        <c:crosses val="autoZero"/>
        <c:auto val="1"/>
        <c:lblAlgn val="ctr"/>
        <c:lblOffset val="100"/>
        <c:noMultiLvlLbl val="0"/>
      </c:catAx>
      <c:valAx>
        <c:axId val="337487744"/>
        <c:scaling>
          <c:orientation val="minMax"/>
        </c:scaling>
        <c:delete val="0"/>
        <c:axPos val="l"/>
        <c:majorGridlines/>
        <c:numFmt formatCode="#,##0" sourceLinked="0"/>
        <c:majorTickMark val="none"/>
        <c:minorTickMark val="none"/>
        <c:tickLblPos val="nextTo"/>
        <c:txPr>
          <a:bodyPr rot="0" vert="horz"/>
          <a:lstStyle/>
          <a:p>
            <a:pPr>
              <a:defRPr/>
            </a:pPr>
            <a:endParaRPr lang="en-US"/>
          </a:p>
        </c:txPr>
        <c:crossAx val="337486208"/>
        <c:crosses val="autoZero"/>
        <c:crossBetween val="between"/>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Utilities</a:t>
            </a:r>
            <a:endParaRPr lang="en-US" dirty="0"/>
          </a:p>
        </c:rich>
      </c:tx>
      <c:overlay val="0"/>
    </c:title>
    <c:autoTitleDeleted val="0"/>
    <c:plotArea>
      <c:layout>
        <c:manualLayout>
          <c:layoutTarget val="inner"/>
          <c:xMode val="edge"/>
          <c:yMode val="edge"/>
          <c:x val="0.14409039466396975"/>
          <c:y val="0.18712092983436002"/>
          <c:w val="0.83909003347058686"/>
          <c:h val="0.64836166023213249"/>
        </c:manualLayout>
      </c:layout>
      <c:lineChart>
        <c:grouping val="standard"/>
        <c:varyColors val="0"/>
        <c:ser>
          <c:idx val="0"/>
          <c:order val="0"/>
          <c:tx>
            <c:strRef>
              <c:f>Sheet1!$C$2</c:f>
              <c:strCache>
                <c:ptCount val="1"/>
                <c:pt idx="0">
                  <c:v>2016-2018</c:v>
                </c:pt>
              </c:strCache>
            </c:strRef>
          </c:tx>
          <c:marker>
            <c:symbol val="none"/>
          </c:marker>
          <c:cat>
            <c:strRef>
              <c:f>Sheet1!$D$1:$O$1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Sheet1!$D$2:$O$2</c:f>
              <c:numCache>
                <c:formatCode>_(* #,##0_);_(* \(#,##0\);_(* "-"_);_(@_)</c:formatCode>
                <c:ptCount val="12"/>
                <c:pt idx="0">
                  <c:v>49722.59</c:v>
                </c:pt>
                <c:pt idx="1">
                  <c:v>49653.66333333333</c:v>
                </c:pt>
                <c:pt idx="2">
                  <c:v>45950.406666666669</c:v>
                </c:pt>
                <c:pt idx="3">
                  <c:v>37732.720000000001</c:v>
                </c:pt>
                <c:pt idx="4">
                  <c:v>31563.943333333333</c:v>
                </c:pt>
                <c:pt idx="5">
                  <c:v>28346.553333333333</c:v>
                </c:pt>
                <c:pt idx="6">
                  <c:v>31336.78</c:v>
                </c:pt>
                <c:pt idx="7">
                  <c:v>33427.043333333335</c:v>
                </c:pt>
                <c:pt idx="8">
                  <c:v>32226.609999999997</c:v>
                </c:pt>
                <c:pt idx="9">
                  <c:v>34495.486666666664</c:v>
                </c:pt>
                <c:pt idx="10">
                  <c:v>44332.073333333341</c:v>
                </c:pt>
                <c:pt idx="11">
                  <c:v>49602.513333333329</c:v>
                </c:pt>
              </c:numCache>
            </c:numRef>
          </c:val>
          <c:smooth val="0"/>
          <c:extLst xmlns:c16r2="http://schemas.microsoft.com/office/drawing/2015/06/chart">
            <c:ext xmlns:c16="http://schemas.microsoft.com/office/drawing/2014/chart" uri="{C3380CC4-5D6E-409C-BE32-E72D297353CC}">
              <c16:uniqueId val="{00000000-CCB8-4D85-A74A-7FFAF6D55F21}"/>
            </c:ext>
          </c:extLst>
        </c:ser>
        <c:ser>
          <c:idx val="1"/>
          <c:order val="1"/>
          <c:tx>
            <c:strRef>
              <c:f>Sheet1!$C$3</c:f>
              <c:strCache>
                <c:ptCount val="1"/>
                <c:pt idx="0">
                  <c:v>2019</c:v>
                </c:pt>
              </c:strCache>
            </c:strRef>
          </c:tx>
          <c:marker>
            <c:symbol val="none"/>
          </c:marker>
          <c:cat>
            <c:strRef>
              <c:f>Sheet1!$D$1:$O$1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Sheet1!$D$3:$O$3</c:f>
              <c:numCache>
                <c:formatCode>_(* #,##0_);_(* \(#,##0\);_(* "-"_);_(@_)</c:formatCode>
                <c:ptCount val="12"/>
                <c:pt idx="0">
                  <c:v>53355.139999999992</c:v>
                </c:pt>
                <c:pt idx="1">
                  <c:v>40693.61</c:v>
                </c:pt>
                <c:pt idx="2">
                  <c:v>47723.55</c:v>
                </c:pt>
                <c:pt idx="3">
                  <c:v>19749.599999999999</c:v>
                </c:pt>
                <c:pt idx="4">
                  <c:v>34103.360000000001</c:v>
                </c:pt>
                <c:pt idx="5">
                  <c:v>33148.269999999997</c:v>
                </c:pt>
                <c:pt idx="6">
                  <c:v>25537.41</c:v>
                </c:pt>
                <c:pt idx="7">
                  <c:v>27793.17</c:v>
                </c:pt>
                <c:pt idx="8">
                  <c:v>33078.07</c:v>
                </c:pt>
              </c:numCache>
            </c:numRef>
          </c:val>
          <c:smooth val="0"/>
          <c:extLst xmlns:c16r2="http://schemas.microsoft.com/office/drawing/2015/06/chart">
            <c:ext xmlns:c16="http://schemas.microsoft.com/office/drawing/2014/chart" uri="{C3380CC4-5D6E-409C-BE32-E72D297353CC}">
              <c16:uniqueId val="{00000001-CCB8-4D85-A74A-7FFAF6D55F21}"/>
            </c:ext>
          </c:extLst>
        </c:ser>
        <c:ser>
          <c:idx val="2"/>
          <c:order val="2"/>
          <c:tx>
            <c:strRef>
              <c:f>Sheet1!$C$4</c:f>
              <c:strCache>
                <c:ptCount val="1"/>
                <c:pt idx="0">
                  <c:v>Budget</c:v>
                </c:pt>
              </c:strCache>
            </c:strRef>
          </c:tx>
          <c:marker>
            <c:symbol val="none"/>
          </c:marker>
          <c:cat>
            <c:strRef>
              <c:f>Sheet1!$D$1:$O$1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Sheet1!$D$4:$O$4</c:f>
              <c:numCache>
                <c:formatCode>_(* #,##0_);_(* \(#,##0\);_(* "-"_);_(@_)</c:formatCode>
                <c:ptCount val="12"/>
                <c:pt idx="0">
                  <c:v>49528.509999999995</c:v>
                </c:pt>
                <c:pt idx="1">
                  <c:v>46388.729999999996</c:v>
                </c:pt>
                <c:pt idx="2">
                  <c:v>41987.459999999992</c:v>
                </c:pt>
                <c:pt idx="3">
                  <c:v>38957.869999999995</c:v>
                </c:pt>
                <c:pt idx="4">
                  <c:v>33379.439999999995</c:v>
                </c:pt>
                <c:pt idx="5">
                  <c:v>27954.080000000002</c:v>
                </c:pt>
                <c:pt idx="6">
                  <c:v>31012.42</c:v>
                </c:pt>
                <c:pt idx="7">
                  <c:v>32831.21</c:v>
                </c:pt>
                <c:pt idx="8">
                  <c:v>34434.31</c:v>
                </c:pt>
                <c:pt idx="9">
                  <c:v>35892.81</c:v>
                </c:pt>
                <c:pt idx="10">
                  <c:v>42458.62</c:v>
                </c:pt>
                <c:pt idx="11">
                  <c:v>51818.009999999995</c:v>
                </c:pt>
              </c:numCache>
            </c:numRef>
          </c:val>
          <c:smooth val="0"/>
          <c:extLst xmlns:c16r2="http://schemas.microsoft.com/office/drawing/2015/06/chart">
            <c:ext xmlns:c16="http://schemas.microsoft.com/office/drawing/2014/chart" uri="{C3380CC4-5D6E-409C-BE32-E72D297353CC}">
              <c16:uniqueId val="{00000002-CCB8-4D85-A74A-7FFAF6D55F21}"/>
            </c:ext>
          </c:extLst>
        </c:ser>
        <c:dLbls>
          <c:showLegendKey val="0"/>
          <c:showVal val="0"/>
          <c:showCatName val="0"/>
          <c:showSerName val="0"/>
          <c:showPercent val="0"/>
          <c:showBubbleSize val="0"/>
        </c:dLbls>
        <c:marker val="1"/>
        <c:smooth val="0"/>
        <c:axId val="337755136"/>
        <c:axId val="337773312"/>
      </c:lineChart>
      <c:catAx>
        <c:axId val="337755136"/>
        <c:scaling>
          <c:orientation val="minMax"/>
        </c:scaling>
        <c:delete val="0"/>
        <c:axPos val="b"/>
        <c:numFmt formatCode="General" sourceLinked="1"/>
        <c:majorTickMark val="none"/>
        <c:minorTickMark val="none"/>
        <c:tickLblPos val="nextTo"/>
        <c:txPr>
          <a:bodyPr rot="0" vert="horz"/>
          <a:lstStyle/>
          <a:p>
            <a:pPr>
              <a:defRPr/>
            </a:pPr>
            <a:endParaRPr lang="en-US"/>
          </a:p>
        </c:txPr>
        <c:crossAx val="337773312"/>
        <c:crosses val="autoZero"/>
        <c:auto val="1"/>
        <c:lblAlgn val="ctr"/>
        <c:lblOffset val="100"/>
        <c:noMultiLvlLbl val="0"/>
      </c:catAx>
      <c:valAx>
        <c:axId val="337773312"/>
        <c:scaling>
          <c:orientation val="minMax"/>
        </c:scaling>
        <c:delete val="0"/>
        <c:axPos val="l"/>
        <c:majorGridlines/>
        <c:numFmt formatCode="#,##0" sourceLinked="0"/>
        <c:majorTickMark val="none"/>
        <c:minorTickMark val="none"/>
        <c:tickLblPos val="nextTo"/>
        <c:txPr>
          <a:bodyPr rot="0" vert="horz"/>
          <a:lstStyle/>
          <a:p>
            <a:pPr>
              <a:defRPr/>
            </a:pPr>
            <a:endParaRPr lang="en-US"/>
          </a:p>
        </c:txPr>
        <c:crossAx val="337755136"/>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Parking Revenue</a:t>
            </a:r>
          </a:p>
          <a:p>
            <a:pPr>
              <a:defRPr/>
            </a:pPr>
            <a:r>
              <a:rPr lang="en-US" dirty="0"/>
              <a:t>Gross Revenues – Republic Parking</a:t>
            </a:r>
          </a:p>
          <a:p>
            <a:pPr>
              <a:defRPr/>
            </a:pPr>
            <a:endParaRPr lang="en-US" dirty="0"/>
          </a:p>
        </c:rich>
      </c:tx>
      <c:overlay val="0"/>
    </c:title>
    <c:autoTitleDeleted val="0"/>
    <c:plotArea>
      <c:layout/>
      <c:lineChart>
        <c:grouping val="standard"/>
        <c:varyColors val="0"/>
        <c:ser>
          <c:idx val="0"/>
          <c:order val="0"/>
          <c:tx>
            <c:strRef>
              <c:f>Sheet1!$A$2</c:f>
              <c:strCache>
                <c:ptCount val="1"/>
                <c:pt idx="0">
                  <c:v>2015 - 2017</c:v>
                </c:pt>
              </c:strCache>
            </c:strRef>
          </c:tx>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c:formatCode>
                <c:ptCount val="12"/>
                <c:pt idx="0">
                  <c:v>92837.073333333319</c:v>
                </c:pt>
                <c:pt idx="1">
                  <c:v>103929.02666666667</c:v>
                </c:pt>
                <c:pt idx="2">
                  <c:v>131116.56666666668</c:v>
                </c:pt>
                <c:pt idx="3">
                  <c:v>124804.13333333335</c:v>
                </c:pt>
                <c:pt idx="4">
                  <c:v>108129.79666666668</c:v>
                </c:pt>
                <c:pt idx="5">
                  <c:v>101347.17</c:v>
                </c:pt>
                <c:pt idx="6">
                  <c:v>93382.546666666676</c:v>
                </c:pt>
                <c:pt idx="7">
                  <c:v>100959.01666666666</c:v>
                </c:pt>
                <c:pt idx="8">
                  <c:v>101725.18</c:v>
                </c:pt>
                <c:pt idx="9">
                  <c:v>124945.17666666665</c:v>
                </c:pt>
                <c:pt idx="10">
                  <c:v>99116.693333333315</c:v>
                </c:pt>
                <c:pt idx="11">
                  <c:v>81466.206666666665</c:v>
                </c:pt>
              </c:numCache>
            </c:numRef>
          </c:val>
          <c:smooth val="0"/>
          <c:extLst xmlns:c16r2="http://schemas.microsoft.com/office/drawing/2015/06/chart">
            <c:ext xmlns:c16="http://schemas.microsoft.com/office/drawing/2014/chart" uri="{C3380CC4-5D6E-409C-BE32-E72D297353CC}">
              <c16:uniqueId val="{00000000-9D05-42EB-AC79-534DDE0A0B19}"/>
            </c:ext>
          </c:extLst>
        </c:ser>
        <c:ser>
          <c:idx val="1"/>
          <c:order val="1"/>
          <c:tx>
            <c:strRef>
              <c:f>Sheet1!$A$3</c:f>
              <c:strCache>
                <c:ptCount val="1"/>
                <c:pt idx="0">
                  <c:v>2018</c:v>
                </c:pt>
              </c:strCache>
            </c:strRef>
          </c:tx>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c:formatCode>
                <c:ptCount val="12"/>
                <c:pt idx="0">
                  <c:v>81086.039999999994</c:v>
                </c:pt>
                <c:pt idx="1">
                  <c:v>93521.11</c:v>
                </c:pt>
                <c:pt idx="2">
                  <c:v>138902.88</c:v>
                </c:pt>
                <c:pt idx="3">
                  <c:v>131636.91</c:v>
                </c:pt>
                <c:pt idx="4">
                  <c:v>114235.76</c:v>
                </c:pt>
                <c:pt idx="5">
                  <c:v>107409.93</c:v>
                </c:pt>
                <c:pt idx="6">
                  <c:v>97252.13</c:v>
                </c:pt>
                <c:pt idx="7">
                  <c:v>109853.75</c:v>
                </c:pt>
                <c:pt idx="8">
                  <c:v>115949.25</c:v>
                </c:pt>
              </c:numCache>
            </c:numRef>
          </c:val>
          <c:smooth val="0"/>
          <c:extLst xmlns:c16r2="http://schemas.microsoft.com/office/drawing/2015/06/chart">
            <c:ext xmlns:c16="http://schemas.microsoft.com/office/drawing/2014/chart" uri="{C3380CC4-5D6E-409C-BE32-E72D297353CC}">
              <c16:uniqueId val="{00000001-9D05-42EB-AC79-534DDE0A0B19}"/>
            </c:ext>
          </c:extLst>
        </c:ser>
        <c:dLbls>
          <c:showLegendKey val="0"/>
          <c:showVal val="0"/>
          <c:showCatName val="0"/>
          <c:showSerName val="0"/>
          <c:showPercent val="0"/>
          <c:showBubbleSize val="0"/>
        </c:dLbls>
        <c:marker val="1"/>
        <c:smooth val="0"/>
        <c:axId val="177589632"/>
        <c:axId val="177595520"/>
      </c:lineChart>
      <c:catAx>
        <c:axId val="177589632"/>
        <c:scaling>
          <c:orientation val="minMax"/>
        </c:scaling>
        <c:delete val="0"/>
        <c:axPos val="b"/>
        <c:numFmt formatCode="General" sourceLinked="1"/>
        <c:majorTickMark val="none"/>
        <c:minorTickMark val="none"/>
        <c:tickLblPos val="nextTo"/>
        <c:txPr>
          <a:bodyPr rot="0" vert="horz"/>
          <a:lstStyle/>
          <a:p>
            <a:pPr>
              <a:defRPr/>
            </a:pPr>
            <a:endParaRPr lang="en-US"/>
          </a:p>
        </c:txPr>
        <c:crossAx val="177595520"/>
        <c:crosses val="autoZero"/>
        <c:auto val="1"/>
        <c:lblAlgn val="ctr"/>
        <c:lblOffset val="100"/>
        <c:tickMarkSkip val="1"/>
        <c:noMultiLvlLbl val="0"/>
      </c:catAx>
      <c:valAx>
        <c:axId val="177595520"/>
        <c:scaling>
          <c:orientation val="minMax"/>
          <c:min val="20000"/>
        </c:scaling>
        <c:delete val="0"/>
        <c:axPos val="l"/>
        <c:majorGridlines/>
        <c:numFmt formatCode="#,##0_);[Red]\(#,##0\)" sourceLinked="0"/>
        <c:majorTickMark val="none"/>
        <c:minorTickMark val="none"/>
        <c:tickLblPos val="nextTo"/>
        <c:txPr>
          <a:bodyPr rot="0" vert="horz"/>
          <a:lstStyle/>
          <a:p>
            <a:pPr>
              <a:defRPr/>
            </a:pPr>
            <a:endParaRPr lang="en-US"/>
          </a:p>
        </c:txPr>
        <c:crossAx val="177589632"/>
        <c:crosses val="autoZero"/>
        <c:crossBetween val="between"/>
        <c:majorUnit val="20000"/>
        <c:minorUnit val="20000"/>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Gross Rental </a:t>
            </a:r>
            <a:r>
              <a:rPr lang="en-US" dirty="0"/>
              <a:t>Car Revenue</a:t>
            </a:r>
          </a:p>
        </c:rich>
      </c:tx>
      <c:overlay val="0"/>
    </c:title>
    <c:autoTitleDeleted val="0"/>
    <c:plotArea>
      <c:layout>
        <c:manualLayout>
          <c:layoutTarget val="inner"/>
          <c:xMode val="edge"/>
          <c:yMode val="edge"/>
          <c:x val="0.10360707763240622"/>
          <c:y val="0.10653102746693795"/>
          <c:w val="0.88574653453489427"/>
          <c:h val="0.6678771333570358"/>
        </c:manualLayout>
      </c:layout>
      <c:lineChart>
        <c:grouping val="standard"/>
        <c:varyColors val="0"/>
        <c:ser>
          <c:idx val="1"/>
          <c:order val="0"/>
          <c:tx>
            <c:strRef>
              <c:f>Sheet1!$A$2</c:f>
              <c:strCache>
                <c:ptCount val="1"/>
                <c:pt idx="0">
                  <c:v>2015-2017</c:v>
                </c:pt>
              </c:strCache>
            </c:strRef>
          </c:tx>
          <c:spPr>
            <a:ln>
              <a:solidFill>
                <a:schemeClr val="accent1"/>
              </a:solidFill>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_(* #,##0_);_(* \(#,##0\);_(* "-"_);_(@_)</c:formatCode>
                <c:ptCount val="12"/>
                <c:pt idx="0">
                  <c:v>255924.59999999998</c:v>
                </c:pt>
                <c:pt idx="1">
                  <c:v>246933.93666666668</c:v>
                </c:pt>
                <c:pt idx="2">
                  <c:v>272165.59666666668</c:v>
                </c:pt>
                <c:pt idx="3">
                  <c:v>266727.1866666667</c:v>
                </c:pt>
                <c:pt idx="4">
                  <c:v>311432.8833333333</c:v>
                </c:pt>
                <c:pt idx="5">
                  <c:v>434582.63999999996</c:v>
                </c:pt>
                <c:pt idx="6">
                  <c:v>547530.22666666668</c:v>
                </c:pt>
                <c:pt idx="7">
                  <c:v>595578.98333333328</c:v>
                </c:pt>
                <c:pt idx="8">
                  <c:v>451214.07</c:v>
                </c:pt>
                <c:pt idx="9">
                  <c:v>403451.51666666666</c:v>
                </c:pt>
                <c:pt idx="10">
                  <c:v>307799.02333333332</c:v>
                </c:pt>
                <c:pt idx="11">
                  <c:v>254415.72333333336</c:v>
                </c:pt>
              </c:numCache>
            </c:numRef>
          </c:val>
          <c:smooth val="0"/>
          <c:extLst xmlns:c16r2="http://schemas.microsoft.com/office/drawing/2015/06/chart">
            <c:ext xmlns:c16="http://schemas.microsoft.com/office/drawing/2014/chart" uri="{C3380CC4-5D6E-409C-BE32-E72D297353CC}">
              <c16:uniqueId val="{00000000-8514-495D-B3BA-8B5367781FB9}"/>
            </c:ext>
          </c:extLst>
        </c:ser>
        <c:ser>
          <c:idx val="4"/>
          <c:order val="1"/>
          <c:tx>
            <c:strRef>
              <c:f>Sheet1!$A$3</c:f>
              <c:strCache>
                <c:ptCount val="1"/>
                <c:pt idx="0">
                  <c:v>2018</c:v>
                </c:pt>
              </c:strCache>
            </c:strRef>
          </c:tx>
          <c:spPr>
            <a:ln>
              <a:solidFill>
                <a:schemeClr val="accent2"/>
              </a:solidFill>
            </a:ln>
          </c:spPr>
          <c:marker>
            <c:symbol val="square"/>
            <c:size val="5"/>
            <c:spPr>
              <a:solidFill>
                <a:schemeClr val="accent2"/>
              </a:solidFill>
              <a:ln>
                <a:solidFill>
                  <a:schemeClr val="accent2"/>
                </a:solidFill>
              </a:ln>
            </c:spPr>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_(* #,##0_);_(* \(#,##0\);_(* "-"_);_(@_)</c:formatCode>
                <c:ptCount val="12"/>
                <c:pt idx="0">
                  <c:v>290515.67</c:v>
                </c:pt>
                <c:pt idx="1">
                  <c:v>278432.89</c:v>
                </c:pt>
                <c:pt idx="2">
                  <c:v>333235.63</c:v>
                </c:pt>
                <c:pt idx="3">
                  <c:v>307803.45</c:v>
                </c:pt>
                <c:pt idx="4">
                  <c:v>402232.54</c:v>
                </c:pt>
                <c:pt idx="5">
                  <c:v>558563.92000000004</c:v>
                </c:pt>
                <c:pt idx="6">
                  <c:v>633776.55000000005</c:v>
                </c:pt>
                <c:pt idx="7">
                  <c:v>784169.5</c:v>
                </c:pt>
                <c:pt idx="8">
                  <c:v>552661.18999999994</c:v>
                </c:pt>
              </c:numCache>
            </c:numRef>
          </c:val>
          <c:smooth val="0"/>
          <c:extLst xmlns:c16r2="http://schemas.microsoft.com/office/drawing/2015/06/chart">
            <c:ext xmlns:c16="http://schemas.microsoft.com/office/drawing/2014/chart" uri="{C3380CC4-5D6E-409C-BE32-E72D297353CC}">
              <c16:uniqueId val="{00000001-8514-495D-B3BA-8B5367781FB9}"/>
            </c:ext>
          </c:extLst>
        </c:ser>
        <c:dLbls>
          <c:showLegendKey val="0"/>
          <c:showVal val="0"/>
          <c:showCatName val="0"/>
          <c:showSerName val="0"/>
          <c:showPercent val="0"/>
          <c:showBubbleSize val="0"/>
        </c:dLbls>
        <c:marker val="1"/>
        <c:smooth val="0"/>
        <c:axId val="177526656"/>
        <c:axId val="177528832"/>
      </c:lineChart>
      <c:catAx>
        <c:axId val="177526656"/>
        <c:scaling>
          <c:orientation val="minMax"/>
        </c:scaling>
        <c:delete val="0"/>
        <c:axPos val="b"/>
        <c:numFmt formatCode="General" sourceLinked="1"/>
        <c:majorTickMark val="none"/>
        <c:minorTickMark val="none"/>
        <c:tickLblPos val="nextTo"/>
        <c:txPr>
          <a:bodyPr rot="0" vert="horz"/>
          <a:lstStyle/>
          <a:p>
            <a:pPr>
              <a:defRPr/>
            </a:pPr>
            <a:endParaRPr lang="en-US"/>
          </a:p>
        </c:txPr>
        <c:crossAx val="177528832"/>
        <c:crosses val="autoZero"/>
        <c:auto val="1"/>
        <c:lblAlgn val="ctr"/>
        <c:lblOffset val="100"/>
        <c:tickMarkSkip val="1"/>
        <c:noMultiLvlLbl val="0"/>
      </c:catAx>
      <c:valAx>
        <c:axId val="177528832"/>
        <c:scaling>
          <c:orientation val="minMax"/>
        </c:scaling>
        <c:delete val="0"/>
        <c:axPos val="l"/>
        <c:majorGridlines/>
        <c:numFmt formatCode="#,##0_);[Red]\(#,##0\)" sourceLinked="0"/>
        <c:majorTickMark val="none"/>
        <c:minorTickMark val="none"/>
        <c:tickLblPos val="nextTo"/>
        <c:txPr>
          <a:bodyPr rot="0" vert="horz"/>
          <a:lstStyle/>
          <a:p>
            <a:pPr>
              <a:defRPr/>
            </a:pPr>
            <a:endParaRPr lang="en-US"/>
          </a:p>
        </c:txPr>
        <c:crossAx val="177526656"/>
        <c:crosses val="autoZero"/>
        <c:crossBetween val="between"/>
        <c:majorUnit val="100000"/>
      </c:valAx>
      <c:dTable>
        <c:showHorzBorder val="1"/>
        <c:showVertBorder val="1"/>
        <c:showOutline val="1"/>
        <c:showKeys val="1"/>
        <c:txPr>
          <a:bodyPr/>
          <a:lstStyle/>
          <a:p>
            <a:pPr rtl="0">
              <a:defRPr sz="14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Passengers</a:t>
            </a:r>
          </a:p>
          <a:p>
            <a:pPr>
              <a:defRPr/>
            </a:pPr>
            <a:r>
              <a:rPr lang="en-US" dirty="0"/>
              <a:t> (Including Charters)</a:t>
            </a:r>
          </a:p>
        </c:rich>
      </c:tx>
      <c:layout/>
      <c:overlay val="0"/>
    </c:title>
    <c:autoTitleDeleted val="0"/>
    <c:plotArea>
      <c:layout>
        <c:manualLayout>
          <c:layoutTarget val="inner"/>
          <c:xMode val="edge"/>
          <c:yMode val="edge"/>
          <c:x val="0.14000010506831212"/>
          <c:y val="0.21836199354391045"/>
          <c:w val="0.84138081264475151"/>
          <c:h val="0.64155420445861988"/>
        </c:manualLayout>
      </c:layout>
      <c:lineChart>
        <c:grouping val="standard"/>
        <c:varyColors val="0"/>
        <c:ser>
          <c:idx val="0"/>
          <c:order val="0"/>
          <c:tx>
            <c:strRef>
              <c:f>Sheet1!$A$3</c:f>
              <c:strCache>
                <c:ptCount val="1"/>
                <c:pt idx="0">
                  <c:v>2016-2018</c:v>
                </c:pt>
              </c:strCache>
            </c:strRef>
          </c:tx>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_(* #,##0_);_(* \(#,##0\);_(* "-"_);_(@_)</c:formatCode>
                <c:ptCount val="12"/>
                <c:pt idx="0">
                  <c:v>17521.666666666668</c:v>
                </c:pt>
                <c:pt idx="1">
                  <c:v>17568.666666666668</c:v>
                </c:pt>
                <c:pt idx="2">
                  <c:v>22693.666666666668</c:v>
                </c:pt>
                <c:pt idx="3">
                  <c:v>21661.666666666668</c:v>
                </c:pt>
                <c:pt idx="4">
                  <c:v>21047</c:v>
                </c:pt>
                <c:pt idx="5">
                  <c:v>23436</c:v>
                </c:pt>
                <c:pt idx="6">
                  <c:v>26215</c:v>
                </c:pt>
                <c:pt idx="7">
                  <c:v>26323</c:v>
                </c:pt>
                <c:pt idx="8">
                  <c:v>23381</c:v>
                </c:pt>
                <c:pt idx="9">
                  <c:v>24669</c:v>
                </c:pt>
                <c:pt idx="10">
                  <c:v>19626.666666666668</c:v>
                </c:pt>
                <c:pt idx="11">
                  <c:v>17394</c:v>
                </c:pt>
              </c:numCache>
            </c:numRef>
          </c:val>
          <c:smooth val="0"/>
          <c:extLst xmlns:c16r2="http://schemas.microsoft.com/office/drawing/2015/06/chart">
            <c:ext xmlns:c16="http://schemas.microsoft.com/office/drawing/2014/chart" uri="{C3380CC4-5D6E-409C-BE32-E72D297353CC}">
              <c16:uniqueId val="{00000000-BBDB-4D7F-9D4D-6ADBCFBB5930}"/>
            </c:ext>
          </c:extLst>
        </c:ser>
        <c:ser>
          <c:idx val="1"/>
          <c:order val="1"/>
          <c:tx>
            <c:strRef>
              <c:f>Sheet1!$A$4</c:f>
              <c:strCache>
                <c:ptCount val="1"/>
                <c:pt idx="0">
                  <c:v>2019</c:v>
                </c:pt>
              </c:strCache>
            </c:strRef>
          </c:tx>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Sheet1!$B$4:$M$4</c:f>
              <c:numCache>
                <c:formatCode>_(* #,##0_);_(* \(#,##0\);_(* "-"_);_(@_)</c:formatCode>
                <c:ptCount val="12"/>
                <c:pt idx="0">
                  <c:v>18892</c:v>
                </c:pt>
                <c:pt idx="1">
                  <c:v>16892</c:v>
                </c:pt>
                <c:pt idx="2">
                  <c:v>25262</c:v>
                </c:pt>
                <c:pt idx="3">
                  <c:v>23297</c:v>
                </c:pt>
                <c:pt idx="4">
                  <c:v>25921</c:v>
                </c:pt>
                <c:pt idx="5">
                  <c:v>30639</c:v>
                </c:pt>
                <c:pt idx="6">
                  <c:v>32700</c:v>
                </c:pt>
                <c:pt idx="7">
                  <c:v>34143</c:v>
                </c:pt>
                <c:pt idx="8">
                  <c:v>29406</c:v>
                </c:pt>
              </c:numCache>
            </c:numRef>
          </c:val>
          <c:smooth val="0"/>
          <c:extLst xmlns:c16r2="http://schemas.microsoft.com/office/drawing/2015/06/chart">
            <c:ext xmlns:c16="http://schemas.microsoft.com/office/drawing/2014/chart" uri="{C3380CC4-5D6E-409C-BE32-E72D297353CC}">
              <c16:uniqueId val="{00000001-BBDB-4D7F-9D4D-6ADBCFBB5930}"/>
            </c:ext>
          </c:extLst>
        </c:ser>
        <c:ser>
          <c:idx val="2"/>
          <c:order val="2"/>
          <c:tx>
            <c:strRef>
              <c:f>Sheet1!$A$2</c:f>
              <c:strCache>
                <c:ptCount val="1"/>
                <c:pt idx="0">
                  <c:v>2013-2014</c:v>
                </c:pt>
              </c:strCache>
            </c:strRef>
          </c:tx>
          <c:spPr>
            <a:ln>
              <a:solidFill>
                <a:schemeClr val="accent4"/>
              </a:solidFill>
            </a:ln>
          </c:spPr>
          <c:marker>
            <c:symbol val="none"/>
          </c:marker>
          <c:val>
            <c:numRef>
              <c:f>Sheet1!$B$2:$M$2</c:f>
              <c:numCache>
                <c:formatCode>_(* #,##0_);_(* \(#,##0\);_(* "-"_);_(@_)</c:formatCode>
                <c:ptCount val="12"/>
                <c:pt idx="0">
                  <c:v>22370</c:v>
                </c:pt>
                <c:pt idx="1">
                  <c:v>23609</c:v>
                </c:pt>
                <c:pt idx="2">
                  <c:v>32505.5</c:v>
                </c:pt>
                <c:pt idx="3">
                  <c:v>26592</c:v>
                </c:pt>
                <c:pt idx="4">
                  <c:v>25263.5</c:v>
                </c:pt>
                <c:pt idx="5">
                  <c:v>28430.5</c:v>
                </c:pt>
                <c:pt idx="6">
                  <c:v>30996</c:v>
                </c:pt>
                <c:pt idx="7">
                  <c:v>30640.5</c:v>
                </c:pt>
                <c:pt idx="8">
                  <c:v>24620.5</c:v>
                </c:pt>
                <c:pt idx="9">
                  <c:v>25663.5</c:v>
                </c:pt>
                <c:pt idx="10">
                  <c:v>22113</c:v>
                </c:pt>
                <c:pt idx="11">
                  <c:v>22612</c:v>
                </c:pt>
              </c:numCache>
            </c:numRef>
          </c:val>
          <c:smooth val="0"/>
        </c:ser>
        <c:dLbls>
          <c:showLegendKey val="0"/>
          <c:showVal val="0"/>
          <c:showCatName val="0"/>
          <c:showSerName val="0"/>
          <c:showPercent val="0"/>
          <c:showBubbleSize val="0"/>
        </c:dLbls>
        <c:marker val="1"/>
        <c:smooth val="0"/>
        <c:axId val="51593984"/>
        <c:axId val="51595520"/>
      </c:lineChart>
      <c:catAx>
        <c:axId val="51593984"/>
        <c:scaling>
          <c:orientation val="minMax"/>
        </c:scaling>
        <c:delete val="0"/>
        <c:axPos val="b"/>
        <c:numFmt formatCode="General" sourceLinked="1"/>
        <c:majorTickMark val="none"/>
        <c:minorTickMark val="none"/>
        <c:tickLblPos val="nextTo"/>
        <c:txPr>
          <a:bodyPr rot="0" vert="horz"/>
          <a:lstStyle/>
          <a:p>
            <a:pPr>
              <a:defRPr/>
            </a:pPr>
            <a:endParaRPr lang="en-US"/>
          </a:p>
        </c:txPr>
        <c:crossAx val="51595520"/>
        <c:crosses val="autoZero"/>
        <c:auto val="1"/>
        <c:lblAlgn val="ctr"/>
        <c:lblOffset val="100"/>
        <c:noMultiLvlLbl val="0"/>
      </c:catAx>
      <c:valAx>
        <c:axId val="51595520"/>
        <c:scaling>
          <c:orientation val="minMax"/>
          <c:min val="15000"/>
        </c:scaling>
        <c:delete val="0"/>
        <c:axPos val="l"/>
        <c:majorGridlines/>
        <c:numFmt formatCode="#,##0_);[Red]\(#,##0\)" sourceLinked="0"/>
        <c:majorTickMark val="none"/>
        <c:minorTickMark val="none"/>
        <c:tickLblPos val="nextTo"/>
        <c:txPr>
          <a:bodyPr rot="0" vert="horz"/>
          <a:lstStyle/>
          <a:p>
            <a:pPr>
              <a:defRPr/>
            </a:pPr>
            <a:endParaRPr lang="en-US"/>
          </a:p>
        </c:txPr>
        <c:crossAx val="51593984"/>
        <c:crosses val="autoZero"/>
        <c:crossBetween val="between"/>
        <c:majorUnit val="5000"/>
      </c:valAx>
      <c:dTable>
        <c:showHorzBorder val="1"/>
        <c:showVertBorder val="1"/>
        <c:showOutline val="1"/>
        <c:showKeys val="1"/>
      </c:dTable>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Landing/Ramp Fees</a:t>
            </a:r>
            <a:endParaRPr lang="en-US" dirty="0"/>
          </a:p>
        </c:rich>
      </c:tx>
      <c:layout/>
      <c:overlay val="0"/>
    </c:title>
    <c:autoTitleDeleted val="0"/>
    <c:plotArea>
      <c:layout>
        <c:manualLayout>
          <c:layoutTarget val="inner"/>
          <c:xMode val="edge"/>
          <c:yMode val="edge"/>
          <c:x val="8.8607594936708861E-2"/>
          <c:y val="0.11610045710998407"/>
          <c:w val="0.88607594936708856"/>
          <c:h val="0.67873735040574579"/>
        </c:manualLayout>
      </c:layout>
      <c:lineChart>
        <c:grouping val="standard"/>
        <c:varyColors val="0"/>
        <c:ser>
          <c:idx val="3"/>
          <c:order val="0"/>
          <c:tx>
            <c:strRef>
              <c:f>Sheet1!$A$2</c:f>
              <c:strCache>
                <c:ptCount val="1"/>
                <c:pt idx="0">
                  <c:v>2016-2018</c:v>
                </c:pt>
              </c:strCache>
            </c:strRef>
          </c:tx>
          <c:spPr>
            <a:ln>
              <a:solidFill>
                <a:schemeClr val="accent1"/>
              </a:solidFill>
            </a:ln>
          </c:spPr>
          <c:marker>
            <c:symbol val="square"/>
            <c:size val="5"/>
            <c:spPr>
              <a:solidFill>
                <a:schemeClr val="accent1"/>
              </a:solidFill>
              <a:ln>
                <a:solidFill>
                  <a:schemeClr val="accent1"/>
                </a:solidFill>
              </a:ln>
            </c:spPr>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_(* #,##0_);_(* \(#,##0\);_(* "-"_);_(@_)</c:formatCode>
                <c:ptCount val="12"/>
                <c:pt idx="0">
                  <c:v>25828.116666666669</c:v>
                </c:pt>
                <c:pt idx="1">
                  <c:v>24909.050000000003</c:v>
                </c:pt>
                <c:pt idx="2">
                  <c:v>32534.339999999997</c:v>
                </c:pt>
                <c:pt idx="3">
                  <c:v>29867.236666666664</c:v>
                </c:pt>
                <c:pt idx="4">
                  <c:v>30897.210000000003</c:v>
                </c:pt>
                <c:pt idx="5">
                  <c:v>30593.313333333335</c:v>
                </c:pt>
                <c:pt idx="6">
                  <c:v>37748.323333333334</c:v>
                </c:pt>
                <c:pt idx="7">
                  <c:v>34679.636666666665</c:v>
                </c:pt>
                <c:pt idx="8">
                  <c:v>31434.953333333338</c:v>
                </c:pt>
                <c:pt idx="9">
                  <c:v>28199.546666666665</c:v>
                </c:pt>
                <c:pt idx="10">
                  <c:v>33097.316666666673</c:v>
                </c:pt>
                <c:pt idx="11">
                  <c:v>26876.986666666664</c:v>
                </c:pt>
              </c:numCache>
            </c:numRef>
          </c:val>
          <c:smooth val="0"/>
          <c:extLst xmlns:c16r2="http://schemas.microsoft.com/office/drawing/2015/06/chart">
            <c:ext xmlns:c16="http://schemas.microsoft.com/office/drawing/2014/chart" uri="{C3380CC4-5D6E-409C-BE32-E72D297353CC}">
              <c16:uniqueId val="{00000000-57F0-4036-A0FB-B1817F2E42BB}"/>
            </c:ext>
          </c:extLst>
        </c:ser>
        <c:ser>
          <c:idx val="4"/>
          <c:order val="1"/>
          <c:tx>
            <c:strRef>
              <c:f>Sheet1!$A$3</c:f>
              <c:strCache>
                <c:ptCount val="1"/>
                <c:pt idx="0">
                  <c:v>2019</c:v>
                </c:pt>
              </c:strCache>
            </c:strRef>
          </c:tx>
          <c:spPr>
            <a:ln>
              <a:solidFill>
                <a:schemeClr val="accent2"/>
              </a:solidFill>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_(* #,##0_);_(* \(#,##0\);_(* "-"_);_(@_)</c:formatCode>
                <c:ptCount val="12"/>
                <c:pt idx="0">
                  <c:v>27248.17</c:v>
                </c:pt>
                <c:pt idx="1">
                  <c:v>26714.22</c:v>
                </c:pt>
                <c:pt idx="2">
                  <c:v>38520.379999999997</c:v>
                </c:pt>
                <c:pt idx="3">
                  <c:v>36911.33</c:v>
                </c:pt>
                <c:pt idx="4">
                  <c:v>35560.65</c:v>
                </c:pt>
                <c:pt idx="5">
                  <c:v>42195.05</c:v>
                </c:pt>
                <c:pt idx="6">
                  <c:v>40138.959999999999</c:v>
                </c:pt>
                <c:pt idx="7">
                  <c:v>42476.27</c:v>
                </c:pt>
                <c:pt idx="8">
                  <c:v>39479.81</c:v>
                </c:pt>
              </c:numCache>
            </c:numRef>
          </c:val>
          <c:smooth val="0"/>
          <c:extLst xmlns:c16r2="http://schemas.microsoft.com/office/drawing/2015/06/chart">
            <c:ext xmlns:c16="http://schemas.microsoft.com/office/drawing/2014/chart" uri="{C3380CC4-5D6E-409C-BE32-E72D297353CC}">
              <c16:uniqueId val="{00000001-57F0-4036-A0FB-B1817F2E42BB}"/>
            </c:ext>
          </c:extLst>
        </c:ser>
        <c:ser>
          <c:idx val="0"/>
          <c:order val="2"/>
          <c:tx>
            <c:strRef>
              <c:f>Sheet1!$A$4</c:f>
              <c:strCache>
                <c:ptCount val="1"/>
                <c:pt idx="0">
                  <c:v>Budget</c:v>
                </c:pt>
              </c:strCache>
            </c:strRef>
          </c:tx>
          <c:spPr>
            <a:ln w="28575" cap="flat" cmpd="thickThin" algn="ctr">
              <a:solidFill>
                <a:schemeClr val="accent3"/>
              </a:solidFill>
              <a:prstDash val="solid"/>
            </a:ln>
            <a:effectLst/>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Sheet1!$B$4:$M$4</c:f>
              <c:numCache>
                <c:formatCode>_(* #,##0_);_(* \(#,##0\);_(* "-"_);_(@_)</c:formatCode>
                <c:ptCount val="12"/>
                <c:pt idx="0">
                  <c:v>30879.58</c:v>
                </c:pt>
                <c:pt idx="1">
                  <c:v>30339.88</c:v>
                </c:pt>
                <c:pt idx="2">
                  <c:v>30824.58</c:v>
                </c:pt>
                <c:pt idx="3">
                  <c:v>31299.58</c:v>
                </c:pt>
                <c:pt idx="4">
                  <c:v>31074.58</c:v>
                </c:pt>
                <c:pt idx="5">
                  <c:v>31079.58</c:v>
                </c:pt>
                <c:pt idx="6">
                  <c:v>31659.58</c:v>
                </c:pt>
                <c:pt idx="7">
                  <c:v>29624.58</c:v>
                </c:pt>
                <c:pt idx="8">
                  <c:v>29849.58</c:v>
                </c:pt>
                <c:pt idx="9">
                  <c:v>29889.58</c:v>
                </c:pt>
                <c:pt idx="10">
                  <c:v>29364.58</c:v>
                </c:pt>
                <c:pt idx="11">
                  <c:v>30199.58</c:v>
                </c:pt>
              </c:numCache>
            </c:numRef>
          </c:val>
          <c:smooth val="0"/>
          <c:extLst xmlns:c16r2="http://schemas.microsoft.com/office/drawing/2015/06/chart">
            <c:ext xmlns:c16="http://schemas.microsoft.com/office/drawing/2014/chart" uri="{C3380CC4-5D6E-409C-BE32-E72D297353CC}">
              <c16:uniqueId val="{00000002-57F0-4036-A0FB-B1817F2E42BB}"/>
            </c:ext>
          </c:extLst>
        </c:ser>
        <c:dLbls>
          <c:showLegendKey val="0"/>
          <c:showVal val="0"/>
          <c:showCatName val="0"/>
          <c:showSerName val="0"/>
          <c:showPercent val="0"/>
          <c:showBubbleSize val="0"/>
        </c:dLbls>
        <c:marker val="1"/>
        <c:smooth val="0"/>
        <c:axId val="51669248"/>
        <c:axId val="51679232"/>
      </c:lineChart>
      <c:catAx>
        <c:axId val="51669248"/>
        <c:scaling>
          <c:orientation val="minMax"/>
        </c:scaling>
        <c:delete val="0"/>
        <c:axPos val="b"/>
        <c:numFmt formatCode="General" sourceLinked="1"/>
        <c:majorTickMark val="out"/>
        <c:minorTickMark val="none"/>
        <c:tickLblPos val="nextTo"/>
        <c:txPr>
          <a:bodyPr rot="0" vert="horz"/>
          <a:lstStyle/>
          <a:p>
            <a:pPr>
              <a:defRPr/>
            </a:pPr>
            <a:endParaRPr lang="en-US"/>
          </a:p>
        </c:txPr>
        <c:crossAx val="51679232"/>
        <c:crosses val="autoZero"/>
        <c:auto val="1"/>
        <c:lblAlgn val="ctr"/>
        <c:lblOffset val="100"/>
        <c:noMultiLvlLbl val="0"/>
      </c:catAx>
      <c:valAx>
        <c:axId val="51679232"/>
        <c:scaling>
          <c:orientation val="minMax"/>
        </c:scaling>
        <c:delete val="0"/>
        <c:axPos val="l"/>
        <c:majorGridlines/>
        <c:numFmt formatCode="#,##0" sourceLinked="0"/>
        <c:majorTickMark val="out"/>
        <c:minorTickMark val="none"/>
        <c:tickLblPos val="nextTo"/>
        <c:txPr>
          <a:bodyPr rot="0" vert="horz"/>
          <a:lstStyle/>
          <a:p>
            <a:pPr>
              <a:defRPr/>
            </a:pPr>
            <a:endParaRPr lang="en-US"/>
          </a:p>
        </c:txPr>
        <c:crossAx val="51669248"/>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Passenger Facility  Charge </a:t>
            </a:r>
          </a:p>
          <a:p>
            <a:pPr>
              <a:defRPr/>
            </a:pPr>
            <a:r>
              <a:rPr lang="en-US"/>
              <a:t>Collection</a:t>
            </a:r>
          </a:p>
          <a:p>
            <a:pPr>
              <a:defRPr/>
            </a:pPr>
            <a:r>
              <a:rPr lang="en-US"/>
              <a:t>$4.50 per enplaning customer</a:t>
            </a:r>
          </a:p>
        </c:rich>
      </c:tx>
      <c:layout/>
      <c:overlay val="0"/>
    </c:title>
    <c:autoTitleDeleted val="0"/>
    <c:plotArea>
      <c:layout/>
      <c:lineChart>
        <c:grouping val="standard"/>
        <c:varyColors val="0"/>
        <c:ser>
          <c:idx val="0"/>
          <c:order val="0"/>
          <c:tx>
            <c:strRef>
              <c:f>Sheet1!$A$2</c:f>
              <c:strCache>
                <c:ptCount val="1"/>
                <c:pt idx="0">
                  <c:v>2016 - 2018</c:v>
                </c:pt>
              </c:strCache>
            </c:strRef>
          </c:tx>
          <c:marker>
            <c:symbol val="none"/>
          </c:marker>
          <c:cat>
            <c:strRef>
              <c:f>Sheet1!$B$1:$M$1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Sheet1!$B$2:$M$2</c:f>
              <c:numCache>
                <c:formatCode>_(* #,##0_);_(* \(#,##0\);_(* "-"_);_(@_)</c:formatCode>
                <c:ptCount val="12"/>
                <c:pt idx="0">
                  <c:v>43094.98333333333</c:v>
                </c:pt>
                <c:pt idx="1">
                  <c:v>39829.523333333331</c:v>
                </c:pt>
                <c:pt idx="2">
                  <c:v>43790.48</c:v>
                </c:pt>
                <c:pt idx="3">
                  <c:v>44050.25</c:v>
                </c:pt>
                <c:pt idx="4">
                  <c:v>45013.473333333328</c:v>
                </c:pt>
                <c:pt idx="5">
                  <c:v>43924.173333333332</c:v>
                </c:pt>
                <c:pt idx="6">
                  <c:v>46303.390000000007</c:v>
                </c:pt>
                <c:pt idx="7">
                  <c:v>44818.25</c:v>
                </c:pt>
                <c:pt idx="8">
                  <c:v>45104.686666666668</c:v>
                </c:pt>
                <c:pt idx="9">
                  <c:v>43661.546666666669</c:v>
                </c:pt>
                <c:pt idx="10">
                  <c:v>36325.806666666664</c:v>
                </c:pt>
                <c:pt idx="11">
                  <c:v>28909.789999999997</c:v>
                </c:pt>
              </c:numCache>
            </c:numRef>
          </c:val>
          <c:smooth val="0"/>
          <c:extLst xmlns:c16r2="http://schemas.microsoft.com/office/drawing/2015/06/chart">
            <c:ext xmlns:c16="http://schemas.microsoft.com/office/drawing/2014/chart" uri="{C3380CC4-5D6E-409C-BE32-E72D297353CC}">
              <c16:uniqueId val="{00000000-212B-477C-AC1B-8D5C97E42342}"/>
            </c:ext>
          </c:extLst>
        </c:ser>
        <c:ser>
          <c:idx val="1"/>
          <c:order val="1"/>
          <c:tx>
            <c:strRef>
              <c:f>Sheet1!$A$3</c:f>
              <c:strCache>
                <c:ptCount val="1"/>
                <c:pt idx="0">
                  <c:v>2019</c:v>
                </c:pt>
              </c:strCache>
            </c:strRef>
          </c:tx>
          <c:marker>
            <c:symbol val="none"/>
          </c:marker>
          <c:cat>
            <c:strRef>
              <c:f>Sheet1!$B$1:$M$1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Sheet1!$B$3:$M$3</c:f>
              <c:numCache>
                <c:formatCode>_(* #,##0_);_(* \(#,##0\);_(* "-"_);_(@_)</c:formatCode>
                <c:ptCount val="12"/>
                <c:pt idx="0">
                  <c:v>50598.86</c:v>
                </c:pt>
                <c:pt idx="1">
                  <c:v>46460.639999999999</c:v>
                </c:pt>
                <c:pt idx="2">
                  <c:v>53289.13</c:v>
                </c:pt>
                <c:pt idx="3">
                  <c:v>57378.65</c:v>
                </c:pt>
                <c:pt idx="4">
                  <c:v>58928.86</c:v>
                </c:pt>
                <c:pt idx="5">
                  <c:v>54931.96</c:v>
                </c:pt>
                <c:pt idx="6">
                  <c:v>56735.72</c:v>
                </c:pt>
                <c:pt idx="7">
                  <c:v>60750.41</c:v>
                </c:pt>
                <c:pt idx="8">
                  <c:v>58628.65</c:v>
                </c:pt>
              </c:numCache>
            </c:numRef>
          </c:val>
          <c:smooth val="0"/>
          <c:extLst xmlns:c16r2="http://schemas.microsoft.com/office/drawing/2015/06/chart">
            <c:ext xmlns:c16="http://schemas.microsoft.com/office/drawing/2014/chart" uri="{C3380CC4-5D6E-409C-BE32-E72D297353CC}">
              <c16:uniqueId val="{00000001-212B-477C-AC1B-8D5C97E42342}"/>
            </c:ext>
          </c:extLst>
        </c:ser>
        <c:ser>
          <c:idx val="2"/>
          <c:order val="2"/>
          <c:tx>
            <c:strRef>
              <c:f>Sheet1!$A$4</c:f>
              <c:strCache>
                <c:ptCount val="1"/>
                <c:pt idx="0">
                  <c:v>Budget</c:v>
                </c:pt>
              </c:strCache>
            </c:strRef>
          </c:tx>
          <c:marker>
            <c:symbol val="none"/>
          </c:marker>
          <c:cat>
            <c:strRef>
              <c:f>Sheet1!$B$1:$M$1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Sheet1!$B$4:$M$4</c:f>
              <c:numCache>
                <c:formatCode>_(* #,##0_);_(* \(#,##0\);_(* "-"_);_(@_)</c:formatCode>
                <c:ptCount val="12"/>
                <c:pt idx="0">
                  <c:v>43500</c:v>
                </c:pt>
                <c:pt idx="1">
                  <c:v>39500</c:v>
                </c:pt>
                <c:pt idx="2">
                  <c:v>43500</c:v>
                </c:pt>
                <c:pt idx="3">
                  <c:v>44500</c:v>
                </c:pt>
                <c:pt idx="4">
                  <c:v>46000</c:v>
                </c:pt>
                <c:pt idx="5">
                  <c:v>45000</c:v>
                </c:pt>
                <c:pt idx="6">
                  <c:v>46500</c:v>
                </c:pt>
                <c:pt idx="7">
                  <c:v>45000</c:v>
                </c:pt>
                <c:pt idx="8">
                  <c:v>44000</c:v>
                </c:pt>
                <c:pt idx="9">
                  <c:v>41500</c:v>
                </c:pt>
                <c:pt idx="10">
                  <c:v>33500</c:v>
                </c:pt>
                <c:pt idx="11">
                  <c:v>26000</c:v>
                </c:pt>
              </c:numCache>
            </c:numRef>
          </c:val>
          <c:smooth val="0"/>
          <c:extLst xmlns:c16r2="http://schemas.microsoft.com/office/drawing/2015/06/chart">
            <c:ext xmlns:c16="http://schemas.microsoft.com/office/drawing/2014/chart" uri="{C3380CC4-5D6E-409C-BE32-E72D297353CC}">
              <c16:uniqueId val="{00000002-212B-477C-AC1B-8D5C97E42342}"/>
            </c:ext>
          </c:extLst>
        </c:ser>
        <c:dLbls>
          <c:showLegendKey val="0"/>
          <c:showVal val="0"/>
          <c:showCatName val="0"/>
          <c:showSerName val="0"/>
          <c:showPercent val="0"/>
          <c:showBubbleSize val="0"/>
        </c:dLbls>
        <c:marker val="1"/>
        <c:smooth val="0"/>
        <c:axId val="329061120"/>
        <c:axId val="329062656"/>
      </c:lineChart>
      <c:catAx>
        <c:axId val="329061120"/>
        <c:scaling>
          <c:orientation val="minMax"/>
        </c:scaling>
        <c:delete val="0"/>
        <c:axPos val="b"/>
        <c:numFmt formatCode="General" sourceLinked="1"/>
        <c:majorTickMark val="none"/>
        <c:minorTickMark val="none"/>
        <c:tickLblPos val="nextTo"/>
        <c:crossAx val="329062656"/>
        <c:crosses val="autoZero"/>
        <c:auto val="1"/>
        <c:lblAlgn val="ctr"/>
        <c:lblOffset val="100"/>
        <c:noMultiLvlLbl val="0"/>
      </c:catAx>
      <c:valAx>
        <c:axId val="329062656"/>
        <c:scaling>
          <c:orientation val="minMax"/>
        </c:scaling>
        <c:delete val="0"/>
        <c:axPos val="l"/>
        <c:majorGridlines/>
        <c:numFmt formatCode="_(* #,##0_);_(* \(#,##0\);_(* &quot;-&quot;_);_(@_)" sourceLinked="1"/>
        <c:majorTickMark val="none"/>
        <c:minorTickMark val="none"/>
        <c:tickLblPos val="nextTo"/>
        <c:crossAx val="329061120"/>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Parking </a:t>
            </a:r>
            <a:r>
              <a:rPr lang="en-US" dirty="0" smtClean="0"/>
              <a:t>Lot Concession Revenue</a:t>
            </a:r>
            <a:endParaRPr lang="en-US" dirty="0"/>
          </a:p>
          <a:p>
            <a:pPr>
              <a:defRPr/>
            </a:pPr>
            <a:endParaRPr lang="en-US" dirty="0"/>
          </a:p>
        </c:rich>
      </c:tx>
      <c:layout/>
      <c:overlay val="0"/>
    </c:title>
    <c:autoTitleDeleted val="0"/>
    <c:plotArea>
      <c:layout>
        <c:manualLayout>
          <c:layoutTarget val="inner"/>
          <c:xMode val="edge"/>
          <c:yMode val="edge"/>
          <c:x val="0.13895839408962768"/>
          <c:y val="0.19998848455390367"/>
          <c:w val="0.84406629726839699"/>
          <c:h val="0.64152516727524456"/>
        </c:manualLayout>
      </c:layout>
      <c:lineChart>
        <c:grouping val="standard"/>
        <c:varyColors val="0"/>
        <c:ser>
          <c:idx val="0"/>
          <c:order val="0"/>
          <c:tx>
            <c:strRef>
              <c:f>Sheet1!$A$2</c:f>
              <c:strCache>
                <c:ptCount val="1"/>
                <c:pt idx="0">
                  <c:v>2016-2018</c:v>
                </c:pt>
              </c:strCache>
            </c:strRef>
          </c:tx>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_(* #,##0_);_(* \(#,##0\);_(* "-"_);_(@_)</c:formatCode>
                <c:ptCount val="12"/>
                <c:pt idx="0">
                  <c:v>73049.316666666666</c:v>
                </c:pt>
                <c:pt idx="1">
                  <c:v>69857.916666666672</c:v>
                </c:pt>
                <c:pt idx="2">
                  <c:v>97803.69</c:v>
                </c:pt>
                <c:pt idx="3">
                  <c:v>102619.15666666666</c:v>
                </c:pt>
                <c:pt idx="4">
                  <c:v>93717.916666666672</c:v>
                </c:pt>
                <c:pt idx="5">
                  <c:v>91624.556666666656</c:v>
                </c:pt>
                <c:pt idx="6">
                  <c:v>84086.659999999989</c:v>
                </c:pt>
                <c:pt idx="7">
                  <c:v>93567.090000000011</c:v>
                </c:pt>
                <c:pt idx="8">
                  <c:v>97675.296666666676</c:v>
                </c:pt>
                <c:pt idx="9">
                  <c:v>119745.64</c:v>
                </c:pt>
                <c:pt idx="10">
                  <c:v>95918.543333333335</c:v>
                </c:pt>
                <c:pt idx="11">
                  <c:v>80398.306666666656</c:v>
                </c:pt>
              </c:numCache>
            </c:numRef>
          </c:val>
          <c:smooth val="0"/>
          <c:extLst xmlns:c16r2="http://schemas.microsoft.com/office/drawing/2015/06/chart">
            <c:ext xmlns:c16="http://schemas.microsoft.com/office/drawing/2014/chart" uri="{C3380CC4-5D6E-409C-BE32-E72D297353CC}">
              <c16:uniqueId val="{00000000-0EA2-4D29-B1F4-FA74AE8E9BA9}"/>
            </c:ext>
          </c:extLst>
        </c:ser>
        <c:ser>
          <c:idx val="1"/>
          <c:order val="1"/>
          <c:tx>
            <c:strRef>
              <c:f>Sheet1!$A$3</c:f>
              <c:strCache>
                <c:ptCount val="1"/>
                <c:pt idx="0">
                  <c:v>2019</c:v>
                </c:pt>
              </c:strCache>
            </c:strRef>
          </c:tx>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_(* #,##0_);_(* \(#,##0\);_(* "-"_);_(@_)</c:formatCode>
                <c:ptCount val="12"/>
                <c:pt idx="0">
                  <c:v>86716.84</c:v>
                </c:pt>
                <c:pt idx="1">
                  <c:v>67276.86</c:v>
                </c:pt>
                <c:pt idx="2">
                  <c:v>110305.60000000001</c:v>
                </c:pt>
                <c:pt idx="3">
                  <c:v>106345.22</c:v>
                </c:pt>
                <c:pt idx="4">
                  <c:v>115313.87</c:v>
                </c:pt>
                <c:pt idx="5">
                  <c:v>110829.07</c:v>
                </c:pt>
                <c:pt idx="6">
                  <c:v>105888.63</c:v>
                </c:pt>
                <c:pt idx="7">
                  <c:v>112558.81</c:v>
                </c:pt>
                <c:pt idx="8">
                  <c:v>126963.11</c:v>
                </c:pt>
              </c:numCache>
            </c:numRef>
          </c:val>
          <c:smooth val="0"/>
          <c:extLst xmlns:c16r2="http://schemas.microsoft.com/office/drawing/2015/06/chart">
            <c:ext xmlns:c16="http://schemas.microsoft.com/office/drawing/2014/chart" uri="{C3380CC4-5D6E-409C-BE32-E72D297353CC}">
              <c16:uniqueId val="{00000001-0EA2-4D29-B1F4-FA74AE8E9BA9}"/>
            </c:ext>
          </c:extLst>
        </c:ser>
        <c:ser>
          <c:idx val="2"/>
          <c:order val="2"/>
          <c:tx>
            <c:strRef>
              <c:f>Sheet1!$A$4</c:f>
              <c:strCache>
                <c:ptCount val="1"/>
                <c:pt idx="0">
                  <c:v>Budget</c:v>
                </c:pt>
              </c:strCache>
            </c:strRef>
          </c:tx>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Sheet1!$B$4:$M$4</c:f>
              <c:numCache>
                <c:formatCode>_(* #,##0_);_(* \(#,##0\);_(* "-"_);_(@_)</c:formatCode>
                <c:ptCount val="12"/>
                <c:pt idx="0">
                  <c:v>75000</c:v>
                </c:pt>
                <c:pt idx="1">
                  <c:v>65500</c:v>
                </c:pt>
                <c:pt idx="2">
                  <c:v>98000</c:v>
                </c:pt>
                <c:pt idx="3">
                  <c:v>102500</c:v>
                </c:pt>
                <c:pt idx="4">
                  <c:v>97000</c:v>
                </c:pt>
                <c:pt idx="5">
                  <c:v>92000</c:v>
                </c:pt>
                <c:pt idx="6">
                  <c:v>84000</c:v>
                </c:pt>
                <c:pt idx="7">
                  <c:v>88000</c:v>
                </c:pt>
                <c:pt idx="8">
                  <c:v>90000</c:v>
                </c:pt>
                <c:pt idx="9">
                  <c:v>111000</c:v>
                </c:pt>
                <c:pt idx="10">
                  <c:v>85000</c:v>
                </c:pt>
                <c:pt idx="11">
                  <c:v>72000</c:v>
                </c:pt>
              </c:numCache>
            </c:numRef>
          </c:val>
          <c:smooth val="0"/>
          <c:extLst xmlns:c16r2="http://schemas.microsoft.com/office/drawing/2015/06/chart">
            <c:ext xmlns:c16="http://schemas.microsoft.com/office/drawing/2014/chart" uri="{C3380CC4-5D6E-409C-BE32-E72D297353CC}">
              <c16:uniqueId val="{00000002-0EA2-4D29-B1F4-FA74AE8E9BA9}"/>
            </c:ext>
          </c:extLst>
        </c:ser>
        <c:dLbls>
          <c:showLegendKey val="0"/>
          <c:showVal val="0"/>
          <c:showCatName val="0"/>
          <c:showSerName val="0"/>
          <c:showPercent val="0"/>
          <c:showBubbleSize val="0"/>
        </c:dLbls>
        <c:marker val="1"/>
        <c:smooth val="0"/>
        <c:axId val="329178496"/>
        <c:axId val="329184384"/>
      </c:lineChart>
      <c:catAx>
        <c:axId val="329178496"/>
        <c:scaling>
          <c:orientation val="minMax"/>
        </c:scaling>
        <c:delete val="0"/>
        <c:axPos val="b"/>
        <c:numFmt formatCode="General" sourceLinked="1"/>
        <c:majorTickMark val="none"/>
        <c:minorTickMark val="none"/>
        <c:tickLblPos val="nextTo"/>
        <c:txPr>
          <a:bodyPr rot="0" vert="horz"/>
          <a:lstStyle/>
          <a:p>
            <a:pPr>
              <a:defRPr/>
            </a:pPr>
            <a:endParaRPr lang="en-US"/>
          </a:p>
        </c:txPr>
        <c:crossAx val="329184384"/>
        <c:crosses val="autoZero"/>
        <c:auto val="1"/>
        <c:lblAlgn val="ctr"/>
        <c:lblOffset val="100"/>
        <c:tickMarkSkip val="1"/>
        <c:noMultiLvlLbl val="0"/>
      </c:catAx>
      <c:valAx>
        <c:axId val="329184384"/>
        <c:scaling>
          <c:orientation val="minMax"/>
          <c:min val="20000"/>
        </c:scaling>
        <c:delete val="0"/>
        <c:axPos val="l"/>
        <c:majorGridlines/>
        <c:numFmt formatCode="#,##0_);[Red]\(#,##0\)" sourceLinked="0"/>
        <c:majorTickMark val="none"/>
        <c:minorTickMark val="none"/>
        <c:tickLblPos val="nextTo"/>
        <c:txPr>
          <a:bodyPr rot="0" vert="horz"/>
          <a:lstStyle/>
          <a:p>
            <a:pPr>
              <a:defRPr/>
            </a:pPr>
            <a:endParaRPr lang="en-US"/>
          </a:p>
        </c:txPr>
        <c:crossAx val="329178496"/>
        <c:crosses val="autoZero"/>
        <c:crossBetween val="between"/>
        <c:majorUnit val="20000"/>
        <c:minorUnit val="20000"/>
      </c:valAx>
      <c:dTable>
        <c:showHorzBorder val="1"/>
        <c:showVertBorder val="1"/>
        <c:showOutline val="1"/>
        <c:showKeys val="1"/>
        <c:txPr>
          <a:bodyPr/>
          <a:lstStyle/>
          <a:p>
            <a:pPr rtl="0">
              <a:defRPr sz="11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TNC Per</a:t>
            </a:r>
            <a:r>
              <a:rPr lang="en-US" baseline="0" dirty="0" smtClean="0"/>
              <a:t> Trip Fees</a:t>
            </a:r>
          </a:p>
          <a:p>
            <a:pPr>
              <a:defRPr/>
            </a:pPr>
            <a:endParaRPr lang="en-US" baseline="0" dirty="0" smtClean="0"/>
          </a:p>
          <a:p>
            <a:pPr>
              <a:defRPr/>
            </a:pPr>
            <a:r>
              <a:rPr lang="en-US" baseline="0" dirty="0" smtClean="0"/>
              <a:t>($2/Pick-Up Only in 2018 – $1.50/Pick up &amp; Drop Off)</a:t>
            </a:r>
          </a:p>
          <a:p>
            <a:pPr>
              <a:defRPr/>
            </a:pPr>
            <a:endParaRPr lang="en-US" dirty="0"/>
          </a:p>
        </c:rich>
      </c:tx>
      <c:overlay val="0"/>
    </c:title>
    <c:autoTitleDeleted val="0"/>
    <c:plotArea>
      <c:layout>
        <c:manualLayout>
          <c:layoutTarget val="inner"/>
          <c:xMode val="edge"/>
          <c:yMode val="edge"/>
          <c:x val="0.13895839408962768"/>
          <c:y val="0.19998848455390367"/>
          <c:w val="0.84406629726839699"/>
          <c:h val="0.64152516727524456"/>
        </c:manualLayout>
      </c:layout>
      <c:lineChart>
        <c:grouping val="standard"/>
        <c:varyColors val="0"/>
        <c:ser>
          <c:idx val="0"/>
          <c:order val="0"/>
          <c:tx>
            <c:strRef>
              <c:f>Sheet1!$A$2</c:f>
              <c:strCache>
                <c:ptCount val="1"/>
                <c:pt idx="0">
                  <c:v>2018</c:v>
                </c:pt>
              </c:strCache>
            </c:strRef>
          </c:tx>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_(* #,##0_);_(* \(#,##0\);_(* "-"_);_(@_)</c:formatCode>
                <c:ptCount val="12"/>
                <c:pt idx="0">
                  <c:v>666</c:v>
                </c:pt>
                <c:pt idx="1">
                  <c:v>564</c:v>
                </c:pt>
                <c:pt idx="2">
                  <c:v>800</c:v>
                </c:pt>
                <c:pt idx="3">
                  <c:v>852</c:v>
                </c:pt>
                <c:pt idx="4">
                  <c:v>842</c:v>
                </c:pt>
                <c:pt idx="5">
                  <c:v>1016</c:v>
                </c:pt>
                <c:pt idx="6">
                  <c:v>1116</c:v>
                </c:pt>
                <c:pt idx="7">
                  <c:v>1034</c:v>
                </c:pt>
                <c:pt idx="8">
                  <c:v>1050</c:v>
                </c:pt>
                <c:pt idx="9">
                  <c:v>1122</c:v>
                </c:pt>
                <c:pt idx="10">
                  <c:v>900</c:v>
                </c:pt>
                <c:pt idx="11">
                  <c:v>846</c:v>
                </c:pt>
              </c:numCache>
            </c:numRef>
          </c:val>
          <c:smooth val="0"/>
          <c:extLst xmlns:c16r2="http://schemas.microsoft.com/office/drawing/2015/06/chart">
            <c:ext xmlns:c16="http://schemas.microsoft.com/office/drawing/2014/chart" uri="{C3380CC4-5D6E-409C-BE32-E72D297353CC}">
              <c16:uniqueId val="{00000000-1003-4E4E-950A-B6E6CC2E39B6}"/>
            </c:ext>
          </c:extLst>
        </c:ser>
        <c:ser>
          <c:idx val="1"/>
          <c:order val="1"/>
          <c:tx>
            <c:strRef>
              <c:f>Sheet1!$A$3</c:f>
              <c:strCache>
                <c:ptCount val="1"/>
                <c:pt idx="0">
                  <c:v>2019</c:v>
                </c:pt>
              </c:strCache>
            </c:strRef>
          </c:tx>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_(* #,##0_);_(* \(#,##0\);_(* "-"_);_(@_)</c:formatCode>
                <c:ptCount val="12"/>
                <c:pt idx="0">
                  <c:v>1040</c:v>
                </c:pt>
                <c:pt idx="1">
                  <c:v>852</c:v>
                </c:pt>
                <c:pt idx="2">
                  <c:v>1248</c:v>
                </c:pt>
                <c:pt idx="3">
                  <c:v>1470</c:v>
                </c:pt>
                <c:pt idx="4">
                  <c:v>1557</c:v>
                </c:pt>
                <c:pt idx="5">
                  <c:v>2232</c:v>
                </c:pt>
                <c:pt idx="6">
                  <c:v>2079</c:v>
                </c:pt>
                <c:pt idx="7">
                  <c:v>2374.5</c:v>
                </c:pt>
                <c:pt idx="8">
                  <c:v>2262</c:v>
                </c:pt>
              </c:numCache>
            </c:numRef>
          </c:val>
          <c:smooth val="0"/>
          <c:extLst xmlns:c16r2="http://schemas.microsoft.com/office/drawing/2015/06/chart">
            <c:ext xmlns:c16="http://schemas.microsoft.com/office/drawing/2014/chart" uri="{C3380CC4-5D6E-409C-BE32-E72D297353CC}">
              <c16:uniqueId val="{00000001-1003-4E4E-950A-B6E6CC2E39B6}"/>
            </c:ext>
          </c:extLst>
        </c:ser>
        <c:ser>
          <c:idx val="2"/>
          <c:order val="2"/>
          <c:tx>
            <c:strRef>
              <c:f>Sheet1!$A$4</c:f>
              <c:strCache>
                <c:ptCount val="1"/>
                <c:pt idx="0">
                  <c:v>Budget</c:v>
                </c:pt>
              </c:strCache>
            </c:strRef>
          </c:tx>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Sheet1!$B$4:$M$4</c:f>
              <c:numCache>
                <c:formatCode>_(* #,##0_);_(* \(#,##0\);_(* "-"_);_(@_)</c:formatCode>
                <c:ptCount val="12"/>
                <c:pt idx="0">
                  <c:v>660</c:v>
                </c:pt>
                <c:pt idx="1">
                  <c:v>565</c:v>
                </c:pt>
                <c:pt idx="2">
                  <c:v>800</c:v>
                </c:pt>
                <c:pt idx="3">
                  <c:v>850</c:v>
                </c:pt>
                <c:pt idx="4">
                  <c:v>825</c:v>
                </c:pt>
                <c:pt idx="5">
                  <c:v>1000</c:v>
                </c:pt>
                <c:pt idx="6">
                  <c:v>1000</c:v>
                </c:pt>
                <c:pt idx="7">
                  <c:v>500</c:v>
                </c:pt>
                <c:pt idx="8">
                  <c:v>500</c:v>
                </c:pt>
                <c:pt idx="9">
                  <c:v>475</c:v>
                </c:pt>
                <c:pt idx="10">
                  <c:v>575</c:v>
                </c:pt>
                <c:pt idx="11">
                  <c:v>525</c:v>
                </c:pt>
              </c:numCache>
            </c:numRef>
          </c:val>
          <c:smooth val="0"/>
          <c:extLst xmlns:c16r2="http://schemas.microsoft.com/office/drawing/2015/06/chart">
            <c:ext xmlns:c16="http://schemas.microsoft.com/office/drawing/2014/chart" uri="{C3380CC4-5D6E-409C-BE32-E72D297353CC}">
              <c16:uniqueId val="{00000002-1003-4E4E-950A-B6E6CC2E39B6}"/>
            </c:ext>
          </c:extLst>
        </c:ser>
        <c:dLbls>
          <c:showLegendKey val="0"/>
          <c:showVal val="0"/>
          <c:showCatName val="0"/>
          <c:showSerName val="0"/>
          <c:showPercent val="0"/>
          <c:showBubbleSize val="0"/>
        </c:dLbls>
        <c:marker val="1"/>
        <c:smooth val="0"/>
        <c:axId val="331863552"/>
        <c:axId val="331865088"/>
      </c:lineChart>
      <c:catAx>
        <c:axId val="331863552"/>
        <c:scaling>
          <c:orientation val="minMax"/>
        </c:scaling>
        <c:delete val="0"/>
        <c:axPos val="b"/>
        <c:numFmt formatCode="General" sourceLinked="1"/>
        <c:majorTickMark val="none"/>
        <c:minorTickMark val="none"/>
        <c:tickLblPos val="nextTo"/>
        <c:txPr>
          <a:bodyPr rot="0" vert="horz"/>
          <a:lstStyle/>
          <a:p>
            <a:pPr>
              <a:defRPr/>
            </a:pPr>
            <a:endParaRPr lang="en-US"/>
          </a:p>
        </c:txPr>
        <c:crossAx val="331865088"/>
        <c:crosses val="autoZero"/>
        <c:auto val="1"/>
        <c:lblAlgn val="ctr"/>
        <c:lblOffset val="100"/>
        <c:tickMarkSkip val="1"/>
        <c:noMultiLvlLbl val="0"/>
      </c:catAx>
      <c:valAx>
        <c:axId val="331865088"/>
        <c:scaling>
          <c:orientation val="minMax"/>
        </c:scaling>
        <c:delete val="0"/>
        <c:axPos val="l"/>
        <c:majorGridlines/>
        <c:numFmt formatCode="#,##0_);[Red]\(#,##0\)" sourceLinked="0"/>
        <c:majorTickMark val="none"/>
        <c:minorTickMark val="none"/>
        <c:tickLblPos val="nextTo"/>
        <c:txPr>
          <a:bodyPr rot="0" vert="horz"/>
          <a:lstStyle/>
          <a:p>
            <a:pPr>
              <a:defRPr/>
            </a:pPr>
            <a:endParaRPr lang="en-US"/>
          </a:p>
        </c:txPr>
        <c:crossAx val="331863552"/>
        <c:crosses val="autoZero"/>
        <c:crossBetween val="between"/>
      </c:valAx>
      <c:dTable>
        <c:showHorzBorder val="1"/>
        <c:showVertBorder val="1"/>
        <c:showOutline val="1"/>
        <c:showKeys val="1"/>
        <c:txPr>
          <a:bodyPr/>
          <a:lstStyle/>
          <a:p>
            <a:pPr rtl="0">
              <a:defRPr sz="11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Rental </a:t>
            </a:r>
            <a:r>
              <a:rPr lang="en-US" dirty="0"/>
              <a:t>Car </a:t>
            </a:r>
            <a:r>
              <a:rPr lang="en-US" dirty="0" smtClean="0"/>
              <a:t>Concession</a:t>
            </a:r>
          </a:p>
          <a:p>
            <a:pPr>
              <a:defRPr/>
            </a:pPr>
            <a:r>
              <a:rPr lang="en-US" dirty="0" smtClean="0"/>
              <a:t>(Average</a:t>
            </a:r>
            <a:r>
              <a:rPr lang="en-US" baseline="0" dirty="0" smtClean="0"/>
              <a:t> includes Dec. </a:t>
            </a:r>
            <a:r>
              <a:rPr lang="en-US" baseline="0" dirty="0" err="1" smtClean="0"/>
              <a:t>Reimb</a:t>
            </a:r>
            <a:r>
              <a:rPr lang="en-US" baseline="0" dirty="0" smtClean="0"/>
              <a:t>- 2019 New Agreement)</a:t>
            </a:r>
            <a:endParaRPr lang="en-US" dirty="0"/>
          </a:p>
        </c:rich>
      </c:tx>
      <c:overlay val="0"/>
    </c:title>
    <c:autoTitleDeleted val="0"/>
    <c:plotArea>
      <c:layout>
        <c:manualLayout>
          <c:layoutTarget val="inner"/>
          <c:xMode val="edge"/>
          <c:yMode val="edge"/>
          <c:x val="0.14078628732729165"/>
          <c:y val="0.14769415916101092"/>
          <c:w val="0.85921371267270841"/>
          <c:h val="0.67726217792881005"/>
        </c:manualLayout>
      </c:layout>
      <c:lineChart>
        <c:grouping val="standard"/>
        <c:varyColors val="0"/>
        <c:ser>
          <c:idx val="1"/>
          <c:order val="0"/>
          <c:tx>
            <c:strRef>
              <c:f>Sheet1!$A$2</c:f>
              <c:strCache>
                <c:ptCount val="1"/>
                <c:pt idx="0">
                  <c:v>2016-2018</c:v>
                </c:pt>
              </c:strCache>
            </c:strRef>
          </c:tx>
          <c:spPr>
            <a:ln>
              <a:solidFill>
                <a:schemeClr val="accent1"/>
              </a:solidFill>
            </a:ln>
          </c:spPr>
          <c:marker>
            <c:symbol val="none"/>
          </c:marker>
          <c:cat>
            <c:strRef>
              <c:f>Sheet1!$B$1:$M$1</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Sheet1!$B$2:$M$2</c:f>
              <c:numCache>
                <c:formatCode>#,##0</c:formatCode>
                <c:ptCount val="12"/>
                <c:pt idx="0">
                  <c:v>34577.986666666671</c:v>
                </c:pt>
                <c:pt idx="1">
                  <c:v>28827.936666666665</c:v>
                </c:pt>
                <c:pt idx="2">
                  <c:v>31224.430000000004</c:v>
                </c:pt>
                <c:pt idx="3">
                  <c:v>29650.52</c:v>
                </c:pt>
                <c:pt idx="4">
                  <c:v>33188.480000000003</c:v>
                </c:pt>
                <c:pt idx="5">
                  <c:v>44289.393333333333</c:v>
                </c:pt>
                <c:pt idx="6">
                  <c:v>55946.296666666669</c:v>
                </c:pt>
                <c:pt idx="7">
                  <c:v>68226.210000000006</c:v>
                </c:pt>
                <c:pt idx="8">
                  <c:v>49448.556666666664</c:v>
                </c:pt>
                <c:pt idx="9">
                  <c:v>43935.896666666667</c:v>
                </c:pt>
                <c:pt idx="10">
                  <c:v>32797.090000000004</c:v>
                </c:pt>
                <c:pt idx="11">
                  <c:v>16377.813333333334</c:v>
                </c:pt>
              </c:numCache>
            </c:numRef>
          </c:val>
          <c:smooth val="0"/>
          <c:extLst xmlns:c16r2="http://schemas.microsoft.com/office/drawing/2015/06/chart">
            <c:ext xmlns:c16="http://schemas.microsoft.com/office/drawing/2014/chart" uri="{C3380CC4-5D6E-409C-BE32-E72D297353CC}">
              <c16:uniqueId val="{00000000-B857-49D2-9BD5-F9CE47A5F2A9}"/>
            </c:ext>
          </c:extLst>
        </c:ser>
        <c:ser>
          <c:idx val="4"/>
          <c:order val="1"/>
          <c:tx>
            <c:strRef>
              <c:f>Sheet1!$A$3</c:f>
              <c:strCache>
                <c:ptCount val="1"/>
                <c:pt idx="0">
                  <c:v>2019</c:v>
                </c:pt>
              </c:strCache>
            </c:strRef>
          </c:tx>
          <c:spPr>
            <a:ln>
              <a:solidFill>
                <a:schemeClr val="accent2"/>
              </a:solidFill>
            </a:ln>
          </c:spPr>
          <c:marker>
            <c:symbol val="none"/>
          </c:marker>
          <c:cat>
            <c:strRef>
              <c:f>Sheet1!$B$1:$M$1</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Sheet1!$B$3:$M$3</c:f>
              <c:numCache>
                <c:formatCode>#,##0</c:formatCode>
                <c:ptCount val="12"/>
                <c:pt idx="0">
                  <c:v>33447.79</c:v>
                </c:pt>
                <c:pt idx="1">
                  <c:v>35565.39</c:v>
                </c:pt>
                <c:pt idx="2">
                  <c:v>42441.5</c:v>
                </c:pt>
                <c:pt idx="3">
                  <c:v>37163.74</c:v>
                </c:pt>
                <c:pt idx="4">
                  <c:v>52163.71</c:v>
                </c:pt>
                <c:pt idx="5">
                  <c:v>64056.32</c:v>
                </c:pt>
                <c:pt idx="6">
                  <c:v>80992</c:v>
                </c:pt>
                <c:pt idx="7">
                  <c:v>86578.34</c:v>
                </c:pt>
                <c:pt idx="8">
                  <c:v>61749.93</c:v>
                </c:pt>
              </c:numCache>
            </c:numRef>
          </c:val>
          <c:smooth val="0"/>
          <c:extLst xmlns:c16r2="http://schemas.microsoft.com/office/drawing/2015/06/chart">
            <c:ext xmlns:c16="http://schemas.microsoft.com/office/drawing/2014/chart" uri="{C3380CC4-5D6E-409C-BE32-E72D297353CC}">
              <c16:uniqueId val="{00000001-B857-49D2-9BD5-F9CE47A5F2A9}"/>
            </c:ext>
          </c:extLst>
        </c:ser>
        <c:ser>
          <c:idx val="0"/>
          <c:order val="2"/>
          <c:tx>
            <c:strRef>
              <c:f>Sheet1!$A$4</c:f>
              <c:strCache>
                <c:ptCount val="1"/>
                <c:pt idx="0">
                  <c:v>Budget</c:v>
                </c:pt>
              </c:strCache>
            </c:strRef>
          </c:tx>
          <c:spPr>
            <a:ln>
              <a:solidFill>
                <a:schemeClr val="accent3"/>
              </a:solidFill>
            </a:ln>
          </c:spPr>
          <c:marker>
            <c:symbol val="none"/>
          </c:marker>
          <c:cat>
            <c:strRef>
              <c:f>Sheet1!$B$1:$M$1</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Sheet1!$B$4:$M$4</c:f>
              <c:numCache>
                <c:formatCode>#,##0</c:formatCode>
                <c:ptCount val="12"/>
                <c:pt idx="0">
                  <c:v>29000</c:v>
                </c:pt>
                <c:pt idx="1">
                  <c:v>28000</c:v>
                </c:pt>
                <c:pt idx="2">
                  <c:v>33000</c:v>
                </c:pt>
                <c:pt idx="3">
                  <c:v>30000</c:v>
                </c:pt>
                <c:pt idx="4">
                  <c:v>37000</c:v>
                </c:pt>
                <c:pt idx="5">
                  <c:v>50000</c:v>
                </c:pt>
                <c:pt idx="6">
                  <c:v>56000</c:v>
                </c:pt>
                <c:pt idx="7">
                  <c:v>61000</c:v>
                </c:pt>
                <c:pt idx="8">
                  <c:v>45000</c:v>
                </c:pt>
                <c:pt idx="9">
                  <c:v>40000</c:v>
                </c:pt>
                <c:pt idx="10">
                  <c:v>32000</c:v>
                </c:pt>
                <c:pt idx="11">
                  <c:v>20000</c:v>
                </c:pt>
              </c:numCache>
            </c:numRef>
          </c:val>
          <c:smooth val="0"/>
          <c:extLst xmlns:c16r2="http://schemas.microsoft.com/office/drawing/2015/06/chart">
            <c:ext xmlns:c16="http://schemas.microsoft.com/office/drawing/2014/chart" uri="{C3380CC4-5D6E-409C-BE32-E72D297353CC}">
              <c16:uniqueId val="{00000002-B857-49D2-9BD5-F9CE47A5F2A9}"/>
            </c:ext>
          </c:extLst>
        </c:ser>
        <c:dLbls>
          <c:showLegendKey val="0"/>
          <c:showVal val="0"/>
          <c:showCatName val="0"/>
          <c:showSerName val="0"/>
          <c:showPercent val="0"/>
          <c:showBubbleSize val="0"/>
        </c:dLbls>
        <c:marker val="1"/>
        <c:smooth val="0"/>
        <c:axId val="332568064"/>
        <c:axId val="332569600"/>
      </c:lineChart>
      <c:catAx>
        <c:axId val="332568064"/>
        <c:scaling>
          <c:orientation val="minMax"/>
        </c:scaling>
        <c:delete val="0"/>
        <c:axPos val="b"/>
        <c:numFmt formatCode="General" sourceLinked="1"/>
        <c:majorTickMark val="none"/>
        <c:minorTickMark val="none"/>
        <c:tickLblPos val="nextTo"/>
        <c:txPr>
          <a:bodyPr rot="0" vert="horz"/>
          <a:lstStyle/>
          <a:p>
            <a:pPr>
              <a:defRPr/>
            </a:pPr>
            <a:endParaRPr lang="en-US"/>
          </a:p>
        </c:txPr>
        <c:crossAx val="332569600"/>
        <c:crosses val="autoZero"/>
        <c:auto val="1"/>
        <c:lblAlgn val="ctr"/>
        <c:lblOffset val="100"/>
        <c:tickMarkSkip val="1"/>
        <c:noMultiLvlLbl val="0"/>
      </c:catAx>
      <c:valAx>
        <c:axId val="332569600"/>
        <c:scaling>
          <c:orientation val="minMax"/>
        </c:scaling>
        <c:delete val="0"/>
        <c:axPos val="l"/>
        <c:majorGridlines/>
        <c:numFmt formatCode="#,##0_);[Red]\(#,##0\)" sourceLinked="0"/>
        <c:majorTickMark val="none"/>
        <c:minorTickMark val="none"/>
        <c:tickLblPos val="nextTo"/>
        <c:txPr>
          <a:bodyPr rot="0" vert="horz"/>
          <a:lstStyle/>
          <a:p>
            <a:pPr>
              <a:defRPr/>
            </a:pPr>
            <a:endParaRPr lang="en-US"/>
          </a:p>
        </c:txPr>
        <c:crossAx val="332568064"/>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Arrowhead </a:t>
            </a:r>
            <a:r>
              <a:rPr lang="en-US" dirty="0" err="1" smtClean="0"/>
              <a:t>Taphouse</a:t>
            </a:r>
            <a:endParaRPr lang="en-US" dirty="0" smtClean="0"/>
          </a:p>
          <a:p>
            <a:pPr>
              <a:defRPr/>
            </a:pPr>
            <a:r>
              <a:rPr lang="en-US" dirty="0" smtClean="0"/>
              <a:t>Food &amp; Beverage Concession</a:t>
            </a:r>
            <a:endParaRPr lang="en-US" dirty="0"/>
          </a:p>
        </c:rich>
      </c:tx>
      <c:layout>
        <c:manualLayout>
          <c:xMode val="edge"/>
          <c:yMode val="edge"/>
          <c:x val="0.28766586468358124"/>
          <c:y val="6.2875105286921713E-3"/>
        </c:manualLayout>
      </c:layout>
      <c:overlay val="0"/>
    </c:title>
    <c:autoTitleDeleted val="0"/>
    <c:plotArea>
      <c:layout>
        <c:manualLayout>
          <c:layoutTarget val="inner"/>
          <c:xMode val="edge"/>
          <c:yMode val="edge"/>
          <c:x val="0.14013913191406629"/>
          <c:y val="0.12958526194329953"/>
          <c:w val="0.85986086808593365"/>
          <c:h val="0.67552716072527175"/>
        </c:manualLayout>
      </c:layout>
      <c:lineChart>
        <c:grouping val="standard"/>
        <c:varyColors val="0"/>
        <c:ser>
          <c:idx val="1"/>
          <c:order val="0"/>
          <c:tx>
            <c:strRef>
              <c:f>Sheet1!$A$2</c:f>
              <c:strCache>
                <c:ptCount val="1"/>
                <c:pt idx="0">
                  <c:v>2016-2018</c:v>
                </c:pt>
              </c:strCache>
            </c:strRef>
          </c:tx>
          <c:spPr>
            <a:ln>
              <a:solidFill>
                <a:schemeClr val="accent1"/>
              </a:solidFill>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_(* #,##0_);_(* \(#,##0\);_(* "-"_);_(@_)</c:formatCode>
                <c:ptCount val="12"/>
                <c:pt idx="0">
                  <c:v>4060.8966666666661</c:v>
                </c:pt>
                <c:pt idx="1">
                  <c:v>4006.6175666666663</c:v>
                </c:pt>
                <c:pt idx="2">
                  <c:v>5251.876666666667</c:v>
                </c:pt>
                <c:pt idx="3">
                  <c:v>4866.47</c:v>
                </c:pt>
                <c:pt idx="4">
                  <c:v>5246.9866666666667</c:v>
                </c:pt>
                <c:pt idx="5">
                  <c:v>6731.72</c:v>
                </c:pt>
                <c:pt idx="6">
                  <c:v>7147.8233333333337</c:v>
                </c:pt>
                <c:pt idx="7">
                  <c:v>7428.1399999999994</c:v>
                </c:pt>
                <c:pt idx="8">
                  <c:v>6376.3466666666673</c:v>
                </c:pt>
                <c:pt idx="9">
                  <c:v>6315.5566666666673</c:v>
                </c:pt>
                <c:pt idx="10">
                  <c:v>5025.42</c:v>
                </c:pt>
                <c:pt idx="11">
                  <c:v>7458.9933333333347</c:v>
                </c:pt>
              </c:numCache>
            </c:numRef>
          </c:val>
          <c:smooth val="0"/>
          <c:extLst xmlns:c16r2="http://schemas.microsoft.com/office/drawing/2015/06/chart">
            <c:ext xmlns:c16="http://schemas.microsoft.com/office/drawing/2014/chart" uri="{C3380CC4-5D6E-409C-BE32-E72D297353CC}">
              <c16:uniqueId val="{00000000-D57C-45E6-986A-419D400A827E}"/>
            </c:ext>
          </c:extLst>
        </c:ser>
        <c:ser>
          <c:idx val="4"/>
          <c:order val="1"/>
          <c:tx>
            <c:strRef>
              <c:f>Sheet1!$A$3</c:f>
              <c:strCache>
                <c:ptCount val="1"/>
                <c:pt idx="0">
                  <c:v>2019</c:v>
                </c:pt>
              </c:strCache>
            </c:strRef>
          </c:tx>
          <c:spPr>
            <a:ln>
              <a:solidFill>
                <a:schemeClr val="accent2"/>
              </a:solidFill>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_(* #,##0_);_(* \(#,##0\);_(* "-"_);_(@_)</c:formatCode>
                <c:ptCount val="12"/>
                <c:pt idx="0">
                  <c:v>4914.1100000000006</c:v>
                </c:pt>
                <c:pt idx="1">
                  <c:v>5091.75</c:v>
                </c:pt>
                <c:pt idx="2">
                  <c:v>6261.21</c:v>
                </c:pt>
                <c:pt idx="3">
                  <c:v>5711.55</c:v>
                </c:pt>
                <c:pt idx="4">
                  <c:v>7024.58</c:v>
                </c:pt>
                <c:pt idx="5">
                  <c:v>9670.42</c:v>
                </c:pt>
                <c:pt idx="6">
                  <c:v>9429.3700000000008</c:v>
                </c:pt>
                <c:pt idx="7">
                  <c:v>10287.94</c:v>
                </c:pt>
                <c:pt idx="8">
                  <c:v>9389.1200000000008</c:v>
                </c:pt>
              </c:numCache>
            </c:numRef>
          </c:val>
          <c:smooth val="0"/>
          <c:extLst xmlns:c16r2="http://schemas.microsoft.com/office/drawing/2015/06/chart">
            <c:ext xmlns:c16="http://schemas.microsoft.com/office/drawing/2014/chart" uri="{C3380CC4-5D6E-409C-BE32-E72D297353CC}">
              <c16:uniqueId val="{00000001-D57C-45E6-986A-419D400A827E}"/>
            </c:ext>
          </c:extLst>
        </c:ser>
        <c:ser>
          <c:idx val="0"/>
          <c:order val="2"/>
          <c:tx>
            <c:strRef>
              <c:f>Sheet1!$A$4</c:f>
              <c:strCache>
                <c:ptCount val="1"/>
                <c:pt idx="0">
                  <c:v>Budget</c:v>
                </c:pt>
              </c:strCache>
            </c:strRef>
          </c:tx>
          <c:spPr>
            <a:ln>
              <a:solidFill>
                <a:schemeClr val="accent3"/>
              </a:solidFill>
            </a:ln>
          </c:spPr>
          <c:marker>
            <c:symbol val="none"/>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Sheet1!$B$4:$M$4</c:f>
              <c:numCache>
                <c:formatCode>_(* #,##0_);_(* \(#,##0\);_(* "-"_);_(@_)</c:formatCode>
                <c:ptCount val="12"/>
                <c:pt idx="0">
                  <c:v>4500</c:v>
                </c:pt>
                <c:pt idx="1">
                  <c:v>4500</c:v>
                </c:pt>
                <c:pt idx="2">
                  <c:v>5500</c:v>
                </c:pt>
                <c:pt idx="3">
                  <c:v>5000</c:v>
                </c:pt>
                <c:pt idx="4">
                  <c:v>5500</c:v>
                </c:pt>
                <c:pt idx="5">
                  <c:v>7000</c:v>
                </c:pt>
                <c:pt idx="6">
                  <c:v>7000</c:v>
                </c:pt>
                <c:pt idx="7">
                  <c:v>7000</c:v>
                </c:pt>
                <c:pt idx="8">
                  <c:v>5700</c:v>
                </c:pt>
                <c:pt idx="9">
                  <c:v>6500</c:v>
                </c:pt>
                <c:pt idx="10">
                  <c:v>4300</c:v>
                </c:pt>
                <c:pt idx="11">
                  <c:v>5500</c:v>
                </c:pt>
              </c:numCache>
            </c:numRef>
          </c:val>
          <c:smooth val="0"/>
          <c:extLst xmlns:c16r2="http://schemas.microsoft.com/office/drawing/2015/06/chart">
            <c:ext xmlns:c16="http://schemas.microsoft.com/office/drawing/2014/chart" uri="{C3380CC4-5D6E-409C-BE32-E72D297353CC}">
              <c16:uniqueId val="{00000002-D57C-45E6-986A-419D400A827E}"/>
            </c:ext>
          </c:extLst>
        </c:ser>
        <c:dLbls>
          <c:showLegendKey val="0"/>
          <c:showVal val="0"/>
          <c:showCatName val="0"/>
          <c:showSerName val="0"/>
          <c:showPercent val="0"/>
          <c:showBubbleSize val="0"/>
        </c:dLbls>
        <c:marker val="1"/>
        <c:smooth val="0"/>
        <c:axId val="332247424"/>
        <c:axId val="332248960"/>
      </c:lineChart>
      <c:catAx>
        <c:axId val="332247424"/>
        <c:scaling>
          <c:orientation val="minMax"/>
        </c:scaling>
        <c:delete val="0"/>
        <c:axPos val="b"/>
        <c:numFmt formatCode="General" sourceLinked="1"/>
        <c:majorTickMark val="none"/>
        <c:minorTickMark val="none"/>
        <c:tickLblPos val="nextTo"/>
        <c:txPr>
          <a:bodyPr rot="0" vert="horz"/>
          <a:lstStyle/>
          <a:p>
            <a:pPr>
              <a:defRPr/>
            </a:pPr>
            <a:endParaRPr lang="en-US"/>
          </a:p>
        </c:txPr>
        <c:crossAx val="332248960"/>
        <c:crosses val="autoZero"/>
        <c:auto val="1"/>
        <c:lblAlgn val="ctr"/>
        <c:lblOffset val="100"/>
        <c:tickLblSkip val="50"/>
        <c:tickMarkSkip val="1"/>
        <c:noMultiLvlLbl val="0"/>
      </c:catAx>
      <c:valAx>
        <c:axId val="332248960"/>
        <c:scaling>
          <c:orientation val="minMax"/>
        </c:scaling>
        <c:delete val="0"/>
        <c:axPos val="l"/>
        <c:majorGridlines/>
        <c:numFmt formatCode="#,##0_);[Red]\(#,##0\)" sourceLinked="0"/>
        <c:majorTickMark val="none"/>
        <c:minorTickMark val="none"/>
        <c:tickLblPos val="nextTo"/>
        <c:txPr>
          <a:bodyPr rot="0" vert="horz"/>
          <a:lstStyle/>
          <a:p>
            <a:pPr>
              <a:defRPr/>
            </a:pPr>
            <a:endParaRPr lang="en-US"/>
          </a:p>
        </c:txPr>
        <c:crossAx val="332247424"/>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Customer Facility Charge Collection </a:t>
            </a:r>
          </a:p>
          <a:p>
            <a:pPr>
              <a:defRPr/>
            </a:pPr>
            <a:r>
              <a:rPr lang="en-US"/>
              <a:t>$4/day up to 4 days on Auto Rental</a:t>
            </a:r>
          </a:p>
        </c:rich>
      </c:tx>
      <c:layout>
        <c:manualLayout>
          <c:xMode val="edge"/>
          <c:yMode val="edge"/>
          <c:x val="0.22139654418197724"/>
          <c:y val="0"/>
        </c:manualLayout>
      </c:layout>
      <c:overlay val="0"/>
    </c:title>
    <c:autoTitleDeleted val="0"/>
    <c:plotArea>
      <c:layout/>
      <c:lineChart>
        <c:grouping val="standard"/>
        <c:varyColors val="0"/>
        <c:ser>
          <c:idx val="0"/>
          <c:order val="0"/>
          <c:tx>
            <c:strRef>
              <c:f>Sheet1!$A$2</c:f>
              <c:strCache>
                <c:ptCount val="1"/>
                <c:pt idx="0">
                  <c:v>2016-2018</c:v>
                </c:pt>
              </c:strCache>
            </c:strRef>
          </c:tx>
          <c:marker>
            <c:symbol val="none"/>
          </c:marker>
          <c:cat>
            <c:strRef>
              <c:f>Sheet1!$B$1:$M$1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Sheet1!$B$2:$M$2</c:f>
              <c:numCache>
                <c:formatCode>#,##0</c:formatCode>
                <c:ptCount val="12"/>
                <c:pt idx="0">
                  <c:v>15670.666666666666</c:v>
                </c:pt>
                <c:pt idx="1">
                  <c:v>15590.666666666666</c:v>
                </c:pt>
                <c:pt idx="2">
                  <c:v>17700</c:v>
                </c:pt>
                <c:pt idx="3">
                  <c:v>17702.666666666668</c:v>
                </c:pt>
                <c:pt idx="4">
                  <c:v>22688</c:v>
                </c:pt>
                <c:pt idx="5">
                  <c:v>28221.333333333332</c:v>
                </c:pt>
                <c:pt idx="6">
                  <c:v>32078.666666666668</c:v>
                </c:pt>
                <c:pt idx="7">
                  <c:v>35254.666666666664</c:v>
                </c:pt>
                <c:pt idx="8">
                  <c:v>30029.333333333332</c:v>
                </c:pt>
                <c:pt idx="9">
                  <c:v>26325.33</c:v>
                </c:pt>
                <c:pt idx="10">
                  <c:v>18553.333333333332</c:v>
                </c:pt>
                <c:pt idx="11">
                  <c:v>15689.333333333334</c:v>
                </c:pt>
              </c:numCache>
            </c:numRef>
          </c:val>
          <c:smooth val="0"/>
          <c:extLst xmlns:c16r2="http://schemas.microsoft.com/office/drawing/2015/06/chart">
            <c:ext xmlns:c16="http://schemas.microsoft.com/office/drawing/2014/chart" uri="{C3380CC4-5D6E-409C-BE32-E72D297353CC}">
              <c16:uniqueId val="{00000000-ADE1-480F-8F5E-7255BD820B54}"/>
            </c:ext>
          </c:extLst>
        </c:ser>
        <c:ser>
          <c:idx val="1"/>
          <c:order val="1"/>
          <c:tx>
            <c:strRef>
              <c:f>Sheet1!$A$3</c:f>
              <c:strCache>
                <c:ptCount val="1"/>
                <c:pt idx="0">
                  <c:v>2019</c:v>
                </c:pt>
              </c:strCache>
            </c:strRef>
          </c:tx>
          <c:marker>
            <c:symbol val="none"/>
          </c:marker>
          <c:cat>
            <c:strRef>
              <c:f>Sheet1!$B$1:$M$1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Sheet1!$B$3:$M$3</c:f>
              <c:numCache>
                <c:formatCode>#,##0</c:formatCode>
                <c:ptCount val="12"/>
                <c:pt idx="0">
                  <c:v>16528</c:v>
                </c:pt>
                <c:pt idx="1">
                  <c:v>16788</c:v>
                </c:pt>
                <c:pt idx="2">
                  <c:v>21308</c:v>
                </c:pt>
                <c:pt idx="3">
                  <c:v>21360</c:v>
                </c:pt>
                <c:pt idx="4">
                  <c:v>28732</c:v>
                </c:pt>
                <c:pt idx="5">
                  <c:v>35272</c:v>
                </c:pt>
                <c:pt idx="6">
                  <c:v>38648</c:v>
                </c:pt>
                <c:pt idx="7">
                  <c:v>43008</c:v>
                </c:pt>
                <c:pt idx="8">
                  <c:v>36216</c:v>
                </c:pt>
              </c:numCache>
            </c:numRef>
          </c:val>
          <c:smooth val="0"/>
          <c:extLst xmlns:c16r2="http://schemas.microsoft.com/office/drawing/2015/06/chart">
            <c:ext xmlns:c16="http://schemas.microsoft.com/office/drawing/2014/chart" uri="{C3380CC4-5D6E-409C-BE32-E72D297353CC}">
              <c16:uniqueId val="{00000001-ADE1-480F-8F5E-7255BD820B54}"/>
            </c:ext>
          </c:extLst>
        </c:ser>
        <c:ser>
          <c:idx val="2"/>
          <c:order val="2"/>
          <c:tx>
            <c:strRef>
              <c:f>Sheet1!$A$4</c:f>
              <c:strCache>
                <c:ptCount val="1"/>
                <c:pt idx="0">
                  <c:v>Budget</c:v>
                </c:pt>
              </c:strCache>
            </c:strRef>
          </c:tx>
          <c:marker>
            <c:symbol val="none"/>
          </c:marker>
          <c:cat>
            <c:strRef>
              <c:f>Sheet1!$B$1:$M$1</c:f>
              <c:strCache>
                <c:ptCount val="12"/>
                <c:pt idx="0">
                  <c:v>Jan</c:v>
                </c:pt>
                <c:pt idx="1">
                  <c:v>Feb</c:v>
                </c:pt>
                <c:pt idx="2">
                  <c:v>Mar</c:v>
                </c:pt>
                <c:pt idx="3">
                  <c:v>Apr</c:v>
                </c:pt>
                <c:pt idx="4">
                  <c:v>May</c:v>
                </c:pt>
                <c:pt idx="5">
                  <c:v>June</c:v>
                </c:pt>
                <c:pt idx="6">
                  <c:v>July</c:v>
                </c:pt>
                <c:pt idx="7">
                  <c:v>Aug</c:v>
                </c:pt>
                <c:pt idx="8">
                  <c:v>Sep</c:v>
                </c:pt>
                <c:pt idx="9">
                  <c:v>Oct</c:v>
                </c:pt>
                <c:pt idx="10">
                  <c:v>Nov</c:v>
                </c:pt>
                <c:pt idx="11">
                  <c:v>Dec</c:v>
                </c:pt>
              </c:strCache>
            </c:strRef>
          </c:cat>
          <c:val>
            <c:numRef>
              <c:f>Sheet1!$B$4:$M$4</c:f>
              <c:numCache>
                <c:formatCode>#,##0</c:formatCode>
                <c:ptCount val="12"/>
                <c:pt idx="0">
                  <c:v>15500</c:v>
                </c:pt>
                <c:pt idx="1">
                  <c:v>15500</c:v>
                </c:pt>
                <c:pt idx="2">
                  <c:v>17500</c:v>
                </c:pt>
                <c:pt idx="3">
                  <c:v>18000</c:v>
                </c:pt>
                <c:pt idx="4">
                  <c:v>22500</c:v>
                </c:pt>
                <c:pt idx="5">
                  <c:v>28000</c:v>
                </c:pt>
                <c:pt idx="6">
                  <c:v>32000</c:v>
                </c:pt>
                <c:pt idx="7">
                  <c:v>33500</c:v>
                </c:pt>
                <c:pt idx="8">
                  <c:v>28000</c:v>
                </c:pt>
                <c:pt idx="9">
                  <c:v>25000</c:v>
                </c:pt>
                <c:pt idx="10">
                  <c:v>17500</c:v>
                </c:pt>
                <c:pt idx="11">
                  <c:v>15000</c:v>
                </c:pt>
              </c:numCache>
            </c:numRef>
          </c:val>
          <c:smooth val="0"/>
          <c:extLst xmlns:c16r2="http://schemas.microsoft.com/office/drawing/2015/06/chart">
            <c:ext xmlns:c16="http://schemas.microsoft.com/office/drawing/2014/chart" uri="{C3380CC4-5D6E-409C-BE32-E72D297353CC}">
              <c16:uniqueId val="{00000002-ADE1-480F-8F5E-7255BD820B54}"/>
            </c:ext>
          </c:extLst>
        </c:ser>
        <c:dLbls>
          <c:showLegendKey val="0"/>
          <c:showVal val="0"/>
          <c:showCatName val="0"/>
          <c:showSerName val="0"/>
          <c:showPercent val="0"/>
          <c:showBubbleSize val="0"/>
        </c:dLbls>
        <c:marker val="1"/>
        <c:smooth val="0"/>
        <c:axId val="337174912"/>
        <c:axId val="337176448"/>
      </c:lineChart>
      <c:catAx>
        <c:axId val="337174912"/>
        <c:scaling>
          <c:orientation val="minMax"/>
        </c:scaling>
        <c:delete val="0"/>
        <c:axPos val="b"/>
        <c:numFmt formatCode="General" sourceLinked="1"/>
        <c:majorTickMark val="none"/>
        <c:minorTickMark val="none"/>
        <c:tickLblPos val="nextTo"/>
        <c:crossAx val="337176448"/>
        <c:crosses val="autoZero"/>
        <c:auto val="1"/>
        <c:lblAlgn val="ctr"/>
        <c:lblOffset val="100"/>
        <c:noMultiLvlLbl val="0"/>
      </c:catAx>
      <c:valAx>
        <c:axId val="337176448"/>
        <c:scaling>
          <c:orientation val="minMax"/>
          <c:min val="10000"/>
        </c:scaling>
        <c:delete val="0"/>
        <c:axPos val="l"/>
        <c:majorGridlines/>
        <c:numFmt formatCode="#,##0" sourceLinked="1"/>
        <c:majorTickMark val="none"/>
        <c:minorTickMark val="none"/>
        <c:tickLblPos val="nextTo"/>
        <c:crossAx val="337174912"/>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0.5225</cdr:x>
      <cdr:y>0.21475</cdr:y>
    </cdr:from>
    <cdr:to>
      <cdr:x>0.527</cdr:x>
      <cdr:y>0.2985</cdr:y>
    </cdr:to>
    <cdr:sp macro="" textlink="">
      <cdr:nvSpPr>
        <cdr:cNvPr id="1025" name="Text Box 1"/>
        <cdr:cNvSpPr txBox="1">
          <a:spLocks xmlns:a="http://schemas.openxmlformats.org/drawingml/2006/main" noChangeArrowheads="1"/>
        </cdr:cNvSpPr>
      </cdr:nvSpPr>
      <cdr:spPr bwMode="auto">
        <a:xfrm xmlns:a="http://schemas.openxmlformats.org/drawingml/2006/main">
          <a:off x="4324850" y="855016"/>
          <a:ext cx="37248" cy="33344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C14EE5E-4C2A-405C-BD3D-9468A810030F}" type="datetimeFigureOut">
              <a:rPr lang="en-US" smtClean="0"/>
              <a:t>11/19/2019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6B761D7-98D7-4030-B44B-DBA3BB3AC1EE}" type="slidenum">
              <a:rPr lang="en-US" smtClean="0"/>
              <a:t>‹#›</a:t>
            </a:fld>
            <a:endParaRPr lang="en-US" dirty="0"/>
          </a:p>
        </p:txBody>
      </p:sp>
    </p:spTree>
    <p:extLst>
      <p:ext uri="{BB962C8B-B14F-4D97-AF65-F5344CB8AC3E}">
        <p14:creationId xmlns:p14="http://schemas.microsoft.com/office/powerpoint/2010/main" val="1806714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949BE-FDBE-457D-A96D-2C9E2F461A27}" type="datetimeFigureOut">
              <a:rPr lang="en-US" smtClean="0"/>
              <a:t>11/19/2019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552D4B-3438-467B-B63C-E103F0B52C02}" type="slidenum">
              <a:rPr lang="en-US" smtClean="0"/>
              <a:t>‹#›</a:t>
            </a:fld>
            <a:endParaRPr lang="en-US" dirty="0"/>
          </a:p>
        </p:txBody>
      </p:sp>
    </p:spTree>
    <p:extLst>
      <p:ext uri="{BB962C8B-B14F-4D97-AF65-F5344CB8AC3E}">
        <p14:creationId xmlns:p14="http://schemas.microsoft.com/office/powerpoint/2010/main" val="281873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52D4B-3438-467B-B63C-E103F0B52C02}" type="slidenum">
              <a:rPr lang="en-US" smtClean="0"/>
              <a:t>2</a:t>
            </a:fld>
            <a:endParaRPr lang="en-US" dirty="0"/>
          </a:p>
        </p:txBody>
      </p:sp>
    </p:spTree>
    <p:extLst>
      <p:ext uri="{BB962C8B-B14F-4D97-AF65-F5344CB8AC3E}">
        <p14:creationId xmlns:p14="http://schemas.microsoft.com/office/powerpoint/2010/main" val="145216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7048">
              <a:defRPr sz="1200">
                <a:solidFill>
                  <a:schemeClr val="tx1"/>
                </a:solidFill>
                <a:latin typeface="Arial" charset="0"/>
              </a:defRPr>
            </a:lvl1pPr>
            <a:lvl2pPr marL="742909" indent="-285734" defTabSz="927048">
              <a:defRPr sz="1200">
                <a:solidFill>
                  <a:schemeClr val="tx1"/>
                </a:solidFill>
                <a:latin typeface="Arial" charset="0"/>
              </a:defRPr>
            </a:lvl2pPr>
            <a:lvl3pPr marL="1142937" indent="-228587" defTabSz="927048">
              <a:defRPr sz="1200">
                <a:solidFill>
                  <a:schemeClr val="tx1"/>
                </a:solidFill>
                <a:latin typeface="Arial" charset="0"/>
              </a:defRPr>
            </a:lvl3pPr>
            <a:lvl4pPr marL="1600111" indent="-228587" defTabSz="927048">
              <a:defRPr sz="1200">
                <a:solidFill>
                  <a:schemeClr val="tx1"/>
                </a:solidFill>
                <a:latin typeface="Arial" charset="0"/>
              </a:defRPr>
            </a:lvl4pPr>
            <a:lvl5pPr marL="2057287" indent="-228587" defTabSz="927048">
              <a:defRPr sz="1200">
                <a:solidFill>
                  <a:schemeClr val="tx1"/>
                </a:solidFill>
                <a:latin typeface="Arial" charset="0"/>
              </a:defRPr>
            </a:lvl5pPr>
            <a:lvl6pPr marL="2514461" indent="-228587" defTabSz="927048" eaLnBrk="0" fontAlgn="base" hangingPunct="0">
              <a:spcBef>
                <a:spcPct val="0"/>
              </a:spcBef>
              <a:spcAft>
                <a:spcPct val="0"/>
              </a:spcAft>
              <a:defRPr sz="1200">
                <a:solidFill>
                  <a:schemeClr val="tx1"/>
                </a:solidFill>
                <a:latin typeface="Arial" charset="0"/>
              </a:defRPr>
            </a:lvl6pPr>
            <a:lvl7pPr marL="2971635" indent="-228587" defTabSz="927048" eaLnBrk="0" fontAlgn="base" hangingPunct="0">
              <a:spcBef>
                <a:spcPct val="0"/>
              </a:spcBef>
              <a:spcAft>
                <a:spcPct val="0"/>
              </a:spcAft>
              <a:defRPr sz="1200">
                <a:solidFill>
                  <a:schemeClr val="tx1"/>
                </a:solidFill>
                <a:latin typeface="Arial" charset="0"/>
              </a:defRPr>
            </a:lvl7pPr>
            <a:lvl8pPr marL="3428811" indent="-228587" defTabSz="927048" eaLnBrk="0" fontAlgn="base" hangingPunct="0">
              <a:spcBef>
                <a:spcPct val="0"/>
              </a:spcBef>
              <a:spcAft>
                <a:spcPct val="0"/>
              </a:spcAft>
              <a:defRPr sz="1200">
                <a:solidFill>
                  <a:schemeClr val="tx1"/>
                </a:solidFill>
                <a:latin typeface="Arial" charset="0"/>
              </a:defRPr>
            </a:lvl8pPr>
            <a:lvl9pPr marL="3885985" indent="-228587" defTabSz="927048" eaLnBrk="0" fontAlgn="base" hangingPunct="0">
              <a:spcBef>
                <a:spcPct val="0"/>
              </a:spcBef>
              <a:spcAft>
                <a:spcPct val="0"/>
              </a:spcAft>
              <a:defRPr sz="1200">
                <a:solidFill>
                  <a:schemeClr val="tx1"/>
                </a:solidFill>
                <a:latin typeface="Arial" charset="0"/>
              </a:defRPr>
            </a:lvl9pPr>
          </a:lstStyle>
          <a:p>
            <a:fld id="{813B6346-AE6F-451E-BC3E-FE70CC7F256E}" type="slidenum">
              <a:rPr lang="en-US" smtClean="0"/>
              <a:pPr/>
              <a:t>3</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algn="ctr"/>
            <a:r>
              <a:rPr lang="en-US" dirty="0" smtClean="0"/>
              <a:t>1998  -  64,235</a:t>
            </a:r>
          </a:p>
          <a:p>
            <a:pPr algn="ctr"/>
            <a:r>
              <a:rPr lang="en-US" dirty="0" smtClean="0"/>
              <a:t>1999  -  61,434</a:t>
            </a:r>
          </a:p>
          <a:p>
            <a:pPr algn="ctr"/>
            <a:r>
              <a:rPr lang="en-US" dirty="0" smtClean="0"/>
              <a:t>2000  -  61,641</a:t>
            </a:r>
          </a:p>
          <a:p>
            <a:pPr algn="ctr"/>
            <a:r>
              <a:rPr lang="en-US" dirty="0" smtClean="0"/>
              <a:t>2001  -  68,060</a:t>
            </a:r>
          </a:p>
          <a:p>
            <a:pPr algn="ctr"/>
            <a:r>
              <a:rPr lang="en-US" dirty="0" smtClean="0"/>
              <a:t>2002  -  74,832</a:t>
            </a:r>
          </a:p>
          <a:p>
            <a:pPr algn="ctr"/>
            <a:r>
              <a:rPr lang="en-US" dirty="0" smtClean="0"/>
              <a:t>2003  - 75,668 </a:t>
            </a:r>
          </a:p>
          <a:p>
            <a:pPr algn="ctr"/>
            <a:r>
              <a:rPr lang="en-US" dirty="0" smtClean="0"/>
              <a:t>2004  - 70,943</a:t>
            </a:r>
          </a:p>
          <a:p>
            <a:pPr algn="ctr"/>
            <a:endParaRPr lang="en-US" dirty="0" smtClean="0"/>
          </a:p>
          <a:p>
            <a:pPr algn="ctr"/>
            <a:r>
              <a:rPr lang="en-US" dirty="0" smtClean="0"/>
              <a:t>2004  Jan-Aug 49,638</a:t>
            </a:r>
          </a:p>
          <a:p>
            <a:pPr algn="ctr"/>
            <a:r>
              <a:rPr lang="en-US" dirty="0" smtClean="0"/>
              <a:t>2005  Jan-Aug 46,864</a:t>
            </a:r>
          </a:p>
          <a:p>
            <a:pPr algn="ctr"/>
            <a:r>
              <a:rPr lang="en-US" dirty="0" smtClean="0"/>
              <a:t>(11.6% is military)</a:t>
            </a:r>
          </a:p>
          <a:p>
            <a:pPr algn="ctr"/>
            <a:endParaRPr lang="en-US" dirty="0" smtClean="0"/>
          </a:p>
          <a:p>
            <a:pPr algn="ctr"/>
            <a:endParaRPr lang="en-US" dirty="0" smtClean="0"/>
          </a:p>
          <a:p>
            <a:pPr algn="ctr"/>
            <a:r>
              <a:rPr lang="en-US" sz="2400" i="1" dirty="0">
                <a:solidFill>
                  <a:srgbClr val="FF3300"/>
                </a:solidFill>
              </a:rPr>
              <a:t>decrease of 2,774</a:t>
            </a:r>
            <a:endParaRPr lang="en-US" sz="2400" b="1" i="1" dirty="0">
              <a:solidFill>
                <a:srgbClr val="FF33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27048">
              <a:defRPr sz="1200">
                <a:solidFill>
                  <a:schemeClr val="tx1"/>
                </a:solidFill>
                <a:latin typeface="Arial" charset="0"/>
              </a:defRPr>
            </a:lvl1pPr>
            <a:lvl2pPr marL="742909" indent="-285734" defTabSz="927048">
              <a:defRPr sz="1200">
                <a:solidFill>
                  <a:schemeClr val="tx1"/>
                </a:solidFill>
                <a:latin typeface="Arial" charset="0"/>
              </a:defRPr>
            </a:lvl2pPr>
            <a:lvl3pPr marL="1142937" indent="-228587" defTabSz="927048">
              <a:defRPr sz="1200">
                <a:solidFill>
                  <a:schemeClr val="tx1"/>
                </a:solidFill>
                <a:latin typeface="Arial" charset="0"/>
              </a:defRPr>
            </a:lvl3pPr>
            <a:lvl4pPr marL="1600111" indent="-228587" defTabSz="927048">
              <a:defRPr sz="1200">
                <a:solidFill>
                  <a:schemeClr val="tx1"/>
                </a:solidFill>
                <a:latin typeface="Arial" charset="0"/>
              </a:defRPr>
            </a:lvl4pPr>
            <a:lvl5pPr marL="2057287" indent="-228587" defTabSz="927048">
              <a:defRPr sz="1200">
                <a:solidFill>
                  <a:schemeClr val="tx1"/>
                </a:solidFill>
                <a:latin typeface="Arial" charset="0"/>
              </a:defRPr>
            </a:lvl5pPr>
            <a:lvl6pPr marL="2514461" indent="-228587" defTabSz="927048" eaLnBrk="0" fontAlgn="base" hangingPunct="0">
              <a:spcBef>
                <a:spcPct val="0"/>
              </a:spcBef>
              <a:spcAft>
                <a:spcPct val="0"/>
              </a:spcAft>
              <a:defRPr sz="1200">
                <a:solidFill>
                  <a:schemeClr val="tx1"/>
                </a:solidFill>
                <a:latin typeface="Arial" charset="0"/>
              </a:defRPr>
            </a:lvl6pPr>
            <a:lvl7pPr marL="2971635" indent="-228587" defTabSz="927048" eaLnBrk="0" fontAlgn="base" hangingPunct="0">
              <a:spcBef>
                <a:spcPct val="0"/>
              </a:spcBef>
              <a:spcAft>
                <a:spcPct val="0"/>
              </a:spcAft>
              <a:defRPr sz="1200">
                <a:solidFill>
                  <a:schemeClr val="tx1"/>
                </a:solidFill>
                <a:latin typeface="Arial" charset="0"/>
              </a:defRPr>
            </a:lvl7pPr>
            <a:lvl8pPr marL="3428811" indent="-228587" defTabSz="927048" eaLnBrk="0" fontAlgn="base" hangingPunct="0">
              <a:spcBef>
                <a:spcPct val="0"/>
              </a:spcBef>
              <a:spcAft>
                <a:spcPct val="0"/>
              </a:spcAft>
              <a:defRPr sz="1200">
                <a:solidFill>
                  <a:schemeClr val="tx1"/>
                </a:solidFill>
                <a:latin typeface="Arial" charset="0"/>
              </a:defRPr>
            </a:lvl8pPr>
            <a:lvl9pPr marL="3885985" indent="-228587" defTabSz="927048" eaLnBrk="0" fontAlgn="base" hangingPunct="0">
              <a:spcBef>
                <a:spcPct val="0"/>
              </a:spcBef>
              <a:spcAft>
                <a:spcPct val="0"/>
              </a:spcAft>
              <a:defRPr sz="1200">
                <a:solidFill>
                  <a:schemeClr val="tx1"/>
                </a:solidFill>
                <a:latin typeface="Arial" charset="0"/>
              </a:defRPr>
            </a:lvl9pPr>
          </a:lstStyle>
          <a:p>
            <a:fld id="{F5141280-27ED-4B8F-AADB-CBDB0826D076}" type="slidenum">
              <a:rPr lang="en-US" smtClean="0"/>
              <a:pPr/>
              <a:t>4</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algn="ctr"/>
            <a:endParaRPr lang="en-US" sz="1400" dirty="0">
              <a:solidFill>
                <a:schemeClr val="accent2"/>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27048">
              <a:defRPr sz="1200">
                <a:solidFill>
                  <a:schemeClr val="tx1"/>
                </a:solidFill>
                <a:latin typeface="Arial" charset="0"/>
              </a:defRPr>
            </a:lvl1pPr>
            <a:lvl2pPr marL="742909" indent="-285734" defTabSz="927048">
              <a:defRPr sz="1200">
                <a:solidFill>
                  <a:schemeClr val="tx1"/>
                </a:solidFill>
                <a:latin typeface="Arial" charset="0"/>
              </a:defRPr>
            </a:lvl2pPr>
            <a:lvl3pPr marL="1142937" indent="-228587" defTabSz="927048">
              <a:defRPr sz="1200">
                <a:solidFill>
                  <a:schemeClr val="tx1"/>
                </a:solidFill>
                <a:latin typeface="Arial" charset="0"/>
              </a:defRPr>
            </a:lvl3pPr>
            <a:lvl4pPr marL="1600111" indent="-228587" defTabSz="927048">
              <a:defRPr sz="1200">
                <a:solidFill>
                  <a:schemeClr val="tx1"/>
                </a:solidFill>
                <a:latin typeface="Arial" charset="0"/>
              </a:defRPr>
            </a:lvl4pPr>
            <a:lvl5pPr marL="2057287" indent="-228587" defTabSz="927048">
              <a:defRPr sz="1200">
                <a:solidFill>
                  <a:schemeClr val="tx1"/>
                </a:solidFill>
                <a:latin typeface="Arial" charset="0"/>
              </a:defRPr>
            </a:lvl5pPr>
            <a:lvl6pPr marL="2514461" indent="-228587" defTabSz="927048" eaLnBrk="0" fontAlgn="base" hangingPunct="0">
              <a:spcBef>
                <a:spcPct val="0"/>
              </a:spcBef>
              <a:spcAft>
                <a:spcPct val="0"/>
              </a:spcAft>
              <a:defRPr sz="1200">
                <a:solidFill>
                  <a:schemeClr val="tx1"/>
                </a:solidFill>
                <a:latin typeface="Arial" charset="0"/>
              </a:defRPr>
            </a:lvl6pPr>
            <a:lvl7pPr marL="2971635" indent="-228587" defTabSz="927048" eaLnBrk="0" fontAlgn="base" hangingPunct="0">
              <a:spcBef>
                <a:spcPct val="0"/>
              </a:spcBef>
              <a:spcAft>
                <a:spcPct val="0"/>
              </a:spcAft>
              <a:defRPr sz="1200">
                <a:solidFill>
                  <a:schemeClr val="tx1"/>
                </a:solidFill>
                <a:latin typeface="Arial" charset="0"/>
              </a:defRPr>
            </a:lvl7pPr>
            <a:lvl8pPr marL="3428811" indent="-228587" defTabSz="927048" eaLnBrk="0" fontAlgn="base" hangingPunct="0">
              <a:spcBef>
                <a:spcPct val="0"/>
              </a:spcBef>
              <a:spcAft>
                <a:spcPct val="0"/>
              </a:spcAft>
              <a:defRPr sz="1200">
                <a:solidFill>
                  <a:schemeClr val="tx1"/>
                </a:solidFill>
                <a:latin typeface="Arial" charset="0"/>
              </a:defRPr>
            </a:lvl8pPr>
            <a:lvl9pPr marL="3885985" indent="-228587" defTabSz="927048" eaLnBrk="0" fontAlgn="base" hangingPunct="0">
              <a:spcBef>
                <a:spcPct val="0"/>
              </a:spcBef>
              <a:spcAft>
                <a:spcPct val="0"/>
              </a:spcAft>
              <a:defRPr sz="1200">
                <a:solidFill>
                  <a:schemeClr val="tx1"/>
                </a:solidFill>
                <a:latin typeface="Arial" charset="0"/>
              </a:defRPr>
            </a:lvl9pPr>
          </a:lstStyle>
          <a:p>
            <a:fld id="{55F9FF30-3AB6-4912-B5DF-7E5F30328EC9}" type="slidenum">
              <a:rPr lang="en-US" smtClean="0"/>
              <a:pPr/>
              <a:t>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algn="ctr"/>
            <a:endParaRPr lang="en-US" dirty="0" smtClean="0"/>
          </a:p>
          <a:p>
            <a:pPr algn="ctr"/>
            <a:r>
              <a:rPr lang="en-US" dirty="0" smtClean="0"/>
              <a:t>Landing Fees 2000  $349,596</a:t>
            </a:r>
          </a:p>
          <a:p>
            <a:pPr algn="ctr"/>
            <a:r>
              <a:rPr lang="en-US" dirty="0" smtClean="0"/>
              <a:t>Landing Fees 2001  $317,565</a:t>
            </a:r>
            <a:endParaRPr lang="en-US" b="1" i="1" dirty="0" smtClean="0">
              <a:solidFill>
                <a:srgbClr val="FF3300"/>
              </a:solidFill>
            </a:endParaRPr>
          </a:p>
          <a:p>
            <a:pPr algn="ctr"/>
            <a:r>
              <a:rPr lang="en-US" dirty="0" smtClean="0"/>
              <a:t>Landing Fees 2002   $348,551</a:t>
            </a:r>
          </a:p>
          <a:p>
            <a:pPr algn="ctr"/>
            <a:r>
              <a:rPr lang="en-US" dirty="0" smtClean="0"/>
              <a:t> Landing Fees 2003  $320,749</a:t>
            </a:r>
          </a:p>
          <a:p>
            <a:pPr algn="ctr"/>
            <a:r>
              <a:rPr lang="en-US" dirty="0" smtClean="0"/>
              <a:t>Landing Fees 2004 $337,389</a:t>
            </a:r>
          </a:p>
          <a:p>
            <a:pPr algn="ctr"/>
            <a:endParaRPr lang="en-US" dirty="0" smtClean="0"/>
          </a:p>
          <a:p>
            <a:pPr algn="ctr"/>
            <a:endParaRPr lang="en-US" b="1" i="1" dirty="0" smtClean="0">
              <a:solidFill>
                <a:srgbClr val="FF3300"/>
              </a:solidFill>
            </a:endParaRPr>
          </a:p>
          <a:p>
            <a:pPr algn="ctr"/>
            <a:r>
              <a:rPr lang="en-US" b="1" i="1" dirty="0" smtClean="0">
                <a:solidFill>
                  <a:srgbClr val="FF3300"/>
                </a:solidFill>
              </a:rPr>
              <a:t>January 2003 - changed computation method  to reflect actual</a:t>
            </a:r>
          </a:p>
          <a:p>
            <a:pPr algn="ctr"/>
            <a:r>
              <a:rPr lang="en-US" b="1" i="1" dirty="0" smtClean="0">
                <a:solidFill>
                  <a:srgbClr val="FF3300"/>
                </a:solidFill>
              </a:rPr>
              <a:t>Landings instead of projected based on scheduled flights </a:t>
            </a:r>
          </a:p>
          <a:p>
            <a:pPr algn="ctr"/>
            <a:r>
              <a:rPr lang="en-US" b="1" i="1" dirty="0" smtClean="0">
                <a:solidFill>
                  <a:srgbClr val="FF3300"/>
                </a:solidFill>
              </a:rPr>
              <a:t>plus or minus additions and cancellations</a:t>
            </a:r>
          </a:p>
          <a:p>
            <a:pPr algn="ctr"/>
            <a:endParaRPr lang="en-US" b="1" i="1" dirty="0" smtClean="0">
              <a:solidFill>
                <a:srgbClr val="FF3300"/>
              </a:solidFill>
            </a:endParaRPr>
          </a:p>
          <a:p>
            <a:pPr algn="ctr"/>
            <a:endParaRPr lang="en-US" b="1" i="1" dirty="0" smtClean="0">
              <a:solidFill>
                <a:srgbClr val="FF3300"/>
              </a:solidFill>
            </a:endParaRPr>
          </a:p>
          <a:p>
            <a:pPr algn="ctr"/>
            <a:r>
              <a:rPr lang="en-US" dirty="0" smtClean="0"/>
              <a:t>July 2002 NW rate increased from $.82 to $.84 per 1,000 </a:t>
            </a:r>
            <a:r>
              <a:rPr lang="en-US" dirty="0" err="1" smtClean="0"/>
              <a:t>lbs</a:t>
            </a:r>
            <a:endParaRPr lang="en-US" dirty="0" smtClean="0"/>
          </a:p>
          <a:p>
            <a:pPr algn="ctr"/>
            <a:r>
              <a:rPr lang="en-US" dirty="0" smtClean="0"/>
              <a:t>March 2004 NW rate increased from $.84 to $.86 per 1,000 </a:t>
            </a:r>
            <a:r>
              <a:rPr lang="en-US" dirty="0" err="1" smtClean="0"/>
              <a:t>lbs</a:t>
            </a:r>
            <a:endParaRPr lang="en-US" dirty="0" smtClean="0"/>
          </a:p>
          <a:p>
            <a:pPr algn="ctr"/>
            <a:r>
              <a:rPr lang="en-US" dirty="0" smtClean="0"/>
              <a:t>March 2005 NW rate increased from $.86 to $.88 per 1,000 </a:t>
            </a:r>
            <a:r>
              <a:rPr lang="en-US" dirty="0" err="1" smtClean="0"/>
              <a:t>lbs</a:t>
            </a:r>
            <a:endParaRPr lang="en-US" dirty="0" smtClean="0"/>
          </a:p>
          <a:p>
            <a:pPr algn="ctr"/>
            <a:r>
              <a:rPr lang="en-US" dirty="0" smtClean="0"/>
              <a:t>July 2005 FEDEX rate will increase to $.92 per 1,000 </a:t>
            </a:r>
            <a:r>
              <a:rPr lang="en-US" dirty="0" err="1" smtClean="0"/>
              <a:t>lbs</a:t>
            </a:r>
            <a:endParaRPr lang="en-US" dirty="0" smtClean="0"/>
          </a:p>
          <a:p>
            <a:pPr algn="ct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52D4B-3438-467B-B63C-E103F0B52C02}" type="slidenum">
              <a:rPr lang="en-US" smtClean="0"/>
              <a:t>9</a:t>
            </a:fld>
            <a:endParaRPr lang="en-US"/>
          </a:p>
        </p:txBody>
      </p:sp>
    </p:spTree>
    <p:extLst>
      <p:ext uri="{BB962C8B-B14F-4D97-AF65-F5344CB8AC3E}">
        <p14:creationId xmlns:p14="http://schemas.microsoft.com/office/powerpoint/2010/main" val="95154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7048">
              <a:defRPr sz="1200">
                <a:solidFill>
                  <a:schemeClr val="tx1"/>
                </a:solidFill>
                <a:latin typeface="Arial" charset="0"/>
              </a:defRPr>
            </a:lvl1pPr>
            <a:lvl2pPr marL="742909" indent="-285734" defTabSz="927048">
              <a:defRPr sz="1200">
                <a:solidFill>
                  <a:schemeClr val="tx1"/>
                </a:solidFill>
                <a:latin typeface="Arial" charset="0"/>
              </a:defRPr>
            </a:lvl2pPr>
            <a:lvl3pPr marL="1142937" indent="-228587" defTabSz="927048">
              <a:defRPr sz="1200">
                <a:solidFill>
                  <a:schemeClr val="tx1"/>
                </a:solidFill>
                <a:latin typeface="Arial" charset="0"/>
              </a:defRPr>
            </a:lvl3pPr>
            <a:lvl4pPr marL="1600111" indent="-228587" defTabSz="927048">
              <a:defRPr sz="1200">
                <a:solidFill>
                  <a:schemeClr val="tx1"/>
                </a:solidFill>
                <a:latin typeface="Arial" charset="0"/>
              </a:defRPr>
            </a:lvl4pPr>
            <a:lvl5pPr marL="2057287" indent="-228587" defTabSz="927048">
              <a:defRPr sz="1200">
                <a:solidFill>
                  <a:schemeClr val="tx1"/>
                </a:solidFill>
                <a:latin typeface="Arial" charset="0"/>
              </a:defRPr>
            </a:lvl5pPr>
            <a:lvl6pPr marL="2514461" indent="-228587" defTabSz="927048" eaLnBrk="0" fontAlgn="base" hangingPunct="0">
              <a:spcBef>
                <a:spcPct val="0"/>
              </a:spcBef>
              <a:spcAft>
                <a:spcPct val="0"/>
              </a:spcAft>
              <a:defRPr sz="1200">
                <a:solidFill>
                  <a:schemeClr val="tx1"/>
                </a:solidFill>
                <a:latin typeface="Arial" charset="0"/>
              </a:defRPr>
            </a:lvl6pPr>
            <a:lvl7pPr marL="2971635" indent="-228587" defTabSz="927048" eaLnBrk="0" fontAlgn="base" hangingPunct="0">
              <a:spcBef>
                <a:spcPct val="0"/>
              </a:spcBef>
              <a:spcAft>
                <a:spcPct val="0"/>
              </a:spcAft>
              <a:defRPr sz="1200">
                <a:solidFill>
                  <a:schemeClr val="tx1"/>
                </a:solidFill>
                <a:latin typeface="Arial" charset="0"/>
              </a:defRPr>
            </a:lvl7pPr>
            <a:lvl8pPr marL="3428811" indent="-228587" defTabSz="927048" eaLnBrk="0" fontAlgn="base" hangingPunct="0">
              <a:spcBef>
                <a:spcPct val="0"/>
              </a:spcBef>
              <a:spcAft>
                <a:spcPct val="0"/>
              </a:spcAft>
              <a:defRPr sz="1200">
                <a:solidFill>
                  <a:schemeClr val="tx1"/>
                </a:solidFill>
                <a:latin typeface="Arial" charset="0"/>
              </a:defRPr>
            </a:lvl8pPr>
            <a:lvl9pPr marL="3885985" indent="-228587" defTabSz="927048" eaLnBrk="0" fontAlgn="base" hangingPunct="0">
              <a:spcBef>
                <a:spcPct val="0"/>
              </a:spcBef>
              <a:spcAft>
                <a:spcPct val="0"/>
              </a:spcAft>
              <a:defRPr sz="1200">
                <a:solidFill>
                  <a:schemeClr val="tx1"/>
                </a:solidFill>
                <a:latin typeface="Arial" charset="0"/>
              </a:defRPr>
            </a:lvl9pPr>
          </a:lstStyle>
          <a:p>
            <a:fld id="{861825AA-3E40-4C10-9BCC-1FB832BF1AA3}" type="slidenum">
              <a:rPr lang="en-US" smtClean="0"/>
              <a:pPr/>
              <a:t>10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algn="ctr"/>
            <a:r>
              <a:rPr lang="en-US" smtClean="0"/>
              <a:t>1998  -  $2,576,701 gross sales   $257,670 DAA earned</a:t>
            </a:r>
          </a:p>
          <a:p>
            <a:pPr algn="ctr"/>
            <a:r>
              <a:rPr lang="en-US" smtClean="0"/>
              <a:t>1999  -  $3,336,872 gross sales   $333,687 DAA earned</a:t>
            </a:r>
          </a:p>
          <a:p>
            <a:pPr algn="ctr"/>
            <a:r>
              <a:rPr lang="en-US" smtClean="0"/>
              <a:t>2000  -  $3,439,426 gross sales   $343,942 DAA earned</a:t>
            </a:r>
          </a:p>
          <a:p>
            <a:pPr algn="ctr"/>
            <a:r>
              <a:rPr lang="en-US" smtClean="0"/>
              <a:t>2001  -  $3,455,663 gross sales  $345,566  DAA earned</a:t>
            </a:r>
          </a:p>
          <a:p>
            <a:pPr algn="ctr"/>
            <a:r>
              <a:rPr lang="en-US" smtClean="0"/>
              <a:t>2002  -  $3,618,900 gross sales  $379,113 DAA earned</a:t>
            </a:r>
          </a:p>
          <a:p>
            <a:pPr algn="ctr"/>
            <a:r>
              <a:rPr lang="en-US" smtClean="0"/>
              <a:t>2003  -  $3,063,003 gross sales  $306,300 DAA earned</a:t>
            </a:r>
          </a:p>
          <a:p>
            <a:pPr algn="ctr"/>
            <a:r>
              <a:rPr lang="en-US" smtClean="0"/>
              <a:t>2004  -  $3,537,023 gross sales  $353,702 DAA earned</a:t>
            </a:r>
          </a:p>
          <a:p>
            <a:pPr algn="ctr"/>
            <a:endParaRPr lang="en-US" smtClean="0"/>
          </a:p>
          <a:p>
            <a:pPr algn="ctr"/>
            <a:r>
              <a:rPr lang="en-US" b="1" i="1" smtClean="0"/>
              <a:t>Duluth Airport Authority earns 10%</a:t>
            </a:r>
          </a:p>
          <a:p>
            <a:pPr algn="ctr"/>
            <a:r>
              <a:rPr lang="en-US" b="1" smtClean="0"/>
              <a:t>2004 Jan-Aug  $2,500,582</a:t>
            </a:r>
          </a:p>
          <a:p>
            <a:pPr algn="ctr"/>
            <a:r>
              <a:rPr lang="en-US" b="1" smtClean="0"/>
              <a:t>2005 Jan-Aug  $2,512,757</a:t>
            </a:r>
          </a:p>
          <a:p>
            <a:pPr algn="ctr"/>
            <a:endParaRPr lang="en-US" b="1" smtClean="0"/>
          </a:p>
          <a:p>
            <a:pPr algn="ctr"/>
            <a:r>
              <a:rPr lang="en-US" sz="2000" b="1">
                <a:solidFill>
                  <a:srgbClr val="FF3300"/>
                </a:solidFill>
              </a:rPr>
              <a:t>$12,175  increase  or .5% over 2004</a:t>
            </a:r>
          </a:p>
          <a:p>
            <a:pPr algn="ctr"/>
            <a:endParaRPr lang="en-US" sz="2000" b="1">
              <a:solidFill>
                <a:srgbClr val="FF3300"/>
              </a:solidFill>
            </a:endParaRP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7048">
              <a:defRPr sz="1200">
                <a:solidFill>
                  <a:schemeClr val="tx1"/>
                </a:solidFill>
                <a:latin typeface="Arial" charset="0"/>
              </a:defRPr>
            </a:lvl1pPr>
            <a:lvl2pPr marL="742909" indent="-285734" defTabSz="927048">
              <a:defRPr sz="1200">
                <a:solidFill>
                  <a:schemeClr val="tx1"/>
                </a:solidFill>
                <a:latin typeface="Arial" charset="0"/>
              </a:defRPr>
            </a:lvl2pPr>
            <a:lvl3pPr marL="1142937" indent="-228587" defTabSz="927048">
              <a:defRPr sz="1200">
                <a:solidFill>
                  <a:schemeClr val="tx1"/>
                </a:solidFill>
                <a:latin typeface="Arial" charset="0"/>
              </a:defRPr>
            </a:lvl3pPr>
            <a:lvl4pPr marL="1600111" indent="-228587" defTabSz="927048">
              <a:defRPr sz="1200">
                <a:solidFill>
                  <a:schemeClr val="tx1"/>
                </a:solidFill>
                <a:latin typeface="Arial" charset="0"/>
              </a:defRPr>
            </a:lvl4pPr>
            <a:lvl5pPr marL="2057287" indent="-228587" defTabSz="927048">
              <a:defRPr sz="1200">
                <a:solidFill>
                  <a:schemeClr val="tx1"/>
                </a:solidFill>
                <a:latin typeface="Arial" charset="0"/>
              </a:defRPr>
            </a:lvl5pPr>
            <a:lvl6pPr marL="2514461" indent="-228587" defTabSz="927048" eaLnBrk="0" fontAlgn="base" hangingPunct="0">
              <a:spcBef>
                <a:spcPct val="0"/>
              </a:spcBef>
              <a:spcAft>
                <a:spcPct val="0"/>
              </a:spcAft>
              <a:defRPr sz="1200">
                <a:solidFill>
                  <a:schemeClr val="tx1"/>
                </a:solidFill>
                <a:latin typeface="Arial" charset="0"/>
              </a:defRPr>
            </a:lvl6pPr>
            <a:lvl7pPr marL="2971635" indent="-228587" defTabSz="927048" eaLnBrk="0" fontAlgn="base" hangingPunct="0">
              <a:spcBef>
                <a:spcPct val="0"/>
              </a:spcBef>
              <a:spcAft>
                <a:spcPct val="0"/>
              </a:spcAft>
              <a:defRPr sz="1200">
                <a:solidFill>
                  <a:schemeClr val="tx1"/>
                </a:solidFill>
                <a:latin typeface="Arial" charset="0"/>
              </a:defRPr>
            </a:lvl7pPr>
            <a:lvl8pPr marL="3428811" indent="-228587" defTabSz="927048" eaLnBrk="0" fontAlgn="base" hangingPunct="0">
              <a:spcBef>
                <a:spcPct val="0"/>
              </a:spcBef>
              <a:spcAft>
                <a:spcPct val="0"/>
              </a:spcAft>
              <a:defRPr sz="1200">
                <a:solidFill>
                  <a:schemeClr val="tx1"/>
                </a:solidFill>
                <a:latin typeface="Arial" charset="0"/>
              </a:defRPr>
            </a:lvl8pPr>
            <a:lvl9pPr marL="3885985" indent="-228587" defTabSz="927048" eaLnBrk="0" fontAlgn="base" hangingPunct="0">
              <a:spcBef>
                <a:spcPct val="0"/>
              </a:spcBef>
              <a:spcAft>
                <a:spcPct val="0"/>
              </a:spcAft>
              <a:defRPr sz="1200">
                <a:solidFill>
                  <a:schemeClr val="tx1"/>
                </a:solidFill>
                <a:latin typeface="Arial" charset="0"/>
              </a:defRPr>
            </a:lvl9pPr>
          </a:lstStyle>
          <a:p>
            <a:fld id="{861825AA-3E40-4C10-9BCC-1FB832BF1AA3}" type="slidenum">
              <a:rPr lang="en-US" smtClean="0"/>
              <a:pPr/>
              <a:t>11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algn="ctr"/>
            <a:r>
              <a:rPr lang="en-US" smtClean="0"/>
              <a:t>1998  -  $2,576,701 gross sales   $257,670 DAA earned</a:t>
            </a:r>
          </a:p>
          <a:p>
            <a:pPr algn="ctr"/>
            <a:r>
              <a:rPr lang="en-US" smtClean="0"/>
              <a:t>1999  -  $3,336,872 gross sales   $333,687 DAA earned</a:t>
            </a:r>
          </a:p>
          <a:p>
            <a:pPr algn="ctr"/>
            <a:r>
              <a:rPr lang="en-US" smtClean="0"/>
              <a:t>2000  -  $3,439,426 gross sales   $343,942 DAA earned</a:t>
            </a:r>
          </a:p>
          <a:p>
            <a:pPr algn="ctr"/>
            <a:r>
              <a:rPr lang="en-US" smtClean="0"/>
              <a:t>2001  -  $3,455,663 gross sales  $345,566  DAA earned</a:t>
            </a:r>
          </a:p>
          <a:p>
            <a:pPr algn="ctr"/>
            <a:r>
              <a:rPr lang="en-US" smtClean="0"/>
              <a:t>2002  -  $3,618,900 gross sales  $379,113 DAA earned</a:t>
            </a:r>
          </a:p>
          <a:p>
            <a:pPr algn="ctr"/>
            <a:r>
              <a:rPr lang="en-US" smtClean="0"/>
              <a:t>2003  -  $3,063,003 gross sales  $306,300 DAA earned</a:t>
            </a:r>
          </a:p>
          <a:p>
            <a:pPr algn="ctr"/>
            <a:r>
              <a:rPr lang="en-US" smtClean="0"/>
              <a:t>2004  -  $3,537,023 gross sales  $353,702 DAA earned</a:t>
            </a:r>
          </a:p>
          <a:p>
            <a:pPr algn="ctr"/>
            <a:endParaRPr lang="en-US" smtClean="0"/>
          </a:p>
          <a:p>
            <a:pPr algn="ctr"/>
            <a:r>
              <a:rPr lang="en-US" b="1" i="1" smtClean="0"/>
              <a:t>Duluth Airport Authority earns 10%</a:t>
            </a:r>
          </a:p>
          <a:p>
            <a:pPr algn="ctr"/>
            <a:r>
              <a:rPr lang="en-US" b="1" smtClean="0"/>
              <a:t>2004 Jan-Aug  $2,500,582</a:t>
            </a:r>
          </a:p>
          <a:p>
            <a:pPr algn="ctr"/>
            <a:r>
              <a:rPr lang="en-US" b="1" smtClean="0"/>
              <a:t>2005 Jan-Aug  $2,512,757</a:t>
            </a:r>
          </a:p>
          <a:p>
            <a:pPr algn="ctr"/>
            <a:endParaRPr lang="en-US" b="1" smtClean="0"/>
          </a:p>
          <a:p>
            <a:pPr algn="ctr"/>
            <a:r>
              <a:rPr lang="en-US" sz="2000" b="1">
                <a:solidFill>
                  <a:srgbClr val="FF3300"/>
                </a:solidFill>
              </a:rPr>
              <a:t>$12,175  increase  or .5% over 2004</a:t>
            </a:r>
          </a:p>
          <a:p>
            <a:pPr algn="ctr"/>
            <a:endParaRPr lang="en-US" sz="2000" b="1">
              <a:solidFill>
                <a:srgbClr val="FF3300"/>
              </a:solidFill>
            </a:endParaRP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27048">
              <a:defRPr sz="1200">
                <a:solidFill>
                  <a:schemeClr val="tx1"/>
                </a:solidFill>
                <a:latin typeface="Arial" charset="0"/>
              </a:defRPr>
            </a:lvl1pPr>
            <a:lvl2pPr marL="742909" indent="-285734" defTabSz="927048">
              <a:defRPr sz="1200">
                <a:solidFill>
                  <a:schemeClr val="tx1"/>
                </a:solidFill>
                <a:latin typeface="Arial" charset="0"/>
              </a:defRPr>
            </a:lvl2pPr>
            <a:lvl3pPr marL="1142937" indent="-228587" defTabSz="927048">
              <a:defRPr sz="1200">
                <a:solidFill>
                  <a:schemeClr val="tx1"/>
                </a:solidFill>
                <a:latin typeface="Arial" charset="0"/>
              </a:defRPr>
            </a:lvl3pPr>
            <a:lvl4pPr marL="1600111" indent="-228587" defTabSz="927048">
              <a:defRPr sz="1200">
                <a:solidFill>
                  <a:schemeClr val="tx1"/>
                </a:solidFill>
                <a:latin typeface="Arial" charset="0"/>
              </a:defRPr>
            </a:lvl4pPr>
            <a:lvl5pPr marL="2057287" indent="-228587" defTabSz="927048">
              <a:defRPr sz="1200">
                <a:solidFill>
                  <a:schemeClr val="tx1"/>
                </a:solidFill>
                <a:latin typeface="Arial" charset="0"/>
              </a:defRPr>
            </a:lvl5pPr>
            <a:lvl6pPr marL="2514461" indent="-228587" defTabSz="927048" eaLnBrk="0" fontAlgn="base" hangingPunct="0">
              <a:spcBef>
                <a:spcPct val="0"/>
              </a:spcBef>
              <a:spcAft>
                <a:spcPct val="0"/>
              </a:spcAft>
              <a:defRPr sz="1200">
                <a:solidFill>
                  <a:schemeClr val="tx1"/>
                </a:solidFill>
                <a:latin typeface="Arial" charset="0"/>
              </a:defRPr>
            </a:lvl6pPr>
            <a:lvl7pPr marL="2971635" indent="-228587" defTabSz="927048" eaLnBrk="0" fontAlgn="base" hangingPunct="0">
              <a:spcBef>
                <a:spcPct val="0"/>
              </a:spcBef>
              <a:spcAft>
                <a:spcPct val="0"/>
              </a:spcAft>
              <a:defRPr sz="1200">
                <a:solidFill>
                  <a:schemeClr val="tx1"/>
                </a:solidFill>
                <a:latin typeface="Arial" charset="0"/>
              </a:defRPr>
            </a:lvl7pPr>
            <a:lvl8pPr marL="3428811" indent="-228587" defTabSz="927048" eaLnBrk="0" fontAlgn="base" hangingPunct="0">
              <a:spcBef>
                <a:spcPct val="0"/>
              </a:spcBef>
              <a:spcAft>
                <a:spcPct val="0"/>
              </a:spcAft>
              <a:defRPr sz="1200">
                <a:solidFill>
                  <a:schemeClr val="tx1"/>
                </a:solidFill>
                <a:latin typeface="Arial" charset="0"/>
              </a:defRPr>
            </a:lvl8pPr>
            <a:lvl9pPr marL="3885985" indent="-228587" defTabSz="927048" eaLnBrk="0" fontAlgn="base" hangingPunct="0">
              <a:spcBef>
                <a:spcPct val="0"/>
              </a:spcBef>
              <a:spcAft>
                <a:spcPct val="0"/>
              </a:spcAft>
              <a:defRPr sz="1200">
                <a:solidFill>
                  <a:schemeClr val="tx1"/>
                </a:solidFill>
                <a:latin typeface="Arial" charset="0"/>
              </a:defRPr>
            </a:lvl9pPr>
          </a:lstStyle>
          <a:p>
            <a:fld id="{81B2AC29-F2A3-4AE5-9DA9-153381ED977C}" type="slidenum">
              <a:rPr lang="en-US" smtClean="0"/>
              <a:pPr/>
              <a:t>25</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algn="ctr">
              <a:lnSpc>
                <a:spcPct val="90000"/>
              </a:lnSpc>
            </a:pPr>
            <a:r>
              <a:rPr lang="en-US" dirty="0" smtClean="0"/>
              <a:t>1998  $464,009  gross sales  DAA earned $350,582</a:t>
            </a:r>
          </a:p>
          <a:p>
            <a:pPr algn="ctr">
              <a:lnSpc>
                <a:spcPct val="90000"/>
              </a:lnSpc>
            </a:pPr>
            <a:r>
              <a:rPr lang="en-US" dirty="0" smtClean="0"/>
              <a:t>1999  $597,704  gross sales  DAA earned $478,752</a:t>
            </a:r>
          </a:p>
          <a:p>
            <a:pPr algn="ctr">
              <a:lnSpc>
                <a:spcPct val="90000"/>
              </a:lnSpc>
            </a:pPr>
            <a:r>
              <a:rPr lang="en-US" dirty="0" smtClean="0"/>
              <a:t>2000  $627,853 gross sales  DAA earned  $499,347</a:t>
            </a:r>
          </a:p>
          <a:p>
            <a:pPr algn="ctr">
              <a:lnSpc>
                <a:spcPct val="90000"/>
              </a:lnSpc>
            </a:pPr>
            <a:r>
              <a:rPr lang="en-US" dirty="0" smtClean="0"/>
              <a:t>2001  $635,082 gross sales  DAA earned  $513,457</a:t>
            </a:r>
          </a:p>
          <a:p>
            <a:pPr algn="ctr">
              <a:lnSpc>
                <a:spcPct val="90000"/>
              </a:lnSpc>
            </a:pPr>
            <a:r>
              <a:rPr lang="en-US" dirty="0" smtClean="0"/>
              <a:t>2002  $697,848 gross sales  DAA earned  $565,148</a:t>
            </a:r>
          </a:p>
          <a:p>
            <a:pPr algn="ctr">
              <a:lnSpc>
                <a:spcPct val="90000"/>
              </a:lnSpc>
            </a:pPr>
            <a:r>
              <a:rPr lang="en-US" dirty="0" smtClean="0"/>
              <a:t>2003 $640,000 gross sales  DAA earned  $513,000</a:t>
            </a:r>
          </a:p>
          <a:p>
            <a:pPr algn="ctr">
              <a:lnSpc>
                <a:spcPct val="90000"/>
              </a:lnSpc>
            </a:pPr>
            <a:r>
              <a:rPr lang="en-US" dirty="0" smtClean="0"/>
              <a:t>2004  $796,757 gross sales DAA earned  $641,548</a:t>
            </a:r>
          </a:p>
          <a:p>
            <a:pPr algn="ctr">
              <a:lnSpc>
                <a:spcPct val="90000"/>
              </a:lnSpc>
            </a:pPr>
            <a:endParaRPr lang="en-US" dirty="0" smtClean="0"/>
          </a:p>
          <a:p>
            <a:pPr algn="ctr">
              <a:lnSpc>
                <a:spcPct val="90000"/>
              </a:lnSpc>
            </a:pPr>
            <a:r>
              <a:rPr lang="en-US" u="sng" dirty="0" smtClean="0"/>
              <a:t>Income Calculation</a:t>
            </a:r>
          </a:p>
          <a:p>
            <a:pPr algn="ctr">
              <a:lnSpc>
                <a:spcPct val="90000"/>
              </a:lnSpc>
            </a:pPr>
            <a:r>
              <a:rPr lang="en-US" dirty="0" smtClean="0"/>
              <a:t>$0 - $110,000                0%</a:t>
            </a:r>
          </a:p>
          <a:p>
            <a:pPr algn="ctr">
              <a:lnSpc>
                <a:spcPct val="90000"/>
              </a:lnSpc>
            </a:pPr>
            <a:r>
              <a:rPr lang="en-US" dirty="0" smtClean="0"/>
              <a:t>$110,000 - $210,000     100%</a:t>
            </a:r>
          </a:p>
          <a:p>
            <a:pPr algn="ctr">
              <a:lnSpc>
                <a:spcPct val="90000"/>
              </a:lnSpc>
            </a:pPr>
            <a:r>
              <a:rPr lang="en-US" dirty="0" smtClean="0"/>
              <a:t>$210,000 - $400,000       95%</a:t>
            </a:r>
          </a:p>
          <a:p>
            <a:pPr algn="ctr">
              <a:lnSpc>
                <a:spcPct val="90000"/>
              </a:lnSpc>
            </a:pPr>
            <a:r>
              <a:rPr lang="en-US" dirty="0" smtClean="0"/>
              <a:t>excess of $400,000          91%</a:t>
            </a:r>
          </a:p>
          <a:p>
            <a:pPr algn="ctr">
              <a:lnSpc>
                <a:spcPct val="90000"/>
              </a:lnSpc>
            </a:pPr>
            <a:endParaRPr lang="en-US" dirty="0" smtClean="0"/>
          </a:p>
          <a:p>
            <a:pPr algn="ctr">
              <a:lnSpc>
                <a:spcPct val="90000"/>
              </a:lnSpc>
            </a:pPr>
            <a:r>
              <a:rPr lang="en-US" dirty="0" smtClean="0"/>
              <a:t>2004  Jan-Aug  $509,269</a:t>
            </a:r>
          </a:p>
          <a:p>
            <a:pPr algn="ctr">
              <a:lnSpc>
                <a:spcPct val="90000"/>
              </a:lnSpc>
            </a:pPr>
            <a:r>
              <a:rPr lang="en-US" dirty="0" smtClean="0"/>
              <a:t>2005  Jan-Aug  $514,224</a:t>
            </a:r>
          </a:p>
          <a:p>
            <a:pPr algn="ctr">
              <a:lnSpc>
                <a:spcPct val="90000"/>
              </a:lnSpc>
            </a:pPr>
            <a:r>
              <a:rPr lang="en-US" sz="1800" b="1" dirty="0">
                <a:solidFill>
                  <a:srgbClr val="FF0000"/>
                </a:solidFill>
              </a:rPr>
              <a:t>$4,955  increase  1% increase over 2004</a:t>
            </a:r>
          </a:p>
          <a:p>
            <a:pPr algn="ctr">
              <a:lnSpc>
                <a:spcPct val="90000"/>
              </a:lnSpc>
            </a:pPr>
            <a:endParaRPr lang="en-US" sz="2400" b="1" i="1" dirty="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27048">
              <a:defRPr sz="1200">
                <a:solidFill>
                  <a:schemeClr val="tx1"/>
                </a:solidFill>
                <a:latin typeface="Arial" charset="0"/>
              </a:defRPr>
            </a:lvl1pPr>
            <a:lvl2pPr marL="742909" indent="-285734" defTabSz="927048">
              <a:defRPr sz="1200">
                <a:solidFill>
                  <a:schemeClr val="tx1"/>
                </a:solidFill>
                <a:latin typeface="Arial" charset="0"/>
              </a:defRPr>
            </a:lvl2pPr>
            <a:lvl3pPr marL="1142937" indent="-228587" defTabSz="927048">
              <a:defRPr sz="1200">
                <a:solidFill>
                  <a:schemeClr val="tx1"/>
                </a:solidFill>
                <a:latin typeface="Arial" charset="0"/>
              </a:defRPr>
            </a:lvl3pPr>
            <a:lvl4pPr marL="1600111" indent="-228587" defTabSz="927048">
              <a:defRPr sz="1200">
                <a:solidFill>
                  <a:schemeClr val="tx1"/>
                </a:solidFill>
                <a:latin typeface="Arial" charset="0"/>
              </a:defRPr>
            </a:lvl4pPr>
            <a:lvl5pPr marL="2057287" indent="-228587" defTabSz="927048">
              <a:defRPr sz="1200">
                <a:solidFill>
                  <a:schemeClr val="tx1"/>
                </a:solidFill>
                <a:latin typeface="Arial" charset="0"/>
              </a:defRPr>
            </a:lvl5pPr>
            <a:lvl6pPr marL="2514461" indent="-228587" defTabSz="927048" eaLnBrk="0" fontAlgn="base" hangingPunct="0">
              <a:spcBef>
                <a:spcPct val="0"/>
              </a:spcBef>
              <a:spcAft>
                <a:spcPct val="0"/>
              </a:spcAft>
              <a:defRPr sz="1200">
                <a:solidFill>
                  <a:schemeClr val="tx1"/>
                </a:solidFill>
                <a:latin typeface="Arial" charset="0"/>
              </a:defRPr>
            </a:lvl6pPr>
            <a:lvl7pPr marL="2971635" indent="-228587" defTabSz="927048" eaLnBrk="0" fontAlgn="base" hangingPunct="0">
              <a:spcBef>
                <a:spcPct val="0"/>
              </a:spcBef>
              <a:spcAft>
                <a:spcPct val="0"/>
              </a:spcAft>
              <a:defRPr sz="1200">
                <a:solidFill>
                  <a:schemeClr val="tx1"/>
                </a:solidFill>
                <a:latin typeface="Arial" charset="0"/>
              </a:defRPr>
            </a:lvl7pPr>
            <a:lvl8pPr marL="3428811" indent="-228587" defTabSz="927048" eaLnBrk="0" fontAlgn="base" hangingPunct="0">
              <a:spcBef>
                <a:spcPct val="0"/>
              </a:spcBef>
              <a:spcAft>
                <a:spcPct val="0"/>
              </a:spcAft>
              <a:defRPr sz="1200">
                <a:solidFill>
                  <a:schemeClr val="tx1"/>
                </a:solidFill>
                <a:latin typeface="Arial" charset="0"/>
              </a:defRPr>
            </a:lvl8pPr>
            <a:lvl9pPr marL="3885985" indent="-228587" defTabSz="927048" eaLnBrk="0" fontAlgn="base" hangingPunct="0">
              <a:spcBef>
                <a:spcPct val="0"/>
              </a:spcBef>
              <a:spcAft>
                <a:spcPct val="0"/>
              </a:spcAft>
              <a:defRPr sz="1200">
                <a:solidFill>
                  <a:schemeClr val="tx1"/>
                </a:solidFill>
                <a:latin typeface="Arial" charset="0"/>
              </a:defRPr>
            </a:lvl9pPr>
          </a:lstStyle>
          <a:p>
            <a:fld id="{861825AA-3E40-4C10-9BCC-1FB832BF1AA3}" type="slidenum">
              <a:rPr lang="en-US" smtClean="0"/>
              <a:pPr/>
              <a:t>26</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algn="ctr"/>
            <a:r>
              <a:rPr lang="en-US" dirty="0" smtClean="0"/>
              <a:t>1998  -  $2,576,701 gross sales   $257,670 DAA earned</a:t>
            </a:r>
          </a:p>
          <a:p>
            <a:pPr algn="ctr"/>
            <a:r>
              <a:rPr lang="en-US" dirty="0" smtClean="0"/>
              <a:t>1999  -  $3,336,872 gross sales   $333,687 DAA earned</a:t>
            </a:r>
          </a:p>
          <a:p>
            <a:pPr algn="ctr"/>
            <a:r>
              <a:rPr lang="en-US" dirty="0" smtClean="0"/>
              <a:t>2000  -  $3,439,426 gross sales   $343,942 DAA earned</a:t>
            </a:r>
          </a:p>
          <a:p>
            <a:pPr algn="ctr"/>
            <a:r>
              <a:rPr lang="en-US" dirty="0" smtClean="0"/>
              <a:t>2001  -  $3,455,663 gross sales  $345,566  DAA earned</a:t>
            </a:r>
          </a:p>
          <a:p>
            <a:pPr algn="ctr"/>
            <a:r>
              <a:rPr lang="en-US" dirty="0" smtClean="0"/>
              <a:t>2002  -  $3,618,900 gross sales  $379,113 DAA earned</a:t>
            </a:r>
          </a:p>
          <a:p>
            <a:pPr algn="ctr"/>
            <a:r>
              <a:rPr lang="en-US" dirty="0" smtClean="0"/>
              <a:t>2003  -  $3,063,003 gross sales  $306,300 DAA earned</a:t>
            </a:r>
          </a:p>
          <a:p>
            <a:pPr algn="ctr"/>
            <a:r>
              <a:rPr lang="en-US" dirty="0" smtClean="0"/>
              <a:t>2004  -  $3,537,023 gross sales  $353,702 DAA earned</a:t>
            </a:r>
          </a:p>
          <a:p>
            <a:pPr algn="ctr"/>
            <a:endParaRPr lang="en-US" dirty="0" smtClean="0"/>
          </a:p>
          <a:p>
            <a:pPr algn="ctr"/>
            <a:r>
              <a:rPr lang="en-US" b="1" i="1" dirty="0" smtClean="0"/>
              <a:t>Duluth Airport Authority earns 10%</a:t>
            </a:r>
          </a:p>
          <a:p>
            <a:pPr algn="ctr"/>
            <a:r>
              <a:rPr lang="en-US" b="1" dirty="0" smtClean="0"/>
              <a:t>2004 Jan-Aug  $2,500,582</a:t>
            </a:r>
          </a:p>
          <a:p>
            <a:pPr algn="ctr"/>
            <a:r>
              <a:rPr lang="en-US" b="1" dirty="0" smtClean="0"/>
              <a:t>2005 Jan-Aug  $2,512,757</a:t>
            </a:r>
          </a:p>
          <a:p>
            <a:pPr algn="ctr"/>
            <a:endParaRPr lang="en-US" b="1" dirty="0" smtClean="0"/>
          </a:p>
          <a:p>
            <a:pPr algn="ctr"/>
            <a:r>
              <a:rPr lang="en-US" sz="2000" b="1" dirty="0">
                <a:solidFill>
                  <a:srgbClr val="FF3300"/>
                </a:solidFill>
              </a:rPr>
              <a:t>$12,175  increase  or .5% over 2004</a:t>
            </a:r>
          </a:p>
          <a:p>
            <a:pPr algn="ctr"/>
            <a:endParaRPr lang="en-US" sz="2000" b="1" dirty="0">
              <a:solidFill>
                <a:srgbClr val="FF3300"/>
              </a:solidFill>
            </a:endParaRP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userDrawn="1"/>
        </p:nvSpPr>
        <p:spPr>
          <a:xfrm>
            <a:off x="0" y="0"/>
            <a:ext cx="4953000" cy="5181600"/>
          </a:xfrm>
          <a:prstGeom prst="rect">
            <a:avLst/>
          </a:prstGeom>
          <a:blipFill dpi="0" rotWithShape="1">
            <a:blip r:embed="rId2" cstate="print">
              <a:alphaModFix amt="4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5181600"/>
            <a:ext cx="9144000" cy="1676400"/>
          </a:xfrm>
          <a:prstGeom prst="rect">
            <a:avLst/>
          </a:prstGeom>
          <a:solidFill>
            <a:srgbClr val="002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ightgreypolkadots-05-091815-637.jpg"/>
          <p:cNvPicPr>
            <a:picLocks noChangeAspect="1"/>
          </p:cNvPicPr>
          <p:nvPr userDrawn="1"/>
        </p:nvPicPr>
        <p:blipFill>
          <a:blip r:embed="rId2" cstate="print"/>
          <a:stretch>
            <a:fillRect/>
          </a:stretch>
        </p:blipFill>
        <p:spPr>
          <a:xfrm>
            <a:off x="0" y="0"/>
            <a:ext cx="4953000" cy="5181600"/>
          </a:xfrm>
          <a:prstGeom prst="rect">
            <a:avLst/>
          </a:prstGeom>
        </p:spPr>
      </p:pic>
      <p:sp>
        <p:nvSpPr>
          <p:cNvPr id="9" name="Rectangle 8"/>
          <p:cNvSpPr/>
          <p:nvPr/>
        </p:nvSpPr>
        <p:spPr bwMode="ltGray">
          <a:xfrm>
            <a:off x="0" y="0"/>
            <a:ext cx="9143999" cy="5135430"/>
          </a:xfrm>
          <a:prstGeom prst="rect">
            <a:avLst/>
          </a:prstGeom>
          <a:gradFill>
            <a:gsLst>
              <a:gs pos="50000">
                <a:schemeClr val="accent2">
                  <a:lumMod val="75000"/>
                  <a:alpha val="86000"/>
                </a:schemeClr>
              </a:gs>
              <a:gs pos="50000">
                <a:schemeClr val="accent4">
                  <a:lumMod val="75000"/>
                </a:schemeClr>
              </a:gs>
              <a:gs pos="95000">
                <a:schemeClr val="accent4">
                  <a:lumMod val="75000"/>
                </a:schemeClr>
              </a:gs>
            </a:gsLst>
            <a:lin ang="5400000" scaled="0"/>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pic>
        <p:nvPicPr>
          <p:cNvPr id="12" name="Picture 11" descr="dlh-logo.png"/>
          <p:cNvPicPr>
            <a:picLocks noChangeAspect="1"/>
          </p:cNvPicPr>
          <p:nvPr userDrawn="1"/>
        </p:nvPicPr>
        <p:blipFill>
          <a:blip r:embed="rId3" cstate="print"/>
          <a:stretch>
            <a:fillRect/>
          </a:stretch>
        </p:blipFill>
        <p:spPr>
          <a:xfrm>
            <a:off x="5486400" y="5791200"/>
            <a:ext cx="3429000" cy="495300"/>
          </a:xfrm>
          <a:prstGeom prst="rect">
            <a:avLst/>
          </a:prstGeom>
        </p:spPr>
      </p:pic>
      <p:sp>
        <p:nvSpPr>
          <p:cNvPr id="2" name="Title 1"/>
          <p:cNvSpPr>
            <a:spLocks noGrp="1"/>
          </p:cNvSpPr>
          <p:nvPr>
            <p:ph type="ctrTitle" hasCustomPrompt="1"/>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dirty="0" smtClean="0"/>
              <a:t>Duluth International Airport</a:t>
            </a:r>
            <a:endParaRPr kumimoji="0" lang="en-US" dirty="0"/>
          </a:p>
        </p:txBody>
      </p:sp>
      <p:sp>
        <p:nvSpPr>
          <p:cNvPr id="3" name="Subtitle 2"/>
          <p:cNvSpPr>
            <a:spLocks noGrp="1"/>
          </p:cNvSpPr>
          <p:nvPr>
            <p:ph type="subTitle" idx="1" hasCustomPrompt="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smtClean="0"/>
              <a:t>Template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Rectangle 5"/>
          <p:cNvSpPr/>
          <p:nvPr userDrawn="1"/>
        </p:nvSpPr>
        <p:spPr>
          <a:xfrm>
            <a:off x="0" y="6172200"/>
            <a:ext cx="9144000" cy="685800"/>
          </a:xfrm>
          <a:prstGeom prst="rect">
            <a:avLst/>
          </a:prstGeom>
          <a:solidFill>
            <a:srgbClr val="002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775191"/>
            <a:ext cx="8229600" cy="416840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2" name="Picture 11" descr="dlh-logo.png"/>
          <p:cNvPicPr>
            <a:picLocks noChangeAspect="1"/>
          </p:cNvPicPr>
          <p:nvPr userDrawn="1"/>
        </p:nvPicPr>
        <p:blipFill>
          <a:blip r:embed="rId2" cstate="print"/>
          <a:stretch>
            <a:fillRect/>
          </a:stretch>
        </p:blipFill>
        <p:spPr>
          <a:xfrm>
            <a:off x="6705600" y="6324600"/>
            <a:ext cx="2286000" cy="3302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rot="5400000">
            <a:off x="-3086100" y="3086100"/>
            <a:ext cx="6858000" cy="685800"/>
          </a:xfrm>
          <a:prstGeom prst="rect">
            <a:avLst/>
          </a:prstGeom>
          <a:solidFill>
            <a:srgbClr val="002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B0F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62000" y="304800"/>
            <a:ext cx="57150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13" name="Picture 12" descr="dlh-logo.png"/>
          <p:cNvPicPr>
            <a:picLocks noChangeAspect="1"/>
          </p:cNvPicPr>
          <p:nvPr userDrawn="1"/>
        </p:nvPicPr>
        <p:blipFill>
          <a:blip r:embed="rId2" cstate="print"/>
          <a:stretch>
            <a:fillRect/>
          </a:stretch>
        </p:blipFill>
        <p:spPr>
          <a:xfrm rot="5400000">
            <a:off x="2438400" y="1955800"/>
            <a:ext cx="2286000" cy="330200"/>
          </a:xfrm>
          <a:prstGeom prst="rect">
            <a:avLst/>
          </a:prstGeom>
        </p:spPr>
      </p:pic>
      <p:pic>
        <p:nvPicPr>
          <p:cNvPr id="15" name="Picture 14" descr="dlh-logo.png"/>
          <p:cNvPicPr>
            <a:picLocks noChangeAspect="1"/>
          </p:cNvPicPr>
          <p:nvPr userDrawn="1"/>
        </p:nvPicPr>
        <p:blipFill>
          <a:blip r:embed="rId2" cstate="print"/>
          <a:stretch>
            <a:fillRect/>
          </a:stretch>
        </p:blipFill>
        <p:spPr>
          <a:xfrm rot="5400000">
            <a:off x="-686715" y="5487315"/>
            <a:ext cx="2139696" cy="3090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172200"/>
            <a:ext cx="9144000" cy="685800"/>
          </a:xfrm>
          <a:prstGeom prst="rect">
            <a:avLst/>
          </a:prstGeom>
          <a:solidFill>
            <a:srgbClr val="002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11" name="Picture 10" descr="dlh-logo.png"/>
          <p:cNvPicPr>
            <a:picLocks noChangeAspect="1"/>
          </p:cNvPicPr>
          <p:nvPr userDrawn="1"/>
        </p:nvPicPr>
        <p:blipFill>
          <a:blip r:embed="rId2" cstate="print"/>
          <a:stretch>
            <a:fillRect/>
          </a:stretch>
        </p:blipFill>
        <p:spPr>
          <a:xfrm>
            <a:off x="2857500" y="3181350"/>
            <a:ext cx="3429000" cy="495300"/>
          </a:xfrm>
          <a:prstGeom prst="rect">
            <a:avLst/>
          </a:prstGeom>
        </p:spPr>
      </p:pic>
      <p:pic>
        <p:nvPicPr>
          <p:cNvPr id="12" name="Picture 11" descr="dlh-logo.png"/>
          <p:cNvPicPr>
            <a:picLocks noChangeAspect="1"/>
          </p:cNvPicPr>
          <p:nvPr userDrawn="1"/>
        </p:nvPicPr>
        <p:blipFill>
          <a:blip r:embed="rId2" cstate="print"/>
          <a:stretch>
            <a:fillRect/>
          </a:stretch>
        </p:blipFill>
        <p:spPr>
          <a:xfrm>
            <a:off x="6705600" y="6324600"/>
            <a:ext cx="2286000" cy="330200"/>
          </a:xfrm>
          <a:prstGeom prst="rect">
            <a:avLst/>
          </a:prstGeom>
        </p:spPr>
      </p:pic>
      <p:sp>
        <p:nvSpPr>
          <p:cNvPr id="3" name="Content Placeholder 2"/>
          <p:cNvSpPr>
            <a:spLocks noGrp="1"/>
          </p:cNvSpPr>
          <p:nvPr>
            <p:ph idx="1"/>
          </p:nvPr>
        </p:nvSpPr>
        <p:spPr>
          <a:xfrm>
            <a:off x="457200" y="1775191"/>
            <a:ext cx="8229600" cy="4320809"/>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alpha val="79000"/>
          </a:schemeClr>
        </a:solidFill>
        <a:effectLst/>
      </p:bgPr>
    </p:bg>
    <p:spTree>
      <p:nvGrpSpPr>
        <p:cNvPr id="1" name=""/>
        <p:cNvGrpSpPr/>
        <p:nvPr/>
      </p:nvGrpSpPr>
      <p:grpSpPr>
        <a:xfrm>
          <a:off x="0" y="0"/>
          <a:ext cx="0" cy="0"/>
          <a:chOff x="0" y="0"/>
          <a:chExt cx="0" cy="0"/>
        </a:xfrm>
      </p:grpSpPr>
      <p:sp>
        <p:nvSpPr>
          <p:cNvPr id="12" name="Rectangle 11"/>
          <p:cNvSpPr/>
          <p:nvPr/>
        </p:nvSpPr>
        <p:spPr bwMode="invGray">
          <a:xfrm>
            <a:off x="0" y="236220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252728"/>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solidFill>
                  <a:schemeClr val="tx1"/>
                </a:solidFill>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762000" y="1600200"/>
            <a:ext cx="8022336" cy="685800"/>
          </a:xfrm>
        </p:spPr>
        <p:txBody>
          <a:bodyPr lIns="146304" tIns="0" rIns="45720" bIns="0" anchor="t"/>
          <a:lstStyle>
            <a:lvl1pPr marL="0" indent="0">
              <a:buNone/>
              <a:defRPr sz="2000" baseline="0">
                <a:solidFill>
                  <a:srgbClr val="002D4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16" name="Rectangle 15"/>
          <p:cNvSpPr/>
          <p:nvPr userDrawn="1"/>
        </p:nvSpPr>
        <p:spPr>
          <a:xfrm>
            <a:off x="0" y="6172200"/>
            <a:ext cx="9144000" cy="685800"/>
          </a:xfrm>
          <a:prstGeom prst="rect">
            <a:avLst/>
          </a:prstGeom>
          <a:solidFill>
            <a:srgbClr val="002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dlh-logo.png"/>
          <p:cNvPicPr>
            <a:picLocks noChangeAspect="1"/>
          </p:cNvPicPr>
          <p:nvPr userDrawn="1"/>
        </p:nvPicPr>
        <p:blipFill>
          <a:blip r:embed="rId2" cstate="print"/>
          <a:stretch>
            <a:fillRect/>
          </a:stretch>
        </p:blipFill>
        <p:spPr>
          <a:xfrm>
            <a:off x="6705600" y="6324600"/>
            <a:ext cx="2286000" cy="3302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6172200"/>
            <a:ext cx="9144000" cy="685800"/>
          </a:xfrm>
          <a:prstGeom prst="rect">
            <a:avLst/>
          </a:prstGeom>
          <a:solidFill>
            <a:srgbClr val="002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pic>
        <p:nvPicPr>
          <p:cNvPr id="13" name="Picture 12" descr="dlh-logo.png"/>
          <p:cNvPicPr>
            <a:picLocks noChangeAspect="1"/>
          </p:cNvPicPr>
          <p:nvPr userDrawn="1"/>
        </p:nvPicPr>
        <p:blipFill>
          <a:blip r:embed="rId2" cstate="print"/>
          <a:stretch>
            <a:fillRect/>
          </a:stretch>
        </p:blipFill>
        <p:spPr>
          <a:xfrm>
            <a:off x="6705600" y="6324600"/>
            <a:ext cx="2286000" cy="330200"/>
          </a:xfrm>
          <a:prstGeom prst="rect">
            <a:avLst/>
          </a:prstGeom>
        </p:spPr>
      </p:pic>
      <p:sp>
        <p:nvSpPr>
          <p:cNvPr id="3" name="Content Placeholder 2"/>
          <p:cNvSpPr>
            <a:spLocks noGrp="1"/>
          </p:cNvSpPr>
          <p:nvPr>
            <p:ph sz="half" idx="1"/>
          </p:nvPr>
        </p:nvSpPr>
        <p:spPr>
          <a:xfrm>
            <a:off x="457200" y="1773936"/>
            <a:ext cx="4038600" cy="4322064"/>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322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p:cNvSpPr/>
          <p:nvPr userDrawn="1"/>
        </p:nvSpPr>
        <p:spPr>
          <a:xfrm>
            <a:off x="0" y="6172200"/>
            <a:ext cx="9144000" cy="685800"/>
          </a:xfrm>
          <a:prstGeom prst="rect">
            <a:avLst/>
          </a:prstGeom>
          <a:solidFill>
            <a:srgbClr val="002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pic>
        <p:nvPicPr>
          <p:cNvPr id="15" name="Picture 14" descr="dlh-logo.png"/>
          <p:cNvPicPr>
            <a:picLocks noChangeAspect="1"/>
          </p:cNvPicPr>
          <p:nvPr userDrawn="1"/>
        </p:nvPicPr>
        <p:blipFill>
          <a:blip r:embed="rId2" cstate="print"/>
          <a:stretch>
            <a:fillRect/>
          </a:stretch>
        </p:blipFill>
        <p:spPr>
          <a:xfrm>
            <a:off x="6705600" y="6324600"/>
            <a:ext cx="2286000" cy="330200"/>
          </a:xfrm>
          <a:prstGeom prst="rect">
            <a:avLst/>
          </a:prstGeom>
        </p:spPr>
      </p:pic>
      <p:sp>
        <p:nvSpPr>
          <p:cNvPr id="4" name="Content Placeholder 3"/>
          <p:cNvSpPr>
            <a:spLocks noGrp="1"/>
          </p:cNvSpPr>
          <p:nvPr>
            <p:ph sz="half" idx="2"/>
          </p:nvPr>
        </p:nvSpPr>
        <p:spPr>
          <a:xfrm>
            <a:off x="457200" y="2449512"/>
            <a:ext cx="4040188"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49512"/>
            <a:ext cx="4041775"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Rectangle 4"/>
          <p:cNvSpPr/>
          <p:nvPr userDrawn="1"/>
        </p:nvSpPr>
        <p:spPr>
          <a:xfrm>
            <a:off x="0" y="6172200"/>
            <a:ext cx="9144000" cy="685800"/>
          </a:xfrm>
          <a:prstGeom prst="rect">
            <a:avLst/>
          </a:prstGeom>
          <a:solidFill>
            <a:srgbClr val="002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pic>
        <p:nvPicPr>
          <p:cNvPr id="11" name="Picture 10" descr="dlh-logo.png"/>
          <p:cNvPicPr>
            <a:picLocks noChangeAspect="1"/>
          </p:cNvPicPr>
          <p:nvPr userDrawn="1"/>
        </p:nvPicPr>
        <p:blipFill>
          <a:blip r:embed="rId2" cstate="print"/>
          <a:stretch>
            <a:fillRect/>
          </a:stretch>
        </p:blipFill>
        <p:spPr>
          <a:xfrm>
            <a:off x="6705600" y="6324600"/>
            <a:ext cx="2286000" cy="330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userDrawn="1"/>
        </p:nvSpPr>
        <p:spPr>
          <a:xfrm>
            <a:off x="0" y="6172200"/>
            <a:ext cx="9144000" cy="685800"/>
          </a:xfrm>
          <a:prstGeom prst="rect">
            <a:avLst/>
          </a:prstGeom>
          <a:solidFill>
            <a:srgbClr val="002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dlh-logo.png"/>
          <p:cNvPicPr>
            <a:picLocks noChangeAspect="1"/>
          </p:cNvPicPr>
          <p:nvPr userDrawn="1"/>
        </p:nvPicPr>
        <p:blipFill>
          <a:blip r:embed="rId2" cstate="print"/>
          <a:stretch>
            <a:fillRect/>
          </a:stretch>
        </p:blipFill>
        <p:spPr>
          <a:xfrm>
            <a:off x="6705600" y="6324600"/>
            <a:ext cx="2286000" cy="3302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0" y="6172200"/>
            <a:ext cx="9144000" cy="685800"/>
          </a:xfrm>
          <a:prstGeom prst="rect">
            <a:avLst/>
          </a:prstGeom>
          <a:solidFill>
            <a:srgbClr val="002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pic>
        <p:nvPicPr>
          <p:cNvPr id="18" name="Picture 17" descr="dlh-logo.png"/>
          <p:cNvPicPr>
            <a:picLocks noChangeAspect="1"/>
          </p:cNvPicPr>
          <p:nvPr userDrawn="1"/>
        </p:nvPicPr>
        <p:blipFill>
          <a:blip r:embed="rId2" cstate="print"/>
          <a:stretch>
            <a:fillRect/>
          </a:stretch>
        </p:blipFill>
        <p:spPr>
          <a:xfrm>
            <a:off x="6705600" y="6324600"/>
            <a:ext cx="2286000" cy="330200"/>
          </a:xfrm>
          <a:prstGeom prst="rect">
            <a:avLst/>
          </a:prstGeom>
        </p:spPr>
      </p:pic>
      <p:sp>
        <p:nvSpPr>
          <p:cNvPr id="3" name="Content Placeholder 2"/>
          <p:cNvSpPr>
            <a:spLocks noGrp="1"/>
          </p:cNvSpPr>
          <p:nvPr>
            <p:ph idx="1"/>
          </p:nvPr>
        </p:nvSpPr>
        <p:spPr>
          <a:xfrm>
            <a:off x="3019377" y="1743133"/>
            <a:ext cx="5920641" cy="43528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3659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0" y="6172200"/>
            <a:ext cx="9144000" cy="685800"/>
          </a:xfrm>
          <a:prstGeom prst="rect">
            <a:avLst/>
          </a:prstGeom>
          <a:solidFill>
            <a:srgbClr val="002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2903805" y="1484808"/>
            <a:ext cx="6247397" cy="4611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64592" y="1728216"/>
            <a:ext cx="2468880" cy="4367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11" name="Rectangle 10"/>
          <p:cNvSpPr/>
          <p:nvPr/>
        </p:nvSpPr>
        <p:spPr>
          <a:xfrm>
            <a:off x="2855736" y="0"/>
            <a:ext cx="45719" cy="61722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19" cy="6096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pic>
        <p:nvPicPr>
          <p:cNvPr id="16" name="Picture 15" descr="dlh-logo.png"/>
          <p:cNvPicPr>
            <a:picLocks noChangeAspect="1"/>
          </p:cNvPicPr>
          <p:nvPr userDrawn="1"/>
        </p:nvPicPr>
        <p:blipFill>
          <a:blip r:embed="rId2" cstate="print"/>
          <a:stretch>
            <a:fillRect/>
          </a:stretch>
        </p:blipFill>
        <p:spPr>
          <a:xfrm>
            <a:off x="6705600" y="6324600"/>
            <a:ext cx="2286000" cy="330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ltGray">
          <a:xfrm>
            <a:off x="0" y="0"/>
            <a:ext cx="9143999" cy="1433733"/>
          </a:xfrm>
          <a:prstGeom prst="rect">
            <a:avLst/>
          </a:prstGeom>
          <a:gradFill flip="none" rotWithShape="1">
            <a:gsLst>
              <a:gs pos="19000">
                <a:schemeClr val="accent2">
                  <a:lumMod val="75000"/>
                </a:schemeClr>
              </a:gs>
              <a:gs pos="82000">
                <a:schemeClr val="accent4">
                  <a:lumMod val="75000"/>
                  <a:alpha val="87000"/>
                </a:schemeClr>
              </a:gs>
            </a:gsLst>
            <a:lin ang="5400000" scaled="1"/>
            <a:tileRect/>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F101856-C50D-48F6-A07B-B238D0CDE209}" type="datetimeFigureOut">
              <a:rPr lang="en-US" smtClean="0"/>
              <a:pPr/>
              <a:t>11/19/2019</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5D710F9-4186-49C0-9BCD-2C70C1E9581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baseline="0">
          <a:solidFill>
            <a:schemeClr val="bg1"/>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4400" dirty="0"/>
              <a:t>Duluth Airport </a:t>
            </a:r>
            <a:r>
              <a:rPr lang="en-US" sz="4400" dirty="0" smtClean="0"/>
              <a:t>Authority</a:t>
            </a:r>
            <a:r>
              <a:rPr lang="en-US" sz="4400" dirty="0"/>
              <a:t/>
            </a:r>
            <a:br>
              <a:rPr lang="en-US" sz="4400" dirty="0"/>
            </a:br>
            <a:r>
              <a:rPr lang="en-US" sz="4400" dirty="0" smtClean="0"/>
              <a:t>2019 3rd Quarter </a:t>
            </a:r>
            <a:r>
              <a:rPr lang="en-US" sz="4400" dirty="0"/>
              <a:t>Financial Update</a:t>
            </a:r>
          </a:p>
        </p:txBody>
      </p:sp>
      <p:sp>
        <p:nvSpPr>
          <p:cNvPr id="3" name="Title 2"/>
          <p:cNvSpPr>
            <a:spLocks noGrp="1"/>
          </p:cNvSpPr>
          <p:nvPr>
            <p:ph type="ctrTitle"/>
          </p:nvPr>
        </p:nvSpPr>
        <p:spPr>
          <a:xfrm>
            <a:off x="685800" y="3505200"/>
            <a:ext cx="8077200" cy="1524000"/>
          </a:xfrm>
        </p:spPr>
        <p:txBody>
          <a:bodyPr>
            <a:normAutofit/>
          </a:bodyPr>
          <a:lstStyle/>
          <a:p>
            <a:r>
              <a:rPr lang="en-US" sz="2400" dirty="0" smtClean="0"/>
              <a:t>November 19</a:t>
            </a:r>
            <a:r>
              <a:rPr lang="en-US" sz="2400" baseline="30000" dirty="0" smtClean="0"/>
              <a:t>th</a:t>
            </a:r>
            <a:r>
              <a:rPr lang="en-US" sz="2400" dirty="0" smtClean="0"/>
              <a:t>, 2019</a:t>
            </a:r>
            <a:br>
              <a:rPr lang="en-US" sz="2400" dirty="0" smtClean="0"/>
            </a:b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410200"/>
            <a:ext cx="2047875" cy="1181100"/>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470666796"/>
              </p:ext>
            </p:extLst>
          </p:nvPr>
        </p:nvGraphicFramePr>
        <p:xfrm>
          <a:off x="152400" y="76200"/>
          <a:ext cx="8229600" cy="61705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66821797"/>
              </p:ext>
            </p:extLst>
          </p:nvPr>
        </p:nvGraphicFramePr>
        <p:xfrm>
          <a:off x="8305800" y="5029200"/>
          <a:ext cx="685800" cy="1012408"/>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xmlns="" val="20000"/>
                    </a:ext>
                  </a:extLst>
                </a:gridCol>
              </a:tblGrid>
              <a:tr h="272143">
                <a:tc>
                  <a:txBody>
                    <a:bodyPr/>
                    <a:lstStyle/>
                    <a:p>
                      <a:pPr algn="ctr" fontAlgn="b">
                        <a:lnSpc>
                          <a:spcPct val="150000"/>
                        </a:lnSpc>
                      </a:pPr>
                      <a:r>
                        <a:rPr lang="en-US" sz="1100" u="none" strike="noStrike" dirty="0">
                          <a:effectLst/>
                        </a:rPr>
                        <a:t>Totals</a:t>
                      </a:r>
                      <a:endParaRPr lang="en-US" sz="1100" b="1" i="0" u="none" strike="noStrike" dirty="0">
                        <a:effectLst/>
                        <a:latin typeface="Arial"/>
                      </a:endParaRPr>
                    </a:p>
                  </a:txBody>
                  <a:tcPr marL="9525" marR="9525" marT="9525" marB="0" anchor="b">
                    <a:noFill/>
                  </a:tcPr>
                </a:tc>
                <a:extLst>
                  <a:ext uri="{0D108BD9-81ED-4DB2-BD59-A6C34878D82A}">
                    <a16:rowId xmlns:a16="http://schemas.microsoft.com/office/drawing/2014/main" xmlns="" val="10000"/>
                  </a:ext>
                </a:extLst>
              </a:tr>
              <a:tr h="272143">
                <a:tc>
                  <a:txBody>
                    <a:bodyPr/>
                    <a:lstStyle/>
                    <a:p>
                      <a:pPr algn="ctr" fontAlgn="b">
                        <a:lnSpc>
                          <a:spcPct val="150000"/>
                        </a:lnSpc>
                      </a:pPr>
                      <a:r>
                        <a:rPr lang="en-US" sz="1100" u="none" strike="noStrike" dirty="0" smtClean="0">
                          <a:effectLst/>
                        </a:rPr>
                        <a:t>468,491</a:t>
                      </a:r>
                    </a:p>
                  </a:txBody>
                  <a:tcPr marL="9525" marR="9525" marT="9525" marB="0" anchor="b">
                    <a:noFill/>
                  </a:tcPr>
                </a:tc>
                <a:extLst>
                  <a:ext uri="{0D108BD9-81ED-4DB2-BD59-A6C34878D82A}">
                    <a16:rowId xmlns:a16="http://schemas.microsoft.com/office/drawing/2014/main" xmlns="" val="10001"/>
                  </a:ext>
                </a:extLst>
              </a:tr>
              <a:tr h="272143">
                <a:tc>
                  <a:txBody>
                    <a:bodyPr/>
                    <a:lstStyle/>
                    <a:p>
                      <a:pPr algn="ctr" fontAlgn="b">
                        <a:lnSpc>
                          <a:spcPct val="150000"/>
                        </a:lnSpc>
                      </a:pPr>
                      <a:r>
                        <a:rPr lang="en-US" sz="1100" u="none" strike="noStrike" dirty="0" smtClean="0">
                          <a:effectLst/>
                        </a:rPr>
                        <a:t>494,159</a:t>
                      </a:r>
                    </a:p>
                    <a:p>
                      <a:pPr algn="ctr" fontAlgn="b">
                        <a:lnSpc>
                          <a:spcPct val="150000"/>
                        </a:lnSpc>
                      </a:pPr>
                      <a:r>
                        <a:rPr lang="en-US" sz="1100" u="none" strike="noStrike" dirty="0" smtClean="0">
                          <a:effectLst/>
                        </a:rPr>
                        <a:t>461,000</a:t>
                      </a:r>
                    </a:p>
                  </a:txBody>
                  <a:tcPr marL="9525" marR="9525" marT="9525" marB="0" anchor="b">
                    <a:noFill/>
                  </a:tcPr>
                </a:tc>
                <a:extLst>
                  <a:ext uri="{0D108BD9-81ED-4DB2-BD59-A6C34878D82A}">
                    <a16:rowId xmlns:a16="http://schemas.microsoft.com/office/drawing/2014/main" xmlns="" val="10002"/>
                  </a:ext>
                </a:extLst>
              </a:tr>
            </a:tbl>
          </a:graphicData>
        </a:graphic>
      </p:graphicFrame>
      <p:sp>
        <p:nvSpPr>
          <p:cNvPr id="5" name="Rectangle 4"/>
          <p:cNvSpPr/>
          <p:nvPr/>
        </p:nvSpPr>
        <p:spPr>
          <a:xfrm>
            <a:off x="7162800" y="990600"/>
            <a:ext cx="1874794" cy="1200329"/>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32</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over 3 yr. average,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34</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over </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budget &amp;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19</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over 2018</a:t>
            </a:r>
          </a:p>
        </p:txBody>
      </p:sp>
    </p:spTree>
    <p:extLst>
      <p:ext uri="{BB962C8B-B14F-4D97-AF65-F5344CB8AC3E}">
        <p14:creationId xmlns:p14="http://schemas.microsoft.com/office/powerpoint/2010/main" val="170564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4021157225"/>
              </p:ext>
            </p:extLst>
          </p:nvPr>
        </p:nvGraphicFramePr>
        <p:xfrm>
          <a:off x="152400" y="200028"/>
          <a:ext cx="8229600" cy="6059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91085654"/>
              </p:ext>
            </p:extLst>
          </p:nvPr>
        </p:nvGraphicFramePr>
        <p:xfrm>
          <a:off x="8305800" y="5029200"/>
          <a:ext cx="685800" cy="1012408"/>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xmlns="" val="20000"/>
                    </a:ext>
                  </a:extLst>
                </a:gridCol>
              </a:tblGrid>
              <a:tr h="272143">
                <a:tc>
                  <a:txBody>
                    <a:bodyPr/>
                    <a:lstStyle/>
                    <a:p>
                      <a:pPr algn="ctr" fontAlgn="b">
                        <a:lnSpc>
                          <a:spcPct val="150000"/>
                        </a:lnSpc>
                      </a:pPr>
                      <a:r>
                        <a:rPr lang="en-US" sz="1100" u="none" strike="noStrike" dirty="0">
                          <a:effectLst/>
                        </a:rPr>
                        <a:t>Totals</a:t>
                      </a:r>
                      <a:endParaRPr lang="en-US" sz="1100" b="1" i="0" u="none" strike="noStrike" dirty="0">
                        <a:effectLst/>
                        <a:latin typeface="Arial"/>
                      </a:endParaRPr>
                    </a:p>
                  </a:txBody>
                  <a:tcPr marL="9525" marR="9525" marT="9525" marB="0" anchor="b">
                    <a:noFill/>
                  </a:tcPr>
                </a:tc>
                <a:extLst>
                  <a:ext uri="{0D108BD9-81ED-4DB2-BD59-A6C34878D82A}">
                    <a16:rowId xmlns:a16="http://schemas.microsoft.com/office/drawing/2014/main" xmlns="" val="10000"/>
                  </a:ext>
                </a:extLst>
              </a:tr>
              <a:tr h="272143">
                <a:tc>
                  <a:txBody>
                    <a:bodyPr/>
                    <a:lstStyle/>
                    <a:p>
                      <a:pPr algn="ctr" fontAlgn="b">
                        <a:lnSpc>
                          <a:spcPct val="150000"/>
                        </a:lnSpc>
                      </a:pPr>
                      <a:r>
                        <a:rPr lang="en-US" sz="1100" u="none" strike="noStrike" dirty="0">
                          <a:effectLst/>
                        </a:rPr>
                        <a:t> </a:t>
                      </a:r>
                      <a:r>
                        <a:rPr lang="en-US" sz="1100" u="none" strike="noStrike" dirty="0" smtClean="0">
                          <a:effectLst/>
                        </a:rPr>
                        <a:t>69,917</a:t>
                      </a:r>
                    </a:p>
                  </a:txBody>
                  <a:tcPr marL="9525" marR="9525" marT="9525" marB="0" anchor="b">
                    <a:noFill/>
                  </a:tcPr>
                </a:tc>
                <a:extLst>
                  <a:ext uri="{0D108BD9-81ED-4DB2-BD59-A6C34878D82A}">
                    <a16:rowId xmlns:a16="http://schemas.microsoft.com/office/drawing/2014/main" xmlns="" val="10001"/>
                  </a:ext>
                </a:extLst>
              </a:tr>
              <a:tr h="370114">
                <a:tc>
                  <a:txBody>
                    <a:bodyPr/>
                    <a:lstStyle/>
                    <a:p>
                      <a:pPr algn="ctr" fontAlgn="b">
                        <a:lnSpc>
                          <a:spcPct val="150000"/>
                        </a:lnSpc>
                      </a:pPr>
                      <a:r>
                        <a:rPr lang="en-US" sz="1100" u="none" strike="noStrike" dirty="0" smtClean="0">
                          <a:effectLst/>
                        </a:rPr>
                        <a:t>67,780</a:t>
                      </a:r>
                    </a:p>
                    <a:p>
                      <a:pPr algn="ctr" fontAlgn="b">
                        <a:lnSpc>
                          <a:spcPct val="150000"/>
                        </a:lnSpc>
                      </a:pPr>
                      <a:r>
                        <a:rPr lang="en-US" sz="1100" u="none" strike="noStrike" dirty="0" smtClean="0">
                          <a:effectLst/>
                        </a:rPr>
                        <a:t>68,000</a:t>
                      </a:r>
                    </a:p>
                  </a:txBody>
                  <a:tcPr marL="9525" marR="9525" marT="9525" marB="0" anchor="b">
                    <a:noFill/>
                  </a:tcPr>
                </a:tc>
                <a:extLst>
                  <a:ext uri="{0D108BD9-81ED-4DB2-BD59-A6C34878D82A}">
                    <a16:rowId xmlns:a16="http://schemas.microsoft.com/office/drawing/2014/main" xmlns="" val="10002"/>
                  </a:ext>
                </a:extLst>
              </a:tr>
            </a:tbl>
          </a:graphicData>
        </a:graphic>
      </p:graphicFrame>
      <p:sp>
        <p:nvSpPr>
          <p:cNvPr id="5" name="Rectangle 4"/>
          <p:cNvSpPr/>
          <p:nvPr/>
        </p:nvSpPr>
        <p:spPr>
          <a:xfrm>
            <a:off x="7019925" y="228600"/>
            <a:ext cx="1874794" cy="1200329"/>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33</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over the 3 </a:t>
            </a:r>
            <a:r>
              <a:rPr lang="en-US" sz="1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yr</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avg.,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31</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over budget &amp;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19</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over 2018</a:t>
            </a:r>
          </a:p>
        </p:txBody>
      </p:sp>
    </p:spTree>
    <p:extLst>
      <p:ext uri="{BB962C8B-B14F-4D97-AF65-F5344CB8AC3E}">
        <p14:creationId xmlns:p14="http://schemas.microsoft.com/office/powerpoint/2010/main" val="398179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50517120"/>
              </p:ext>
            </p:extLst>
          </p:nvPr>
        </p:nvGraphicFramePr>
        <p:xfrm>
          <a:off x="25879" y="92795"/>
          <a:ext cx="8229600" cy="609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7086600" y="381000"/>
            <a:ext cx="1874794" cy="1200329"/>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20</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o</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ver  the 3yr avg.,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22.5</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over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b</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udget &amp;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12</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over 2018</a:t>
            </a:r>
          </a:p>
        </p:txBody>
      </p:sp>
      <p:sp>
        <p:nvSpPr>
          <p:cNvPr id="6" name="Rectangle 5"/>
          <p:cNvSpPr/>
          <p:nvPr/>
        </p:nvSpPr>
        <p:spPr>
          <a:xfrm>
            <a:off x="8123195" y="5105400"/>
            <a:ext cx="838199" cy="1107996"/>
          </a:xfrm>
          <a:prstGeom prst="rect">
            <a:avLst/>
          </a:prstGeom>
        </p:spPr>
        <p:txBody>
          <a:bodyPr wrap="square">
            <a:spAutoFit/>
          </a:bodyPr>
          <a:lstStyle/>
          <a:p>
            <a:pPr>
              <a:lnSpc>
                <a:spcPct val="150000"/>
              </a:lnSpc>
            </a:pPr>
            <a:r>
              <a:rPr lang="en-US" sz="1100" dirty="0" smtClean="0"/>
              <a:t>Totals</a:t>
            </a:r>
          </a:p>
          <a:p>
            <a:pPr>
              <a:lnSpc>
                <a:spcPct val="150000"/>
              </a:lnSpc>
            </a:pPr>
            <a:r>
              <a:rPr lang="en-US" sz="1100" dirty="0" smtClean="0"/>
              <a:t>275,504</a:t>
            </a:r>
          </a:p>
          <a:p>
            <a:pPr>
              <a:lnSpc>
                <a:spcPct val="150000"/>
              </a:lnSpc>
            </a:pPr>
            <a:r>
              <a:rPr lang="en-US" sz="1100" dirty="0" smtClean="0"/>
              <a:t>257,860</a:t>
            </a:r>
          </a:p>
          <a:p>
            <a:pPr>
              <a:lnSpc>
                <a:spcPct val="150000"/>
              </a:lnSpc>
            </a:pPr>
            <a:r>
              <a:rPr lang="en-US" sz="1100" dirty="0" smtClean="0"/>
              <a:t>268,000</a:t>
            </a:r>
          </a:p>
        </p:txBody>
      </p:sp>
    </p:spTree>
    <p:extLst>
      <p:ext uri="{BB962C8B-B14F-4D97-AF65-F5344CB8AC3E}">
        <p14:creationId xmlns:p14="http://schemas.microsoft.com/office/powerpoint/2010/main" val="1798026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Per Enplaned Passenger (CPE)</a:t>
            </a:r>
            <a:endParaRPr lang="en-US" dirty="0"/>
          </a:p>
        </p:txBody>
      </p:sp>
      <p:sp>
        <p:nvSpPr>
          <p:cNvPr id="3" name="Content Placeholder 2"/>
          <p:cNvSpPr>
            <a:spLocks noGrp="1"/>
          </p:cNvSpPr>
          <p:nvPr>
            <p:ph idx="1"/>
          </p:nvPr>
        </p:nvSpPr>
        <p:spPr/>
        <p:txBody>
          <a:bodyPr>
            <a:noAutofit/>
          </a:bodyPr>
          <a:lstStyle/>
          <a:p>
            <a:r>
              <a:rPr lang="en-US" sz="2800" dirty="0" smtClean="0"/>
              <a:t>The average passenger airline payments per enplaned passenger at an airport.</a:t>
            </a:r>
          </a:p>
          <a:p>
            <a:r>
              <a:rPr lang="en-US" sz="2800" dirty="0" smtClean="0"/>
              <a:t>Cost to an airline for operating out of an airport.</a:t>
            </a:r>
          </a:p>
          <a:p>
            <a:r>
              <a:rPr lang="en-US" sz="2800" dirty="0" smtClean="0"/>
              <a:t>Varies based on costs included as well as reported enplanements.</a:t>
            </a:r>
          </a:p>
          <a:p>
            <a:r>
              <a:rPr lang="en-US" sz="2800" dirty="0" smtClean="0"/>
              <a:t>Key metric to evaluate the financial operations of an airport.</a:t>
            </a:r>
          </a:p>
          <a:p>
            <a:r>
              <a:rPr lang="en-US" sz="2800" dirty="0" smtClean="0"/>
              <a:t>Provides only partial information about the financial operations of an airport and must be considered with other metrics.</a:t>
            </a:r>
          </a:p>
        </p:txBody>
      </p:sp>
    </p:spTree>
    <p:extLst>
      <p:ext uri="{BB962C8B-B14F-4D97-AF65-F5344CB8AC3E}">
        <p14:creationId xmlns:p14="http://schemas.microsoft.com/office/powerpoint/2010/main" val="3520244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62029277"/>
              </p:ext>
            </p:extLst>
          </p:nvPr>
        </p:nvGraphicFramePr>
        <p:xfrm>
          <a:off x="25879" y="92795"/>
          <a:ext cx="8229600" cy="6096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7247435" y="21771"/>
            <a:ext cx="1874794" cy="5355312"/>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2018 Rank: 180/290</a:t>
            </a:r>
          </a:p>
          <a:p>
            <a:pPr algn="ctr"/>
            <a:endPar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endParaRP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Using 2018 comparable this puts us at: 210/290</a:t>
            </a:r>
          </a:p>
          <a:p>
            <a:pPr algn="ctr"/>
            <a:endPar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endParaRP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2015 DWU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Consulting online the average CPE for small hub airports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was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11.53</a:t>
            </a:r>
          </a:p>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Goal is to remain under $10</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endParaRPr>
          </a:p>
        </p:txBody>
      </p:sp>
    </p:spTree>
    <p:extLst>
      <p:ext uri="{BB962C8B-B14F-4D97-AF65-F5344CB8AC3E}">
        <p14:creationId xmlns:p14="http://schemas.microsoft.com/office/powerpoint/2010/main" val="204013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81200" y="2209800"/>
            <a:ext cx="51816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spcBef>
                <a:spcPct val="50000"/>
              </a:spcBef>
            </a:pPr>
            <a:r>
              <a:rPr lang="en-US" sz="6600" b="1" dirty="0">
                <a:latin typeface="Times New Roman" pitchFamily="18" charset="0"/>
              </a:rPr>
              <a:t>Operating Expenditures</a:t>
            </a:r>
          </a:p>
        </p:txBody>
      </p:sp>
      <p:pic>
        <p:nvPicPr>
          <p:cNvPr id="14340" name="Picture 4" descr="j02220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381000"/>
            <a:ext cx="109696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48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2255156112"/>
              </p:ext>
            </p:extLst>
          </p:nvPr>
        </p:nvGraphicFramePr>
        <p:xfrm>
          <a:off x="-76200" y="215"/>
          <a:ext cx="8305800" cy="618958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802661" y="228600"/>
            <a:ext cx="1874794" cy="1200329"/>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11</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o</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ver 3 year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a</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verage,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3</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under </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budget &amp;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9</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over 2018</a:t>
            </a:r>
          </a:p>
        </p:txBody>
      </p:sp>
      <p:sp>
        <p:nvSpPr>
          <p:cNvPr id="3" name="TextBox 2"/>
          <p:cNvSpPr txBox="1"/>
          <p:nvPr/>
        </p:nvSpPr>
        <p:spPr>
          <a:xfrm>
            <a:off x="8229600" y="5181600"/>
            <a:ext cx="838200" cy="1015663"/>
          </a:xfrm>
          <a:prstGeom prst="rect">
            <a:avLst/>
          </a:prstGeom>
          <a:noFill/>
        </p:spPr>
        <p:txBody>
          <a:bodyPr wrap="square" rtlCol="0">
            <a:spAutoFit/>
          </a:bodyPr>
          <a:lstStyle/>
          <a:p>
            <a:pPr>
              <a:lnSpc>
                <a:spcPct val="150000"/>
              </a:lnSpc>
            </a:pPr>
            <a:r>
              <a:rPr lang="en-US" sz="1000" dirty="0" smtClean="0">
                <a:latin typeface="Arial" panose="020B0604020202020204" pitchFamily="34" charset="0"/>
                <a:cs typeface="Arial" panose="020B0604020202020204" pitchFamily="34" charset="0"/>
              </a:rPr>
              <a:t>Totals</a:t>
            </a:r>
          </a:p>
          <a:p>
            <a:pPr>
              <a:lnSpc>
                <a:spcPct val="150000"/>
              </a:lnSpc>
            </a:pPr>
            <a:r>
              <a:rPr lang="en-US" sz="1000" dirty="0" smtClean="0">
                <a:latin typeface="Arial" panose="020B0604020202020204" pitchFamily="34" charset="0"/>
                <a:cs typeface="Arial" panose="020B0604020202020204" pitchFamily="34" charset="0"/>
              </a:rPr>
              <a:t>2,033,153</a:t>
            </a:r>
          </a:p>
          <a:p>
            <a:pPr>
              <a:lnSpc>
                <a:spcPct val="150000"/>
              </a:lnSpc>
            </a:pPr>
            <a:r>
              <a:rPr lang="en-US" sz="1000" dirty="0" smtClean="0">
                <a:latin typeface="Arial" panose="020B0604020202020204" pitchFamily="34" charset="0"/>
                <a:cs typeface="Arial" panose="020B0604020202020204" pitchFamily="34" charset="0"/>
              </a:rPr>
              <a:t>1,543,282</a:t>
            </a:r>
          </a:p>
          <a:p>
            <a:pPr>
              <a:lnSpc>
                <a:spcPct val="150000"/>
              </a:lnSpc>
            </a:pPr>
            <a:r>
              <a:rPr lang="en-US" sz="1000" dirty="0" smtClean="0">
                <a:latin typeface="Arial" panose="020B0604020202020204" pitchFamily="34" charset="0"/>
                <a:cs typeface="Arial" panose="020B0604020202020204" pitchFamily="34" charset="0"/>
              </a:rPr>
              <a:t>2,210,849</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31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2018540893"/>
              </p:ext>
            </p:extLst>
          </p:nvPr>
        </p:nvGraphicFramePr>
        <p:xfrm>
          <a:off x="-76200" y="214"/>
          <a:ext cx="8458200" cy="61322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882442" y="533400"/>
            <a:ext cx="1874794" cy="1200329"/>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28</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over </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3 year average</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20% over budget, 26% over 2018</a:t>
            </a:r>
            <a:endPar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endParaRPr>
          </a:p>
        </p:txBody>
      </p:sp>
      <p:sp>
        <p:nvSpPr>
          <p:cNvPr id="3" name="TextBox 2"/>
          <p:cNvSpPr txBox="1"/>
          <p:nvPr/>
        </p:nvSpPr>
        <p:spPr>
          <a:xfrm>
            <a:off x="8305800" y="5105400"/>
            <a:ext cx="838200" cy="1015663"/>
          </a:xfrm>
          <a:prstGeom prst="rect">
            <a:avLst/>
          </a:prstGeom>
          <a:noFill/>
        </p:spPr>
        <p:txBody>
          <a:bodyPr wrap="square" rtlCol="0">
            <a:spAutoFit/>
          </a:bodyPr>
          <a:lstStyle/>
          <a:p>
            <a:pPr>
              <a:lnSpc>
                <a:spcPct val="150000"/>
              </a:lnSpc>
            </a:pPr>
            <a:r>
              <a:rPr lang="en-US" sz="1000" dirty="0" smtClean="0">
                <a:latin typeface="Arial" panose="020B0604020202020204" pitchFamily="34" charset="0"/>
                <a:cs typeface="Arial" panose="020B0604020202020204" pitchFamily="34" charset="0"/>
              </a:rPr>
              <a:t>Totals</a:t>
            </a:r>
          </a:p>
          <a:p>
            <a:pPr>
              <a:lnSpc>
                <a:spcPct val="150000"/>
              </a:lnSpc>
            </a:pPr>
            <a:r>
              <a:rPr lang="en-US" sz="1000" dirty="0" smtClean="0">
                <a:latin typeface="Arial" panose="020B0604020202020204" pitchFamily="34" charset="0"/>
                <a:cs typeface="Arial" panose="020B0604020202020204" pitchFamily="34" charset="0"/>
              </a:rPr>
              <a:t>481,965</a:t>
            </a:r>
          </a:p>
          <a:p>
            <a:pPr>
              <a:lnSpc>
                <a:spcPct val="150000"/>
              </a:lnSpc>
            </a:pPr>
            <a:r>
              <a:rPr lang="en-US" sz="1000" dirty="0" smtClean="0">
                <a:latin typeface="Arial" panose="020B0604020202020204" pitchFamily="34" charset="0"/>
                <a:cs typeface="Arial" panose="020B0604020202020204" pitchFamily="34" charset="0"/>
              </a:rPr>
              <a:t>419,222</a:t>
            </a:r>
          </a:p>
          <a:p>
            <a:pPr>
              <a:lnSpc>
                <a:spcPct val="150000"/>
              </a:lnSpc>
            </a:pPr>
            <a:r>
              <a:rPr lang="en-US" sz="1000" dirty="0" smtClean="0">
                <a:latin typeface="Arial" panose="020B0604020202020204" pitchFamily="34" charset="0"/>
                <a:cs typeface="Arial" panose="020B0604020202020204" pitchFamily="34" charset="0"/>
              </a:rPr>
              <a:t>461,435</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79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921715299"/>
              </p:ext>
            </p:extLst>
          </p:nvPr>
        </p:nvGraphicFramePr>
        <p:xfrm>
          <a:off x="-76200" y="214"/>
          <a:ext cx="8305800" cy="613227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086600" y="213360"/>
            <a:ext cx="1874794" cy="1200329"/>
          </a:xfrm>
          <a:prstGeom prst="rect">
            <a:avLst/>
          </a:prstGeom>
          <a:noFill/>
        </p:spPr>
        <p:txBody>
          <a:bodyPr wrap="square" lIns="91440" tIns="45720" rIns="91440" bIns="45720">
            <a:spAutoFit/>
          </a:bodyPr>
          <a:lstStyle/>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7</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u</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nder 3 year average,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6</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under budget &amp; 10% under 2018</a:t>
            </a:r>
          </a:p>
        </p:txBody>
      </p:sp>
      <p:sp>
        <p:nvSpPr>
          <p:cNvPr id="4" name="TextBox 3"/>
          <p:cNvSpPr txBox="1"/>
          <p:nvPr/>
        </p:nvSpPr>
        <p:spPr>
          <a:xfrm>
            <a:off x="8229600" y="5029200"/>
            <a:ext cx="914400" cy="1107996"/>
          </a:xfrm>
          <a:prstGeom prst="rect">
            <a:avLst/>
          </a:prstGeom>
          <a:noFill/>
        </p:spPr>
        <p:txBody>
          <a:bodyPr wrap="square" rtlCol="0">
            <a:spAutoFit/>
          </a:bodyPr>
          <a:lstStyle/>
          <a:p>
            <a:pPr>
              <a:lnSpc>
                <a:spcPct val="150000"/>
              </a:lnSpc>
            </a:pPr>
            <a:r>
              <a:rPr lang="en-US" sz="1100" dirty="0" smtClean="0">
                <a:latin typeface="Arial" panose="020B0604020202020204" pitchFamily="34" charset="0"/>
                <a:cs typeface="Arial" panose="020B0604020202020204" pitchFamily="34" charset="0"/>
              </a:rPr>
              <a:t>Totals</a:t>
            </a:r>
          </a:p>
          <a:p>
            <a:pPr>
              <a:lnSpc>
                <a:spcPct val="150000"/>
              </a:lnSpc>
            </a:pPr>
            <a:r>
              <a:rPr lang="en-US" sz="1100" dirty="0" smtClean="0">
                <a:latin typeface="Arial" panose="020B0604020202020204" pitchFamily="34" charset="0"/>
                <a:cs typeface="Arial" panose="020B0604020202020204" pitchFamily="34" charset="0"/>
              </a:rPr>
              <a:t>468,390</a:t>
            </a:r>
          </a:p>
          <a:p>
            <a:pPr>
              <a:lnSpc>
                <a:spcPct val="150000"/>
              </a:lnSpc>
            </a:pPr>
            <a:r>
              <a:rPr lang="en-US" sz="1100" dirty="0" smtClean="0">
                <a:latin typeface="Arial" panose="020B0604020202020204" pitchFamily="34" charset="0"/>
                <a:cs typeface="Arial" panose="020B0604020202020204" pitchFamily="34" charset="0"/>
              </a:rPr>
              <a:t>315,182</a:t>
            </a:r>
          </a:p>
          <a:p>
            <a:pPr>
              <a:lnSpc>
                <a:spcPct val="150000"/>
              </a:lnSpc>
            </a:pPr>
            <a:r>
              <a:rPr lang="en-US" sz="1100" dirty="0" smtClean="0">
                <a:latin typeface="Arial" panose="020B0604020202020204" pitchFamily="34" charset="0"/>
                <a:cs typeface="Arial" panose="020B0604020202020204" pitchFamily="34" charset="0"/>
              </a:rPr>
              <a:t>466,643</a:t>
            </a:r>
            <a:endParaRPr lang="en-US" sz="1100" dirty="0">
              <a:latin typeface="Arial" panose="020B0604020202020204" pitchFamily="34" charset="0"/>
              <a:cs typeface="Arial" panose="020B0604020202020204" pitchFamily="34" charset="0"/>
            </a:endParaRPr>
          </a:p>
        </p:txBody>
      </p:sp>
      <p:sp>
        <p:nvSpPr>
          <p:cNvPr id="6" name="Rectangle 5"/>
          <p:cNvSpPr/>
          <p:nvPr/>
        </p:nvSpPr>
        <p:spPr>
          <a:xfrm>
            <a:off x="7164026" y="2819400"/>
            <a:ext cx="1874794" cy="1754326"/>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Received nearly 17k credit. Excluding the credit we are within 1% of budget.</a:t>
            </a:r>
            <a:endPar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endParaRPr>
          </a:p>
        </p:txBody>
      </p:sp>
    </p:spTree>
    <p:extLst>
      <p:ext uri="{BB962C8B-B14F-4D97-AF65-F5344CB8AC3E}">
        <p14:creationId xmlns:p14="http://schemas.microsoft.com/office/powerpoint/2010/main" val="214156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798"/>
            <a:ext cx="7543800" cy="646331"/>
          </a:xfrm>
          <a:prstGeom prst="rect">
            <a:avLst/>
          </a:prstGeom>
          <a:noFill/>
        </p:spPr>
        <p:txBody>
          <a:bodyPr wrap="square" rtlCol="0">
            <a:spAutoFit/>
          </a:bodyPr>
          <a:lstStyle/>
          <a:p>
            <a:pPr algn="ctr"/>
            <a:r>
              <a:rPr lang="en-US" sz="3600" dirty="0" smtClean="0">
                <a:latin typeface="+mn-lt"/>
              </a:rPr>
              <a:t>Q3 2019                      </a:t>
            </a:r>
            <a:r>
              <a:rPr lang="en-US" sz="3200" dirty="0" smtClean="0">
                <a:latin typeface="+mn-lt"/>
              </a:rPr>
              <a:t> Financials      </a:t>
            </a:r>
            <a:endParaRPr lang="en-US" sz="3200" dirty="0">
              <a:latin typeface="+mn-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3097"/>
            <a:ext cx="1981200" cy="1142646"/>
          </a:xfrm>
          <a:prstGeom prst="rect">
            <a:avLst/>
          </a:prstGeom>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629400" y="6248400"/>
            <a:ext cx="2438400" cy="533400"/>
          </a:xfrm>
          <a:prstGeom prst="rect">
            <a:avLst/>
          </a:prstGeom>
          <a:solidFill>
            <a:srgbClr val="24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187" y="6230205"/>
            <a:ext cx="4038600" cy="629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41514" y="6191934"/>
            <a:ext cx="8915400" cy="64633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200" dirty="0" smtClean="0"/>
              <a:t>Sky Harbor is operating with a positive variance vs budget of nearly $33k.</a:t>
            </a:r>
          </a:p>
          <a:p>
            <a:pPr marL="285750" indent="-285750">
              <a:buFont typeface="Arial" panose="020B0604020202020204" pitchFamily="34" charset="0"/>
              <a:buChar char="•"/>
            </a:pPr>
            <a:r>
              <a:rPr lang="en-US" sz="1200" dirty="0" smtClean="0"/>
              <a:t>Revenues are 11.5k over budget and expenses are over 21k under budget. Personnel costs and aviation gas purchases are down substantially</a:t>
            </a:r>
            <a:r>
              <a:rPr lang="en-US" sz="1200" dirty="0"/>
              <a:t> </a:t>
            </a:r>
            <a:r>
              <a:rPr lang="en-US" sz="1200" dirty="0" smtClean="0"/>
              <a:t>as well as reduced spending across nearly all accounts.</a:t>
            </a:r>
          </a:p>
        </p:txBody>
      </p:sp>
      <p:graphicFrame>
        <p:nvGraphicFramePr>
          <p:cNvPr id="4" name="Table 3"/>
          <p:cNvGraphicFramePr>
            <a:graphicFrameLocks noGrp="1"/>
          </p:cNvGraphicFramePr>
          <p:nvPr>
            <p:extLst>
              <p:ext uri="{D42A27DB-BD31-4B8C-83A1-F6EECF244321}">
                <p14:modId xmlns:p14="http://schemas.microsoft.com/office/powerpoint/2010/main" val="2397108913"/>
              </p:ext>
            </p:extLst>
          </p:nvPr>
        </p:nvGraphicFramePr>
        <p:xfrm>
          <a:off x="128574" y="1155743"/>
          <a:ext cx="8939225" cy="4940253"/>
        </p:xfrm>
        <a:graphic>
          <a:graphicData uri="http://schemas.openxmlformats.org/drawingml/2006/table">
            <a:tbl>
              <a:tblPr/>
              <a:tblGrid>
                <a:gridCol w="4769652"/>
                <a:gridCol w="685250"/>
                <a:gridCol w="650407"/>
                <a:gridCol w="685250"/>
                <a:gridCol w="731708"/>
                <a:gridCol w="731708"/>
                <a:gridCol w="685250"/>
              </a:tblGrid>
              <a:tr h="1051425">
                <a:tc>
                  <a:txBody>
                    <a:bodyPr/>
                    <a:lstStyle/>
                    <a:p>
                      <a:pPr algn="l" fontAlgn="b"/>
                      <a:r>
                        <a:rPr lang="en-US" sz="1000" b="1" i="0" u="none" strike="noStrike" dirty="0">
                          <a:effectLst/>
                          <a:latin typeface="Arial"/>
                        </a:rPr>
                        <a:t>Financial Row</a:t>
                      </a:r>
                    </a:p>
                  </a:txBody>
                  <a:tcPr marL="9525" marR="9525" marT="9525" marB="0" anchor="b">
                    <a:lnL>
                      <a:noFill/>
                    </a:lnL>
                    <a:lnR>
                      <a:noFill/>
                    </a:lnR>
                    <a:lnT>
                      <a:noFill/>
                    </a:lnT>
                    <a:lnB>
                      <a:noFill/>
                    </a:lnB>
                    <a:solidFill>
                      <a:srgbClr val="D0D0D0"/>
                    </a:solidFill>
                  </a:tcPr>
                </a:tc>
                <a:tc>
                  <a:txBody>
                    <a:bodyPr/>
                    <a:lstStyle/>
                    <a:p>
                      <a:pPr algn="r" fontAlgn="b"/>
                      <a:r>
                        <a:rPr lang="en-US" sz="1000" b="1" i="0" u="none" strike="noStrike">
                          <a:effectLst/>
                          <a:latin typeface="Arial"/>
                        </a:rPr>
                        <a:t>Prior Year Actual (Jan 2018 - Sep 2018)</a:t>
                      </a:r>
                    </a:p>
                  </a:txBody>
                  <a:tcPr marL="9525" marR="9525" marT="9525" marB="0" anchor="b">
                    <a:lnL>
                      <a:noFill/>
                    </a:lnL>
                    <a:lnR>
                      <a:noFill/>
                    </a:lnR>
                    <a:lnT>
                      <a:noFill/>
                    </a:lnT>
                    <a:lnB>
                      <a:noFill/>
                    </a:lnB>
                    <a:solidFill>
                      <a:srgbClr val="D0D0D0"/>
                    </a:solidFill>
                  </a:tcPr>
                </a:tc>
                <a:tc>
                  <a:txBody>
                    <a:bodyPr/>
                    <a:lstStyle/>
                    <a:p>
                      <a:pPr algn="r" fontAlgn="b"/>
                      <a:r>
                        <a:rPr lang="en-US" sz="1000" b="1" i="0" u="none" strike="noStrike">
                          <a:effectLst/>
                          <a:latin typeface="Arial"/>
                        </a:rPr>
                        <a:t>Current Year Actual (Jan 2019 - Sep 2019)</a:t>
                      </a:r>
                    </a:p>
                  </a:txBody>
                  <a:tcPr marL="9525" marR="9525" marT="9525" marB="0" anchor="b">
                    <a:lnL>
                      <a:noFill/>
                    </a:lnL>
                    <a:lnR>
                      <a:noFill/>
                    </a:lnR>
                    <a:lnT>
                      <a:noFill/>
                    </a:lnT>
                    <a:lnB>
                      <a:noFill/>
                    </a:lnB>
                    <a:solidFill>
                      <a:srgbClr val="D0D0D0"/>
                    </a:solidFill>
                  </a:tcPr>
                </a:tc>
                <a:tc>
                  <a:txBody>
                    <a:bodyPr/>
                    <a:lstStyle/>
                    <a:p>
                      <a:pPr algn="r" fontAlgn="b"/>
                      <a:r>
                        <a:rPr lang="en-US" sz="1000" b="1" i="0" u="none" strike="noStrike">
                          <a:effectLst/>
                          <a:latin typeface="Arial"/>
                        </a:rPr>
                        <a:t>Budget Amount (Jan 2019 - Sep 2019)</a:t>
                      </a:r>
                    </a:p>
                  </a:txBody>
                  <a:tcPr marL="9525" marR="9525" marT="9525" marB="0" anchor="b">
                    <a:lnL>
                      <a:noFill/>
                    </a:lnL>
                    <a:lnR>
                      <a:noFill/>
                    </a:lnR>
                    <a:lnT>
                      <a:noFill/>
                    </a:lnT>
                    <a:lnB>
                      <a:noFill/>
                    </a:lnB>
                    <a:solidFill>
                      <a:srgbClr val="D0D0D0"/>
                    </a:solidFill>
                  </a:tcPr>
                </a:tc>
                <a:tc>
                  <a:txBody>
                    <a:bodyPr/>
                    <a:lstStyle/>
                    <a:p>
                      <a:pPr algn="r" fontAlgn="b"/>
                      <a:r>
                        <a:rPr lang="en-US" sz="1000" b="1" i="0" u="none" strike="noStrike">
                          <a:effectLst/>
                          <a:latin typeface="Arial"/>
                        </a:rPr>
                        <a:t>Variance from Prior Year</a:t>
                      </a:r>
                    </a:p>
                  </a:txBody>
                  <a:tcPr marL="9525" marR="9525" marT="9525" marB="0" anchor="b">
                    <a:lnL>
                      <a:noFill/>
                    </a:lnL>
                    <a:lnR>
                      <a:noFill/>
                    </a:lnR>
                    <a:lnT>
                      <a:noFill/>
                    </a:lnT>
                    <a:lnB>
                      <a:noFill/>
                    </a:lnB>
                    <a:solidFill>
                      <a:srgbClr val="D0D0D0"/>
                    </a:solidFill>
                  </a:tcPr>
                </a:tc>
                <a:tc>
                  <a:txBody>
                    <a:bodyPr/>
                    <a:lstStyle/>
                    <a:p>
                      <a:pPr algn="r" fontAlgn="b"/>
                      <a:r>
                        <a:rPr lang="en-US" sz="1000" b="1" i="0" u="none" strike="noStrike">
                          <a:effectLst/>
                          <a:latin typeface="Arial"/>
                        </a:rPr>
                        <a:t>Variance From Budget</a:t>
                      </a:r>
                    </a:p>
                  </a:txBody>
                  <a:tcPr marL="9525" marR="9525" marT="9525" marB="0" anchor="b">
                    <a:lnL>
                      <a:noFill/>
                    </a:lnL>
                    <a:lnR>
                      <a:noFill/>
                    </a:lnR>
                    <a:lnT>
                      <a:noFill/>
                    </a:lnT>
                    <a:lnB>
                      <a:noFill/>
                    </a:lnB>
                    <a:solidFill>
                      <a:srgbClr val="D0D0D0"/>
                    </a:solidFill>
                  </a:tcPr>
                </a:tc>
                <a:tc>
                  <a:txBody>
                    <a:bodyPr/>
                    <a:lstStyle/>
                    <a:p>
                      <a:pPr algn="r" fontAlgn="b"/>
                      <a:r>
                        <a:rPr lang="en-US" sz="1000" b="1" i="0" u="none" strike="noStrike">
                          <a:effectLst/>
                          <a:latin typeface="Arial"/>
                        </a:rPr>
                        <a:t>Total Budget (Jan 2019 - Adjust 2019 )</a:t>
                      </a:r>
                    </a:p>
                  </a:txBody>
                  <a:tcPr marL="9525" marR="9525" marT="9525" marB="0" anchor="b">
                    <a:lnL>
                      <a:noFill/>
                    </a:lnL>
                    <a:lnR>
                      <a:noFill/>
                    </a:lnR>
                    <a:lnT>
                      <a:noFill/>
                    </a:lnT>
                    <a:lnB>
                      <a:noFill/>
                    </a:lnB>
                    <a:solidFill>
                      <a:srgbClr val="D0D0D0"/>
                    </a:solidFill>
                  </a:tcPr>
                </a:tc>
              </a:tr>
              <a:tr h="216046">
                <a:tc>
                  <a:txBody>
                    <a:bodyPr/>
                    <a:lstStyle/>
                    <a:p>
                      <a:pPr algn="l" fontAlgn="ctr"/>
                      <a:r>
                        <a:rPr lang="en-US" sz="1050" b="1" i="0" u="none" strike="noStrike" dirty="0">
                          <a:solidFill>
                            <a:srgbClr val="000000"/>
                          </a:solidFill>
                          <a:effectLst/>
                          <a:latin typeface="Arial"/>
                        </a:rPr>
                        <a:t>Ordinary Income/Expense</a:t>
                      </a: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r>
              <a:tr h="216046">
                <a:tc>
                  <a:txBody>
                    <a:bodyPr/>
                    <a:lstStyle/>
                    <a:p>
                      <a:pPr algn="l" fontAlgn="b"/>
                      <a:r>
                        <a:rPr lang="en-US" sz="1050" b="1" i="0" u="none" strike="noStrike" dirty="0">
                          <a:solidFill>
                            <a:srgbClr val="000000"/>
                          </a:solidFill>
                          <a:effectLst/>
                          <a:latin typeface="Arial"/>
                        </a:rPr>
                        <a:t>Income</a:t>
                      </a:r>
                    </a:p>
                  </a:txBody>
                  <a:tcPr marL="85725" marR="9525" marT="9525" marB="0" anchor="b">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r>
              <a:tr h="216046">
                <a:tc>
                  <a:txBody>
                    <a:bodyPr/>
                    <a:lstStyle/>
                    <a:p>
                      <a:pPr algn="l" fontAlgn="b"/>
                      <a:r>
                        <a:rPr lang="en-US" sz="1050" b="1" i="0" u="none" strike="noStrike">
                          <a:solidFill>
                            <a:srgbClr val="000000"/>
                          </a:solidFill>
                          <a:effectLst/>
                          <a:latin typeface="Arial"/>
                        </a:rPr>
                        <a:t>Non-Aeronautical Revenue</a:t>
                      </a:r>
                    </a:p>
                  </a:txBody>
                  <a:tcPr marL="171450" marR="9525" marT="9525" marB="0" anchor="b">
                    <a:lnL>
                      <a:noFill/>
                    </a:lnL>
                    <a:lnR>
                      <a:noFill/>
                    </a:lnR>
                    <a:lnT>
                      <a:noFill/>
                    </a:lnT>
                    <a:lnB>
                      <a:noFill/>
                    </a:lnB>
                  </a:tcPr>
                </a:tc>
                <a:tc>
                  <a:txBody>
                    <a:bodyPr/>
                    <a:lstStyle/>
                    <a:p>
                      <a:pPr algn="r" fontAlgn="ctr"/>
                      <a:r>
                        <a:rPr lang="en-US" sz="1050" b="1" i="0" u="none" strike="noStrike">
                          <a:solidFill>
                            <a:srgbClr val="000000"/>
                          </a:solidFill>
                          <a:effectLst/>
                          <a:latin typeface="Arial"/>
                        </a:rPr>
                        <a:t>10,404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11,722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10,489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1,318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1,234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22,450 </a:t>
                      </a:r>
                    </a:p>
                  </a:txBody>
                  <a:tcPr marL="9525" marR="9525" marT="9525" marB="0" anchor="ctr">
                    <a:lnL>
                      <a:noFill/>
                    </a:lnL>
                    <a:lnR>
                      <a:noFill/>
                    </a:lnR>
                    <a:lnT>
                      <a:noFill/>
                    </a:lnT>
                    <a:lnB>
                      <a:noFill/>
                    </a:lnB>
                  </a:tcPr>
                </a:tc>
              </a:tr>
              <a:tr h="216046">
                <a:tc>
                  <a:txBody>
                    <a:bodyPr/>
                    <a:lstStyle/>
                    <a:p>
                      <a:pPr algn="l" fontAlgn="b"/>
                      <a:r>
                        <a:rPr lang="en-US" sz="1050" b="1" i="0" u="none" strike="noStrike" dirty="0">
                          <a:solidFill>
                            <a:srgbClr val="000000"/>
                          </a:solidFill>
                          <a:effectLst/>
                          <a:latin typeface="Arial"/>
                        </a:rPr>
                        <a:t>Non-Passenger Aeronautical Revenue</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103,079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105,122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94,855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2,043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10,267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112,444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r>
              <a:tr h="216046">
                <a:tc>
                  <a:txBody>
                    <a:bodyPr/>
                    <a:lstStyle/>
                    <a:p>
                      <a:pPr algn="l" fontAlgn="b"/>
                      <a:r>
                        <a:rPr lang="en-US" sz="1050" b="1" i="0" u="none" strike="noStrike" dirty="0">
                          <a:solidFill>
                            <a:srgbClr val="000000"/>
                          </a:solidFill>
                          <a:effectLst/>
                          <a:latin typeface="Arial"/>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113,483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116,844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105,344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3,361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11,500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134,894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16046">
                <a:tc>
                  <a:txBody>
                    <a:bodyPr/>
                    <a:lstStyle/>
                    <a:p>
                      <a:pPr algn="l" fontAlgn="b"/>
                      <a:r>
                        <a:rPr lang="en-US" sz="1050" b="1" i="0" u="none" strike="noStrike" dirty="0">
                          <a:solidFill>
                            <a:srgbClr val="000000"/>
                          </a:solidFill>
                          <a:effectLst/>
                          <a:latin typeface="Arial"/>
                        </a:rPr>
                        <a:t>Gross Profit</a:t>
                      </a:r>
                    </a:p>
                  </a:txBody>
                  <a:tcPr marL="85725" marR="9525" marT="9525"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113,483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116,844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105,344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3,361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11,500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134,894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r>
              <a:tr h="216046">
                <a:tc>
                  <a:txBody>
                    <a:bodyPr/>
                    <a:lstStyle/>
                    <a:p>
                      <a:pPr algn="l" fontAlgn="b"/>
                      <a:r>
                        <a:rPr lang="en-US" sz="1050" b="1" i="0" u="none" strike="noStrike">
                          <a:solidFill>
                            <a:srgbClr val="000000"/>
                          </a:solidFill>
                          <a:effectLst/>
                          <a:latin typeface="Arial"/>
                        </a:rPr>
                        <a:t>Expense</a:t>
                      </a:r>
                    </a:p>
                  </a:txBody>
                  <a:tcPr marL="85725" marR="9525" marT="9525" marB="0" anchor="b">
                    <a:lnL>
                      <a:noFill/>
                    </a:lnL>
                    <a:lnR>
                      <a:noFill/>
                    </a:lnR>
                    <a:lnT>
                      <a:noFill/>
                    </a:lnT>
                    <a:lnB>
                      <a:noFill/>
                    </a:lnB>
                  </a:tcPr>
                </a:tc>
                <a:tc>
                  <a:txBody>
                    <a:bodyPr/>
                    <a:lstStyle/>
                    <a:p>
                      <a:pPr algn="r" fontAlgn="ctr"/>
                      <a:endParaRPr lang="en-US" sz="1050" b="1" i="0" u="none" strike="noStrike" dirty="0">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a:endParaRPr>
                    </a:p>
                  </a:txBody>
                  <a:tcPr marL="9525" marR="9525" marT="9525" marB="0" anchor="ctr">
                    <a:lnL>
                      <a:noFill/>
                    </a:lnL>
                    <a:lnR>
                      <a:noFill/>
                    </a:lnR>
                    <a:lnT>
                      <a:noFill/>
                    </a:lnT>
                    <a:lnB>
                      <a:noFill/>
                    </a:lnB>
                  </a:tcPr>
                </a:tc>
              </a:tr>
              <a:tr h="216046">
                <a:tc>
                  <a:txBody>
                    <a:bodyPr/>
                    <a:lstStyle/>
                    <a:p>
                      <a:pPr algn="l" fontAlgn="b"/>
                      <a:r>
                        <a:rPr lang="en-US" sz="1050" b="1" i="0" u="none" strike="noStrike">
                          <a:solidFill>
                            <a:srgbClr val="000000"/>
                          </a:solidFill>
                          <a:effectLst/>
                          <a:latin typeface="Arial"/>
                        </a:rPr>
                        <a:t>Miscellaneous Expenses</a:t>
                      </a:r>
                    </a:p>
                  </a:txBody>
                  <a:tcPr marL="171450" marR="9525" marT="9525" marB="0" anchor="b">
                    <a:lnL>
                      <a:noFill/>
                    </a:lnL>
                    <a:lnR>
                      <a:noFill/>
                    </a:lnR>
                    <a:lnT>
                      <a:noFill/>
                    </a:lnT>
                    <a:lnB>
                      <a:noFill/>
                    </a:lnB>
                  </a:tcPr>
                </a:tc>
                <a:tc>
                  <a:txBody>
                    <a:bodyPr/>
                    <a:lstStyle/>
                    <a:p>
                      <a:pPr algn="r" fontAlgn="ctr"/>
                      <a:r>
                        <a:rPr lang="en-US" sz="1050" b="1" i="0" u="none" strike="noStrike" dirty="0">
                          <a:solidFill>
                            <a:srgbClr val="000000"/>
                          </a:solidFill>
                          <a:effectLst/>
                          <a:latin typeface="Arial"/>
                        </a:rPr>
                        <a:t>1,243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737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1,930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(506)</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(1,193)</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2,350 </a:t>
                      </a:r>
                    </a:p>
                  </a:txBody>
                  <a:tcPr marL="9525" marR="9525" marT="9525" marB="0" anchor="ctr">
                    <a:lnL>
                      <a:noFill/>
                    </a:lnL>
                    <a:lnR>
                      <a:noFill/>
                    </a:lnR>
                    <a:lnT>
                      <a:noFill/>
                    </a:lnT>
                    <a:lnB>
                      <a:noFill/>
                    </a:lnB>
                  </a:tcPr>
                </a:tc>
              </a:tr>
              <a:tr h="216046">
                <a:tc>
                  <a:txBody>
                    <a:bodyPr/>
                    <a:lstStyle/>
                    <a:p>
                      <a:pPr algn="l" fontAlgn="b"/>
                      <a:r>
                        <a:rPr lang="en-US" sz="1050" b="1" i="0" u="none" strike="noStrike">
                          <a:solidFill>
                            <a:srgbClr val="000000"/>
                          </a:solidFill>
                          <a:effectLst/>
                          <a:latin typeface="Arial"/>
                        </a:rPr>
                        <a:t>Personnel Compensation &amp; Benefits</a:t>
                      </a:r>
                    </a:p>
                  </a:txBody>
                  <a:tcPr marL="171450" marR="9525" marT="9525" marB="0" anchor="b">
                    <a:lnL>
                      <a:noFill/>
                    </a:lnL>
                    <a:lnR>
                      <a:noFill/>
                    </a:lnR>
                    <a:lnT>
                      <a:noFill/>
                    </a:lnT>
                    <a:lnB>
                      <a:noFill/>
                    </a:lnB>
                  </a:tcPr>
                </a:tc>
                <a:tc>
                  <a:txBody>
                    <a:bodyPr/>
                    <a:lstStyle/>
                    <a:p>
                      <a:pPr algn="r" fontAlgn="ctr"/>
                      <a:r>
                        <a:rPr lang="en-US" sz="1050" b="1" i="0" u="none" strike="noStrike">
                          <a:solidFill>
                            <a:srgbClr val="000000"/>
                          </a:solidFill>
                          <a:effectLst/>
                          <a:latin typeface="Arial"/>
                        </a:rPr>
                        <a:t>44,543 </a:t>
                      </a:r>
                    </a:p>
                  </a:txBody>
                  <a:tcPr marL="9525" marR="9525" marT="9525" marB="0" anchor="ctr">
                    <a:lnL>
                      <a:noFill/>
                    </a:lnL>
                    <a:lnR>
                      <a:noFill/>
                    </a:lnR>
                    <a:lnT>
                      <a:noFill/>
                    </a:lnT>
                    <a:lnB>
                      <a:noFill/>
                    </a:lnB>
                  </a:tcPr>
                </a:tc>
                <a:tc>
                  <a:txBody>
                    <a:bodyPr/>
                    <a:lstStyle/>
                    <a:p>
                      <a:pPr algn="r" fontAlgn="ctr"/>
                      <a:r>
                        <a:rPr lang="en-US" sz="1050" b="1" i="0" u="none" strike="noStrike" dirty="0">
                          <a:solidFill>
                            <a:srgbClr val="000000"/>
                          </a:solidFill>
                          <a:effectLst/>
                          <a:latin typeface="Arial"/>
                        </a:rPr>
                        <a:t>46,359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59,398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1,816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(13,039)</a:t>
                      </a:r>
                    </a:p>
                  </a:txBody>
                  <a:tcPr marL="9525" marR="9525" marT="9525" marB="0" anchor="ctr">
                    <a:lnL>
                      <a:noFill/>
                    </a:lnL>
                    <a:lnR>
                      <a:noFill/>
                    </a:lnR>
                    <a:lnT>
                      <a:noFill/>
                    </a:lnT>
                    <a:lnB>
                      <a:noFill/>
                    </a:lnB>
                  </a:tcPr>
                </a:tc>
                <a:tc>
                  <a:txBody>
                    <a:bodyPr/>
                    <a:lstStyle/>
                    <a:p>
                      <a:pPr algn="r" fontAlgn="ctr"/>
                      <a:r>
                        <a:rPr lang="en-US" sz="1050" b="1" i="0" u="none" strike="noStrike" dirty="0">
                          <a:solidFill>
                            <a:srgbClr val="000000"/>
                          </a:solidFill>
                          <a:effectLst/>
                          <a:latin typeface="Arial"/>
                        </a:rPr>
                        <a:t>79,198 </a:t>
                      </a:r>
                    </a:p>
                  </a:txBody>
                  <a:tcPr marL="9525" marR="9525" marT="9525" marB="0" anchor="ctr">
                    <a:lnL>
                      <a:noFill/>
                    </a:lnL>
                    <a:lnR>
                      <a:noFill/>
                    </a:lnR>
                    <a:lnT>
                      <a:noFill/>
                    </a:lnT>
                    <a:lnB>
                      <a:noFill/>
                    </a:lnB>
                  </a:tcPr>
                </a:tc>
              </a:tr>
              <a:tr h="216046">
                <a:tc>
                  <a:txBody>
                    <a:bodyPr/>
                    <a:lstStyle/>
                    <a:p>
                      <a:pPr algn="l" fontAlgn="b"/>
                      <a:r>
                        <a:rPr lang="en-US" sz="1050" b="1" i="0" u="none" strike="noStrike">
                          <a:solidFill>
                            <a:srgbClr val="000000"/>
                          </a:solidFill>
                          <a:effectLst/>
                          <a:latin typeface="Arial"/>
                        </a:rPr>
                        <a:t>Services and Charges</a:t>
                      </a:r>
                    </a:p>
                  </a:txBody>
                  <a:tcPr marL="171450" marR="9525" marT="9525" marB="0" anchor="b">
                    <a:lnL>
                      <a:noFill/>
                    </a:lnL>
                    <a:lnR>
                      <a:noFill/>
                    </a:lnR>
                    <a:lnT>
                      <a:noFill/>
                    </a:lnT>
                    <a:lnB>
                      <a:noFill/>
                    </a:lnB>
                  </a:tcPr>
                </a:tc>
                <a:tc>
                  <a:txBody>
                    <a:bodyPr/>
                    <a:lstStyle/>
                    <a:p>
                      <a:pPr algn="r" fontAlgn="ctr"/>
                      <a:r>
                        <a:rPr lang="en-US" sz="1050" b="1" i="0" u="none" strike="noStrike">
                          <a:solidFill>
                            <a:srgbClr val="000000"/>
                          </a:solidFill>
                          <a:effectLst/>
                          <a:latin typeface="Arial"/>
                        </a:rPr>
                        <a:t>13,346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14,768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17,829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1,421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(3,061)</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23,560 </a:t>
                      </a:r>
                    </a:p>
                  </a:txBody>
                  <a:tcPr marL="9525" marR="9525" marT="9525" marB="0" anchor="ctr">
                    <a:lnL>
                      <a:noFill/>
                    </a:lnL>
                    <a:lnR>
                      <a:noFill/>
                    </a:lnR>
                    <a:lnT>
                      <a:noFill/>
                    </a:lnT>
                    <a:lnB>
                      <a:noFill/>
                    </a:lnB>
                  </a:tcPr>
                </a:tc>
              </a:tr>
              <a:tr h="216046">
                <a:tc>
                  <a:txBody>
                    <a:bodyPr/>
                    <a:lstStyle/>
                    <a:p>
                      <a:pPr algn="l" fontAlgn="b"/>
                      <a:r>
                        <a:rPr lang="en-US" sz="1050" b="1" i="0" u="none" strike="noStrike">
                          <a:solidFill>
                            <a:srgbClr val="000000"/>
                          </a:solidFill>
                          <a:effectLst/>
                          <a:latin typeface="Arial"/>
                        </a:rPr>
                        <a:t>Supplies</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74,576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60,142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1" i="0" u="none" strike="noStrike" dirty="0">
                          <a:solidFill>
                            <a:srgbClr val="000000"/>
                          </a:solidFill>
                          <a:effectLst/>
                          <a:latin typeface="Arial"/>
                        </a:rPr>
                        <a:t>64,177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(14,433)</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(4,035)</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65,845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r>
              <a:tr h="216046">
                <a:tc>
                  <a:txBody>
                    <a:bodyPr/>
                    <a:lstStyle/>
                    <a:p>
                      <a:pPr algn="l" fontAlgn="b"/>
                      <a:r>
                        <a:rPr lang="en-US" sz="1050" b="1" i="0" u="none" strike="noStrike">
                          <a:solidFill>
                            <a:srgbClr val="000000"/>
                          </a:solidFill>
                          <a:effectLst/>
                          <a:latin typeface="Arial"/>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133,709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122,007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dirty="0">
                          <a:solidFill>
                            <a:srgbClr val="000000"/>
                          </a:solidFill>
                          <a:effectLst/>
                          <a:latin typeface="Arial"/>
                        </a:rPr>
                        <a:t>143,335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(11,702)</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(21,328)</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170,953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216046">
                <a:tc>
                  <a:txBody>
                    <a:bodyPr/>
                    <a:lstStyle/>
                    <a:p>
                      <a:pPr algn="l" fontAlgn="ctr"/>
                      <a:r>
                        <a:rPr lang="en-US" sz="1050" b="1" i="0" u="none" strike="noStrike">
                          <a:solidFill>
                            <a:srgbClr val="000000"/>
                          </a:solidFill>
                          <a:effectLst/>
                          <a:latin typeface="Arial"/>
                        </a:rPr>
                        <a:t>Net Ordinary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(20,225)</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(5,162)</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a:rPr>
                        <a:t>(37,990)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15,063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32,828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(36,059)</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r>
              <a:tr h="216046">
                <a:tc>
                  <a:txBody>
                    <a:bodyPr/>
                    <a:lstStyle/>
                    <a:p>
                      <a:pPr algn="l" fontAlgn="ctr"/>
                      <a:r>
                        <a:rPr lang="en-US" sz="1050" b="1" i="0" u="none" strike="noStrike">
                          <a:solidFill>
                            <a:srgbClr val="000000"/>
                          </a:solidFill>
                          <a:effectLst/>
                          <a:latin typeface="Arial"/>
                        </a:rPr>
                        <a:t>Other Income and Expenses</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(85)</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0 </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0 </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dirty="0">
                          <a:solidFill>
                            <a:srgbClr val="000000"/>
                          </a:solidFill>
                          <a:effectLst/>
                          <a:latin typeface="Arial"/>
                        </a:rPr>
                        <a:t>85 </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0 </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0 </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r>
              <a:tr h="216046">
                <a:tc>
                  <a:txBody>
                    <a:bodyPr/>
                    <a:lstStyle/>
                    <a:p>
                      <a:pPr algn="l" fontAlgn="ctr"/>
                      <a:r>
                        <a:rPr lang="en-US" sz="1050" b="1" i="0" u="none" strike="noStrike">
                          <a:solidFill>
                            <a:srgbClr val="000000"/>
                          </a:solidFill>
                          <a:effectLst/>
                          <a:latin typeface="Arial"/>
                        </a:rPr>
                        <a:t>Net Income Exclusive of Project Expenses, Depreciation &amp; Amortization</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c>
                  <a:txBody>
                    <a:bodyPr/>
                    <a:lstStyle/>
                    <a:p>
                      <a:pPr algn="r" fontAlgn="ctr"/>
                      <a:r>
                        <a:rPr lang="en-US" sz="1050" b="1" i="0" u="none" strike="noStrike">
                          <a:solidFill>
                            <a:srgbClr val="000000"/>
                          </a:solidFill>
                          <a:effectLst/>
                          <a:latin typeface="Arial"/>
                        </a:rPr>
                        <a:t>(20,310)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c>
                  <a:txBody>
                    <a:bodyPr/>
                    <a:lstStyle/>
                    <a:p>
                      <a:pPr algn="r" fontAlgn="ctr"/>
                      <a:r>
                        <a:rPr lang="en-US" sz="1050" b="1" i="0" u="none" strike="noStrike">
                          <a:solidFill>
                            <a:srgbClr val="000000"/>
                          </a:solidFill>
                          <a:effectLst/>
                          <a:latin typeface="Arial"/>
                        </a:rPr>
                        <a:t>(5,162)</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c>
                  <a:txBody>
                    <a:bodyPr/>
                    <a:lstStyle/>
                    <a:p>
                      <a:pPr algn="r" fontAlgn="ctr"/>
                      <a:r>
                        <a:rPr lang="en-US" sz="1050" b="1" i="0" u="none" strike="noStrike">
                          <a:solidFill>
                            <a:srgbClr val="000000"/>
                          </a:solidFill>
                          <a:effectLst/>
                          <a:latin typeface="Arial"/>
                        </a:rPr>
                        <a:t>(37,990)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c>
                  <a:txBody>
                    <a:bodyPr/>
                    <a:lstStyle/>
                    <a:p>
                      <a:pPr algn="r" fontAlgn="ctr"/>
                      <a:r>
                        <a:rPr lang="en-US" sz="1050" b="1" i="0" u="none" strike="noStrike">
                          <a:solidFill>
                            <a:srgbClr val="000000"/>
                          </a:solidFill>
                          <a:effectLst/>
                          <a:latin typeface="Arial"/>
                        </a:rPr>
                        <a:t>15,148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c>
                  <a:txBody>
                    <a:bodyPr/>
                    <a:lstStyle/>
                    <a:p>
                      <a:pPr algn="r" fontAlgn="ctr"/>
                      <a:r>
                        <a:rPr lang="en-US" sz="1050" b="1" i="0" u="none" strike="noStrike">
                          <a:solidFill>
                            <a:srgbClr val="000000"/>
                          </a:solidFill>
                          <a:effectLst/>
                          <a:latin typeface="Arial"/>
                        </a:rPr>
                        <a:t>32,828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c>
                  <a:txBody>
                    <a:bodyPr/>
                    <a:lstStyle/>
                    <a:p>
                      <a:pPr algn="r" fontAlgn="ctr"/>
                      <a:r>
                        <a:rPr lang="en-US" sz="1050" b="1" i="0" u="none" strike="noStrike">
                          <a:solidFill>
                            <a:srgbClr val="000000"/>
                          </a:solidFill>
                          <a:effectLst/>
                          <a:latin typeface="Arial"/>
                        </a:rPr>
                        <a:t>(36,059)</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r>
              <a:tr h="216046">
                <a:tc>
                  <a:txBody>
                    <a:bodyPr/>
                    <a:lstStyle/>
                    <a:p>
                      <a:pPr algn="l" fontAlgn="ctr"/>
                      <a:r>
                        <a:rPr lang="en-US" sz="1050" b="1" i="0" u="none" strike="noStrike">
                          <a:solidFill>
                            <a:srgbClr val="000000"/>
                          </a:solidFill>
                          <a:effectLst/>
                          <a:latin typeface="Arial"/>
                        </a:rPr>
                        <a:t>Projects/Grants</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2,527,708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487,586 </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3,118,353 </a:t>
                      </a:r>
                    </a:p>
                  </a:txBody>
                  <a:tcPr marL="9525" marR="9525" marT="9525" marB="0" anchor="ctr">
                    <a:lnL>
                      <a:noFill/>
                    </a:lnL>
                    <a:lnR>
                      <a:noFill/>
                    </a:lnR>
                    <a:lnT>
                      <a:noFill/>
                    </a:lnT>
                    <a:lnB>
                      <a:noFill/>
                    </a:lnB>
                  </a:tcPr>
                </a:tc>
                <a:tc>
                  <a:txBody>
                    <a:bodyPr/>
                    <a:lstStyle/>
                    <a:p>
                      <a:pPr algn="r" fontAlgn="ctr"/>
                      <a:r>
                        <a:rPr lang="en-US" sz="1050" b="1" i="0" u="none" strike="noStrike" dirty="0">
                          <a:solidFill>
                            <a:srgbClr val="000000"/>
                          </a:solidFill>
                          <a:effectLst/>
                          <a:latin typeface="Arial"/>
                        </a:rPr>
                        <a:t>(2,040,122)</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(2,630,767)</a:t>
                      </a:r>
                    </a:p>
                  </a:txBody>
                  <a:tcPr marL="9525" marR="9525" marT="9525" marB="0" anchor="ctr">
                    <a:lnL>
                      <a:noFill/>
                    </a:lnL>
                    <a:lnR>
                      <a:noFill/>
                    </a:lnR>
                    <a:lnT>
                      <a:noFill/>
                    </a:lnT>
                    <a:lnB>
                      <a:noFill/>
                    </a:lnB>
                  </a:tcPr>
                </a:tc>
                <a:tc>
                  <a:txBody>
                    <a:bodyPr/>
                    <a:lstStyle/>
                    <a:p>
                      <a:pPr algn="r" fontAlgn="ctr"/>
                      <a:r>
                        <a:rPr lang="en-US" sz="1050" b="1" i="0" u="none" strike="noStrike">
                          <a:solidFill>
                            <a:srgbClr val="000000"/>
                          </a:solidFill>
                          <a:effectLst/>
                          <a:latin typeface="Arial"/>
                        </a:rPr>
                        <a:t>4,157,804 </a:t>
                      </a:r>
                    </a:p>
                  </a:txBody>
                  <a:tcPr marL="9525" marR="9525" marT="9525" marB="0" anchor="ctr">
                    <a:lnL>
                      <a:noFill/>
                    </a:lnL>
                    <a:lnR>
                      <a:noFill/>
                    </a:lnR>
                    <a:lnT>
                      <a:noFill/>
                    </a:lnT>
                    <a:lnB>
                      <a:noFill/>
                    </a:lnB>
                  </a:tcPr>
                </a:tc>
              </a:tr>
              <a:tr h="216046">
                <a:tc>
                  <a:txBody>
                    <a:bodyPr/>
                    <a:lstStyle/>
                    <a:p>
                      <a:pPr algn="l" fontAlgn="ctr"/>
                      <a:r>
                        <a:rPr lang="en-US" sz="1050" b="1" i="0" u="none" strike="noStrike">
                          <a:solidFill>
                            <a:srgbClr val="000000"/>
                          </a:solidFill>
                          <a:effectLst/>
                          <a:latin typeface="Arial"/>
                        </a:rPr>
                        <a:t>Depreciation &amp; Amortization</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(488,905)</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0 </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0 </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488,905 </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dirty="0">
                          <a:solidFill>
                            <a:srgbClr val="000000"/>
                          </a:solidFill>
                          <a:effectLst/>
                          <a:latin typeface="Arial"/>
                        </a:rPr>
                        <a:t>0 </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a:rPr>
                        <a:t>0 </a:t>
                      </a:r>
                    </a:p>
                  </a:txBody>
                  <a:tcPr marL="9525" marR="9525" marT="9525" marB="0" anchor="ctr">
                    <a:lnL>
                      <a:noFill/>
                    </a:lnL>
                    <a:lnR>
                      <a:noFill/>
                    </a:lnR>
                    <a:lnT>
                      <a:noFill/>
                    </a:lnT>
                    <a:lnB w="6350" cap="flat" cmpd="sng" algn="ctr">
                      <a:solidFill>
                        <a:srgbClr val="969696"/>
                      </a:solidFill>
                      <a:prstDash val="dot"/>
                      <a:round/>
                      <a:headEnd type="none" w="med" len="med"/>
                      <a:tailEnd type="none" w="med" len="med"/>
                    </a:lnB>
                  </a:tcPr>
                </a:tc>
              </a:tr>
              <a:tr h="216046">
                <a:tc>
                  <a:txBody>
                    <a:bodyPr/>
                    <a:lstStyle/>
                    <a:p>
                      <a:pPr algn="l" fontAlgn="ctr"/>
                      <a:r>
                        <a:rPr lang="en-US" sz="1050" b="1" i="0" u="none" strike="noStrike">
                          <a:solidFill>
                            <a:srgbClr val="000000"/>
                          </a:solidFill>
                          <a:effectLst/>
                          <a:latin typeface="Arial"/>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2,018,493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482,424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3,080,362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a:rPr>
                        <a:t>(1,536,069)</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a:rPr>
                        <a:t>(2,597,939)</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a:rPr>
                        <a:t>4,121,745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r>
            </a:tbl>
          </a:graphicData>
        </a:graphic>
      </p:graphicFrame>
    </p:spTree>
    <p:extLst>
      <p:ext uri="{BB962C8B-B14F-4D97-AF65-F5344CB8AC3E}">
        <p14:creationId xmlns:p14="http://schemas.microsoft.com/office/powerpoint/2010/main" val="1574016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
            <a:r>
              <a:rPr lang="en-US" sz="3200" b="0" dirty="0"/>
              <a:t>Duluth Airport Authority UNAUDITED</a:t>
            </a:r>
            <a:br>
              <a:rPr lang="en-US" sz="3200" b="0" dirty="0"/>
            </a:br>
            <a:r>
              <a:rPr lang="en-US" sz="3200" b="0" dirty="0" smtClean="0"/>
              <a:t>Budget VS Actual</a:t>
            </a:r>
            <a:r>
              <a:rPr lang="en-US" sz="3200" b="0" dirty="0"/>
              <a:t/>
            </a:r>
            <a:br>
              <a:rPr lang="en-US" sz="3200" b="0" dirty="0"/>
            </a:b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014144518"/>
              </p:ext>
            </p:extLst>
          </p:nvPr>
        </p:nvGraphicFramePr>
        <p:xfrm>
          <a:off x="76200" y="3"/>
          <a:ext cx="8991600" cy="6781800"/>
        </p:xfrm>
        <a:graphic>
          <a:graphicData uri="http://schemas.openxmlformats.org/drawingml/2006/table">
            <a:tbl>
              <a:tblPr/>
              <a:tblGrid>
                <a:gridCol w="4571876"/>
                <a:gridCol w="701366"/>
                <a:gridCol w="656836"/>
                <a:gridCol w="727345"/>
                <a:gridCol w="701366"/>
                <a:gridCol w="771874"/>
                <a:gridCol w="860937"/>
              </a:tblGrid>
              <a:tr h="213200">
                <a:tc gridSpan="7">
                  <a:txBody>
                    <a:bodyPr/>
                    <a:lstStyle/>
                    <a:p>
                      <a:pPr algn="ctr" fontAlgn="b"/>
                      <a:r>
                        <a:rPr lang="en-US" sz="900" b="1" i="0" u="none" strike="noStrike" dirty="0">
                          <a:effectLst/>
                          <a:latin typeface="Arial"/>
                        </a:rPr>
                        <a:t>Duluth Airport Authority</a:t>
                      </a:r>
                    </a:p>
                  </a:txBody>
                  <a:tcPr marL="6925" marR="6925" marT="6925"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657">
                <a:tc gridSpan="7">
                  <a:txBody>
                    <a:bodyPr/>
                    <a:lstStyle/>
                    <a:p>
                      <a:pPr algn="ctr" fontAlgn="b"/>
                      <a:r>
                        <a:rPr lang="en-US" sz="1000" b="1" i="0" u="none" strike="noStrike" dirty="0">
                          <a:effectLst/>
                          <a:latin typeface="Arial"/>
                        </a:rPr>
                        <a:t>DAA Board Packet Budget vs. Actual Summary</a:t>
                      </a:r>
                    </a:p>
                  </a:txBody>
                  <a:tcPr marL="6925" marR="6925" marT="6925"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657">
                <a:tc gridSpan="7">
                  <a:txBody>
                    <a:bodyPr/>
                    <a:lstStyle/>
                    <a:p>
                      <a:pPr algn="ctr" fontAlgn="b"/>
                      <a:r>
                        <a:rPr lang="en-US" sz="1000" b="1" i="0" u="none" strike="noStrike" dirty="0">
                          <a:effectLst/>
                          <a:latin typeface="Arial"/>
                        </a:rPr>
                        <a:t>From Jan 2019 to Sep 2019</a:t>
                      </a:r>
                    </a:p>
                  </a:txBody>
                  <a:tcPr marL="6925" marR="6925" marT="6925"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657">
                <a:tc gridSpan="7">
                  <a:txBody>
                    <a:bodyPr/>
                    <a:lstStyle/>
                    <a:p>
                      <a:pPr algn="ctr" fontAlgn="b"/>
                      <a:r>
                        <a:rPr lang="en-US" sz="1000" b="1" i="0" u="none" strike="noStrike">
                          <a:effectLst/>
                          <a:latin typeface="Arial"/>
                        </a:rPr>
                        <a:t>Unaudited</a:t>
                      </a:r>
                    </a:p>
                  </a:txBody>
                  <a:tcPr marL="6925" marR="6925" marT="6925" marB="0" anchor="b">
                    <a:lnL>
                      <a:noFill/>
                    </a:lnL>
                    <a:lnR>
                      <a:noFill/>
                    </a:lnR>
                    <a:lnT>
                      <a:noFill/>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9296">
                <a:tc>
                  <a:txBody>
                    <a:bodyPr/>
                    <a:lstStyle/>
                    <a:p>
                      <a:pPr algn="l" fontAlgn="b"/>
                      <a:r>
                        <a:rPr lang="en-US" sz="800" b="1" i="0" u="none" strike="noStrike" dirty="0">
                          <a:effectLst/>
                          <a:latin typeface="Arial"/>
                        </a:rPr>
                        <a:t>Financial Row</a:t>
                      </a:r>
                    </a:p>
                  </a:txBody>
                  <a:tcPr marL="6925" marR="6925" marT="6925" marB="0" anchor="b">
                    <a:lnL>
                      <a:noFill/>
                    </a:lnL>
                    <a:lnR>
                      <a:noFill/>
                    </a:lnR>
                    <a:lnT>
                      <a:noFill/>
                    </a:lnT>
                    <a:lnB>
                      <a:noFill/>
                    </a:lnB>
                    <a:solidFill>
                      <a:srgbClr val="D0D0D0"/>
                    </a:solidFill>
                  </a:tcPr>
                </a:tc>
                <a:tc>
                  <a:txBody>
                    <a:bodyPr/>
                    <a:lstStyle/>
                    <a:p>
                      <a:pPr algn="r" fontAlgn="b"/>
                      <a:r>
                        <a:rPr lang="en-US" sz="800" b="1" i="0" u="none" strike="noStrike">
                          <a:effectLst/>
                          <a:latin typeface="Arial"/>
                        </a:rPr>
                        <a:t>Prior Year Actual (Jan 2018 - Sep 2018)</a:t>
                      </a:r>
                    </a:p>
                  </a:txBody>
                  <a:tcPr marL="6925" marR="6925" marT="6925" marB="0" anchor="b">
                    <a:lnL>
                      <a:noFill/>
                    </a:lnL>
                    <a:lnR>
                      <a:noFill/>
                    </a:lnR>
                    <a:lnT>
                      <a:noFill/>
                    </a:lnT>
                    <a:lnB>
                      <a:noFill/>
                    </a:lnB>
                    <a:solidFill>
                      <a:srgbClr val="D0D0D0"/>
                    </a:solidFill>
                  </a:tcPr>
                </a:tc>
                <a:tc>
                  <a:txBody>
                    <a:bodyPr/>
                    <a:lstStyle/>
                    <a:p>
                      <a:pPr algn="r" fontAlgn="b"/>
                      <a:r>
                        <a:rPr lang="en-US" sz="800" b="1" i="0" u="none" strike="noStrike">
                          <a:effectLst/>
                          <a:latin typeface="Arial"/>
                        </a:rPr>
                        <a:t>Current Year Actual (Jan 2019 - Sep 2019)</a:t>
                      </a:r>
                    </a:p>
                  </a:txBody>
                  <a:tcPr marL="6925" marR="6925" marT="6925" marB="0" anchor="b">
                    <a:lnL>
                      <a:noFill/>
                    </a:lnL>
                    <a:lnR>
                      <a:noFill/>
                    </a:lnR>
                    <a:lnT>
                      <a:noFill/>
                    </a:lnT>
                    <a:lnB>
                      <a:noFill/>
                    </a:lnB>
                    <a:solidFill>
                      <a:srgbClr val="D0D0D0"/>
                    </a:solidFill>
                  </a:tcPr>
                </a:tc>
                <a:tc>
                  <a:txBody>
                    <a:bodyPr/>
                    <a:lstStyle/>
                    <a:p>
                      <a:pPr algn="r" fontAlgn="b"/>
                      <a:r>
                        <a:rPr lang="en-US" sz="800" b="1" i="0" u="none" strike="noStrike">
                          <a:effectLst/>
                          <a:latin typeface="Arial"/>
                        </a:rPr>
                        <a:t>Budget Amount (Jan 2019 - Sep 2019)</a:t>
                      </a:r>
                    </a:p>
                  </a:txBody>
                  <a:tcPr marL="6925" marR="6925" marT="6925" marB="0" anchor="b">
                    <a:lnL>
                      <a:noFill/>
                    </a:lnL>
                    <a:lnR>
                      <a:noFill/>
                    </a:lnR>
                    <a:lnT>
                      <a:noFill/>
                    </a:lnT>
                    <a:lnB>
                      <a:noFill/>
                    </a:lnB>
                    <a:solidFill>
                      <a:srgbClr val="D0D0D0"/>
                    </a:solidFill>
                  </a:tcPr>
                </a:tc>
                <a:tc>
                  <a:txBody>
                    <a:bodyPr/>
                    <a:lstStyle/>
                    <a:p>
                      <a:pPr algn="r" fontAlgn="b"/>
                      <a:r>
                        <a:rPr lang="en-US" sz="800" b="1" i="0" u="none" strike="noStrike">
                          <a:effectLst/>
                          <a:latin typeface="Arial"/>
                        </a:rPr>
                        <a:t>Variance from Prior Year</a:t>
                      </a:r>
                    </a:p>
                  </a:txBody>
                  <a:tcPr marL="6925" marR="6925" marT="6925" marB="0" anchor="b">
                    <a:lnL>
                      <a:noFill/>
                    </a:lnL>
                    <a:lnR>
                      <a:noFill/>
                    </a:lnR>
                    <a:lnT>
                      <a:noFill/>
                    </a:lnT>
                    <a:lnB>
                      <a:noFill/>
                    </a:lnB>
                    <a:solidFill>
                      <a:srgbClr val="D0D0D0"/>
                    </a:solidFill>
                  </a:tcPr>
                </a:tc>
                <a:tc>
                  <a:txBody>
                    <a:bodyPr/>
                    <a:lstStyle/>
                    <a:p>
                      <a:pPr algn="r" fontAlgn="b"/>
                      <a:r>
                        <a:rPr lang="en-US" sz="800" b="1" i="0" u="none" strike="noStrike">
                          <a:effectLst/>
                          <a:latin typeface="Arial"/>
                        </a:rPr>
                        <a:t>Variance From Budget</a:t>
                      </a:r>
                    </a:p>
                  </a:txBody>
                  <a:tcPr marL="6925" marR="6925" marT="6925" marB="0" anchor="b">
                    <a:lnL>
                      <a:noFill/>
                    </a:lnL>
                    <a:lnR>
                      <a:noFill/>
                    </a:lnR>
                    <a:lnT>
                      <a:noFill/>
                    </a:lnT>
                    <a:lnB>
                      <a:noFill/>
                    </a:lnB>
                    <a:solidFill>
                      <a:srgbClr val="D0D0D0"/>
                    </a:solidFill>
                  </a:tcPr>
                </a:tc>
                <a:tc>
                  <a:txBody>
                    <a:bodyPr/>
                    <a:lstStyle/>
                    <a:p>
                      <a:pPr algn="r" fontAlgn="b"/>
                      <a:r>
                        <a:rPr lang="en-US" sz="800" b="1" i="0" u="none" strike="noStrike">
                          <a:effectLst/>
                          <a:latin typeface="Arial"/>
                        </a:rPr>
                        <a:t>Total Budget (Jan 2019 - Adjust 2019 )</a:t>
                      </a:r>
                    </a:p>
                  </a:txBody>
                  <a:tcPr marL="6925" marR="6925" marT="6925" marB="0" anchor="b">
                    <a:lnL>
                      <a:noFill/>
                    </a:lnL>
                    <a:lnR>
                      <a:noFill/>
                    </a:lnR>
                    <a:lnT>
                      <a:noFill/>
                    </a:lnT>
                    <a:lnB>
                      <a:noFill/>
                    </a:lnB>
                    <a:solidFill>
                      <a:srgbClr val="D0D0D0"/>
                    </a:solidFill>
                  </a:tcPr>
                </a:tc>
              </a:tr>
              <a:tr h="152286">
                <a:tc>
                  <a:txBody>
                    <a:bodyPr/>
                    <a:lstStyle/>
                    <a:p>
                      <a:pPr algn="l" fontAlgn="ctr"/>
                      <a:r>
                        <a:rPr lang="en-US" sz="900" b="1" i="0" u="none" strike="noStrike">
                          <a:solidFill>
                            <a:srgbClr val="000000"/>
                          </a:solidFill>
                          <a:effectLst/>
                          <a:latin typeface="Arial"/>
                        </a:rPr>
                        <a:t>Ordinary Income/Expense</a:t>
                      </a: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r>
              <a:tr h="152286">
                <a:tc>
                  <a:txBody>
                    <a:bodyPr/>
                    <a:lstStyle/>
                    <a:p>
                      <a:pPr algn="l" fontAlgn="b"/>
                      <a:r>
                        <a:rPr lang="en-US" sz="900" b="1" i="0" u="none" strike="noStrike" dirty="0">
                          <a:solidFill>
                            <a:srgbClr val="000000"/>
                          </a:solidFill>
                          <a:effectLst/>
                          <a:latin typeface="Arial"/>
                        </a:rPr>
                        <a:t>Income</a:t>
                      </a:r>
                    </a:p>
                  </a:txBody>
                  <a:tcPr marL="62326" marR="6925" marT="6925"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r>
              <a:tr h="152286">
                <a:tc>
                  <a:txBody>
                    <a:bodyPr/>
                    <a:lstStyle/>
                    <a:p>
                      <a:pPr algn="l" fontAlgn="b"/>
                      <a:r>
                        <a:rPr lang="en-US" sz="900" b="1" i="0" u="none" strike="noStrike" dirty="0">
                          <a:solidFill>
                            <a:srgbClr val="000000"/>
                          </a:solidFill>
                          <a:effectLst/>
                          <a:latin typeface="Arial"/>
                        </a:rPr>
                        <a:t>Non-Aeronautical Revenue</a:t>
                      </a:r>
                    </a:p>
                  </a:txBody>
                  <a:tcPr marL="124652" marR="6925" marT="6925" marB="0" anchor="b">
                    <a:lnL>
                      <a:noFill/>
                    </a:lnL>
                    <a:lnR>
                      <a:noFill/>
                    </a:lnR>
                    <a:lnT>
                      <a:noFill/>
                    </a:lnT>
                    <a:lnB>
                      <a:noFill/>
                    </a:lnB>
                  </a:tcPr>
                </a:tc>
                <a:tc>
                  <a:txBody>
                    <a:bodyPr/>
                    <a:lstStyle/>
                    <a:p>
                      <a:pPr algn="r" fontAlgn="ctr"/>
                      <a:r>
                        <a:rPr lang="en-US" sz="900" b="1" i="0" u="none" strike="noStrike">
                          <a:solidFill>
                            <a:srgbClr val="000000"/>
                          </a:solidFill>
                          <a:effectLst/>
                          <a:latin typeface="Arial"/>
                        </a:rPr>
                        <a:t>2,242,976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2,543,139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2,091,290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300,162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451,849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2,651,808 </a:t>
                      </a:r>
                    </a:p>
                  </a:txBody>
                  <a:tcPr marL="6925" marR="6925" marT="6925" marB="0" anchor="ctr">
                    <a:lnL>
                      <a:noFill/>
                    </a:lnL>
                    <a:lnR>
                      <a:noFill/>
                    </a:lnR>
                    <a:lnT>
                      <a:noFill/>
                    </a:lnT>
                    <a:lnB>
                      <a:noFill/>
                    </a:lnB>
                  </a:tcPr>
                </a:tc>
              </a:tr>
              <a:tr h="152286">
                <a:tc>
                  <a:txBody>
                    <a:bodyPr/>
                    <a:lstStyle/>
                    <a:p>
                      <a:pPr algn="l" fontAlgn="b"/>
                      <a:r>
                        <a:rPr lang="en-US" sz="900" b="1" i="0" u="none" strike="noStrike" dirty="0">
                          <a:solidFill>
                            <a:srgbClr val="000000"/>
                          </a:solidFill>
                          <a:effectLst/>
                          <a:latin typeface="Arial"/>
                        </a:rPr>
                        <a:t>Non-Passenger Aeronautical Revenue</a:t>
                      </a:r>
                    </a:p>
                  </a:txBody>
                  <a:tcPr marL="124652" marR="6925" marT="6925" marB="0" anchor="b">
                    <a:lnL>
                      <a:noFill/>
                    </a:lnL>
                    <a:lnR>
                      <a:noFill/>
                    </a:lnR>
                    <a:lnT>
                      <a:noFill/>
                    </a:lnT>
                    <a:lnB>
                      <a:noFill/>
                    </a:lnB>
                  </a:tcPr>
                </a:tc>
                <a:tc>
                  <a:txBody>
                    <a:bodyPr/>
                    <a:lstStyle/>
                    <a:p>
                      <a:pPr algn="r" fontAlgn="ctr"/>
                      <a:r>
                        <a:rPr lang="en-US" sz="900" b="1" i="0" u="none" strike="noStrike">
                          <a:solidFill>
                            <a:srgbClr val="000000"/>
                          </a:solidFill>
                          <a:effectLst/>
                          <a:latin typeface="Arial"/>
                        </a:rPr>
                        <a:t>1,205,065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1,196,105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1,143,589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(8,960)</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52,516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1,510,738 </a:t>
                      </a:r>
                    </a:p>
                  </a:txBody>
                  <a:tcPr marL="6925" marR="6925" marT="6925" marB="0" anchor="ctr">
                    <a:lnL>
                      <a:noFill/>
                    </a:lnL>
                    <a:lnR>
                      <a:noFill/>
                    </a:lnR>
                    <a:lnT>
                      <a:noFill/>
                    </a:lnT>
                    <a:lnB>
                      <a:noFill/>
                    </a:lnB>
                  </a:tcPr>
                </a:tc>
              </a:tr>
              <a:tr h="152286">
                <a:tc>
                  <a:txBody>
                    <a:bodyPr/>
                    <a:lstStyle/>
                    <a:p>
                      <a:pPr algn="l" fontAlgn="b"/>
                      <a:r>
                        <a:rPr lang="en-US" sz="900" b="1" i="0" u="none" strike="noStrike">
                          <a:solidFill>
                            <a:srgbClr val="000000"/>
                          </a:solidFill>
                          <a:effectLst/>
                          <a:latin typeface="Arial"/>
                        </a:rPr>
                        <a:t>Passenger Airline Aeronautical Revenue</a:t>
                      </a:r>
                    </a:p>
                  </a:txBody>
                  <a:tcPr marL="124652" marR="6925" marT="6925"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931,478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1,095,691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1,055,840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164,212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39,851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1,407,786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r>
              <a:tr h="152286">
                <a:tc>
                  <a:txBody>
                    <a:bodyPr/>
                    <a:lstStyle/>
                    <a:p>
                      <a:pPr algn="l" fontAlgn="b"/>
                      <a:r>
                        <a:rPr lang="en-US" sz="900" b="1" i="0" u="none" strike="noStrike">
                          <a:solidFill>
                            <a:srgbClr val="000000"/>
                          </a:solidFill>
                          <a:effectLst/>
                          <a:latin typeface="Arial"/>
                        </a:rPr>
                        <a:t>Total - Income</a:t>
                      </a:r>
                    </a:p>
                  </a:txBody>
                  <a:tcPr marL="62326" marR="6925" marT="69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4,379,519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4,834,934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4,290,719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455,415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544,216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5,570,332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52286">
                <a:tc>
                  <a:txBody>
                    <a:bodyPr/>
                    <a:lstStyle/>
                    <a:p>
                      <a:pPr algn="l" fontAlgn="b"/>
                      <a:r>
                        <a:rPr lang="en-US" sz="900" b="1" i="0" u="none" strike="noStrike" dirty="0">
                          <a:solidFill>
                            <a:srgbClr val="000000"/>
                          </a:solidFill>
                          <a:effectLst/>
                          <a:latin typeface="Arial"/>
                        </a:rPr>
                        <a:t>Gross Profit</a:t>
                      </a:r>
                    </a:p>
                  </a:txBody>
                  <a:tcPr marL="62326" marR="6925" marT="6925"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4,379,519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4,834,934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4,290,719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455,415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544,216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5,570,332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r>
              <a:tr h="152286">
                <a:tc>
                  <a:txBody>
                    <a:bodyPr/>
                    <a:lstStyle/>
                    <a:p>
                      <a:pPr algn="l" fontAlgn="b"/>
                      <a:r>
                        <a:rPr lang="en-US" sz="900" b="1" i="0" u="none" strike="noStrike">
                          <a:solidFill>
                            <a:srgbClr val="000000"/>
                          </a:solidFill>
                          <a:effectLst/>
                          <a:latin typeface="Arial"/>
                        </a:rPr>
                        <a:t>Expense</a:t>
                      </a:r>
                    </a:p>
                  </a:txBody>
                  <a:tcPr marL="62326" marR="6925" marT="6925"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r>
              <a:tr h="152286">
                <a:tc>
                  <a:txBody>
                    <a:bodyPr/>
                    <a:lstStyle/>
                    <a:p>
                      <a:pPr algn="l" fontAlgn="b"/>
                      <a:r>
                        <a:rPr lang="en-US" sz="900" b="1" i="0" u="none" strike="noStrike" dirty="0">
                          <a:solidFill>
                            <a:srgbClr val="000000"/>
                          </a:solidFill>
                          <a:effectLst/>
                          <a:latin typeface="Arial"/>
                        </a:rPr>
                        <a:t>Miscellaneous Expenses</a:t>
                      </a:r>
                    </a:p>
                  </a:txBody>
                  <a:tcPr marL="124652" marR="6925" marT="6925" marB="0" anchor="b">
                    <a:lnL>
                      <a:noFill/>
                    </a:lnL>
                    <a:lnR>
                      <a:noFill/>
                    </a:lnR>
                    <a:lnT>
                      <a:noFill/>
                    </a:lnT>
                    <a:lnB>
                      <a:noFill/>
                    </a:lnB>
                  </a:tcPr>
                </a:tc>
                <a:tc>
                  <a:txBody>
                    <a:bodyPr/>
                    <a:lstStyle/>
                    <a:p>
                      <a:pPr algn="r" fontAlgn="ctr"/>
                      <a:r>
                        <a:rPr lang="en-US" sz="900" b="1" i="0" u="none" strike="noStrike">
                          <a:solidFill>
                            <a:srgbClr val="000000"/>
                          </a:solidFill>
                          <a:effectLst/>
                          <a:latin typeface="Arial"/>
                        </a:rPr>
                        <a:t>20,450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25,808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21,491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5,358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4,317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29,625 </a:t>
                      </a:r>
                    </a:p>
                  </a:txBody>
                  <a:tcPr marL="6925" marR="6925" marT="6925" marB="0" anchor="ctr">
                    <a:lnL>
                      <a:noFill/>
                    </a:lnL>
                    <a:lnR>
                      <a:noFill/>
                    </a:lnR>
                    <a:lnT>
                      <a:noFill/>
                    </a:lnT>
                    <a:lnB>
                      <a:noFill/>
                    </a:lnB>
                  </a:tcPr>
                </a:tc>
              </a:tr>
              <a:tr h="152286">
                <a:tc>
                  <a:txBody>
                    <a:bodyPr/>
                    <a:lstStyle/>
                    <a:p>
                      <a:pPr algn="l" fontAlgn="b"/>
                      <a:r>
                        <a:rPr lang="en-US" sz="900" b="1" i="0" u="none" strike="noStrike">
                          <a:solidFill>
                            <a:srgbClr val="000000"/>
                          </a:solidFill>
                          <a:effectLst/>
                          <a:latin typeface="Arial"/>
                        </a:rPr>
                        <a:t>Personnel Compensation &amp; Benefits</a:t>
                      </a:r>
                    </a:p>
                  </a:txBody>
                  <a:tcPr marL="124652" marR="6925" marT="6925" marB="0" anchor="b">
                    <a:lnL>
                      <a:noFill/>
                    </a:lnL>
                    <a:lnR>
                      <a:noFill/>
                    </a:lnR>
                    <a:lnT>
                      <a:noFill/>
                    </a:lnT>
                    <a:lnB>
                      <a:noFill/>
                    </a:lnB>
                  </a:tcPr>
                </a:tc>
                <a:tc>
                  <a:txBody>
                    <a:bodyPr/>
                    <a:lstStyle/>
                    <a:p>
                      <a:pPr algn="r" fontAlgn="ctr"/>
                      <a:r>
                        <a:rPr lang="en-US" sz="900" b="1" i="0" u="none" strike="noStrike">
                          <a:solidFill>
                            <a:srgbClr val="000000"/>
                          </a:solidFill>
                          <a:effectLst/>
                          <a:latin typeface="Arial"/>
                        </a:rPr>
                        <a:t>1,413,359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1,543,282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1,590,873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129,923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(47,591)</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2,210,849 </a:t>
                      </a:r>
                    </a:p>
                  </a:txBody>
                  <a:tcPr marL="6925" marR="6925" marT="6925" marB="0" anchor="ctr">
                    <a:lnL>
                      <a:noFill/>
                    </a:lnL>
                    <a:lnR>
                      <a:noFill/>
                    </a:lnR>
                    <a:lnT>
                      <a:noFill/>
                    </a:lnT>
                    <a:lnB>
                      <a:noFill/>
                    </a:lnB>
                  </a:tcPr>
                </a:tc>
              </a:tr>
              <a:tr h="152286">
                <a:tc>
                  <a:txBody>
                    <a:bodyPr/>
                    <a:lstStyle/>
                    <a:p>
                      <a:pPr algn="l" fontAlgn="b"/>
                      <a:r>
                        <a:rPr lang="en-US" sz="900" b="1" i="0" u="none" strike="noStrike">
                          <a:solidFill>
                            <a:srgbClr val="000000"/>
                          </a:solidFill>
                          <a:effectLst/>
                          <a:latin typeface="Arial"/>
                        </a:rPr>
                        <a:t>Services and Charges</a:t>
                      </a:r>
                    </a:p>
                  </a:txBody>
                  <a:tcPr marL="124652" marR="6925" marT="6925" marB="0" anchor="b">
                    <a:lnL>
                      <a:noFill/>
                    </a:lnL>
                    <a:lnR>
                      <a:noFill/>
                    </a:lnR>
                    <a:lnT>
                      <a:noFill/>
                    </a:lnT>
                    <a:lnB>
                      <a:noFill/>
                    </a:lnB>
                  </a:tcPr>
                </a:tc>
                <a:tc>
                  <a:txBody>
                    <a:bodyPr/>
                    <a:lstStyle/>
                    <a:p>
                      <a:pPr algn="r" fontAlgn="ctr"/>
                      <a:r>
                        <a:rPr lang="en-US" sz="900" b="1" i="0" u="none" strike="noStrike">
                          <a:solidFill>
                            <a:srgbClr val="000000"/>
                          </a:solidFill>
                          <a:effectLst/>
                          <a:latin typeface="Arial"/>
                        </a:rPr>
                        <a:t>1,203,477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1,240,241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1,210,718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36,764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29,523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1,614,373 </a:t>
                      </a:r>
                    </a:p>
                  </a:txBody>
                  <a:tcPr marL="6925" marR="6925" marT="6925" marB="0" anchor="ctr">
                    <a:lnL>
                      <a:noFill/>
                    </a:lnL>
                    <a:lnR>
                      <a:noFill/>
                    </a:lnR>
                    <a:lnT>
                      <a:noFill/>
                    </a:lnT>
                    <a:lnB>
                      <a:noFill/>
                    </a:lnB>
                  </a:tcPr>
                </a:tc>
              </a:tr>
              <a:tr h="152286">
                <a:tc>
                  <a:txBody>
                    <a:bodyPr/>
                    <a:lstStyle/>
                    <a:p>
                      <a:pPr algn="l" fontAlgn="b"/>
                      <a:r>
                        <a:rPr lang="en-US" sz="900" b="1" i="0" u="none" strike="noStrike">
                          <a:solidFill>
                            <a:srgbClr val="000000"/>
                          </a:solidFill>
                          <a:effectLst/>
                          <a:latin typeface="Arial"/>
                        </a:rPr>
                        <a:t>Supplies</a:t>
                      </a:r>
                    </a:p>
                  </a:txBody>
                  <a:tcPr marL="124652" marR="6925" marT="6925"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331,680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464,527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348,180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132,847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116,347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461,435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r>
              <a:tr h="152286">
                <a:tc>
                  <a:txBody>
                    <a:bodyPr/>
                    <a:lstStyle/>
                    <a:p>
                      <a:pPr algn="l" fontAlgn="b"/>
                      <a:r>
                        <a:rPr lang="en-US" sz="900" b="1" i="0" u="none" strike="noStrike" dirty="0">
                          <a:solidFill>
                            <a:srgbClr val="000000"/>
                          </a:solidFill>
                          <a:effectLst/>
                          <a:latin typeface="Arial"/>
                        </a:rPr>
                        <a:t>Total - Expense</a:t>
                      </a:r>
                    </a:p>
                  </a:txBody>
                  <a:tcPr marL="62326" marR="6925" marT="69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2,968,966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3,273,858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3,171,262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304,892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102,596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4,316,282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52286">
                <a:tc>
                  <a:txBody>
                    <a:bodyPr/>
                    <a:lstStyle/>
                    <a:p>
                      <a:pPr algn="l" fontAlgn="ctr"/>
                      <a:r>
                        <a:rPr lang="en-US" sz="900" b="1" i="0" u="none" strike="noStrike" dirty="0">
                          <a:solidFill>
                            <a:srgbClr val="000000"/>
                          </a:solidFill>
                          <a:effectLst/>
                          <a:latin typeface="Arial"/>
                        </a:rPr>
                        <a:t>Net Ordinary Income</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1,410,553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1,561,077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1,119,457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150,523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441,620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1,254,050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r>
              <a:tr h="152286">
                <a:tc>
                  <a:txBody>
                    <a:bodyPr/>
                    <a:lstStyle/>
                    <a:p>
                      <a:pPr algn="l" fontAlgn="ctr"/>
                      <a:r>
                        <a:rPr lang="en-US" sz="900" b="1" i="0" u="none" strike="noStrike" dirty="0">
                          <a:solidFill>
                            <a:srgbClr val="000000"/>
                          </a:solidFill>
                          <a:effectLst/>
                          <a:latin typeface="Arial"/>
                        </a:rPr>
                        <a:t>Other Income and Expenses</a:t>
                      </a: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r>
              <a:tr h="152286">
                <a:tc>
                  <a:txBody>
                    <a:bodyPr/>
                    <a:lstStyle/>
                    <a:p>
                      <a:pPr algn="l" fontAlgn="b"/>
                      <a:r>
                        <a:rPr lang="en-US" sz="900" b="1" i="0" u="none" strike="noStrike" dirty="0">
                          <a:solidFill>
                            <a:srgbClr val="000000"/>
                          </a:solidFill>
                          <a:effectLst/>
                          <a:latin typeface="Arial"/>
                        </a:rPr>
                        <a:t>Other Income</a:t>
                      </a:r>
                    </a:p>
                  </a:txBody>
                  <a:tcPr marL="62326" marR="6925" marT="6925" marB="0" anchor="b">
                    <a:lnL>
                      <a:noFill/>
                    </a:lnL>
                    <a:lnR>
                      <a:noFill/>
                    </a:lnR>
                    <a:lnT>
                      <a:noFill/>
                    </a:lnT>
                    <a:lnB>
                      <a:noFill/>
                    </a:lnB>
                  </a:tcPr>
                </a:tc>
                <a:tc>
                  <a:txBody>
                    <a:bodyPr/>
                    <a:lstStyle/>
                    <a:p>
                      <a:pPr algn="r" fontAlgn="ctr"/>
                      <a:endParaRPr lang="en-US" sz="900" b="1" i="0" u="none" strike="noStrike" dirty="0">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r>
              <a:tr h="152286">
                <a:tc>
                  <a:txBody>
                    <a:bodyPr/>
                    <a:lstStyle/>
                    <a:p>
                      <a:pPr algn="l" fontAlgn="b"/>
                      <a:r>
                        <a:rPr lang="en-US" sz="900" b="1" i="0" u="none" strike="noStrike">
                          <a:solidFill>
                            <a:srgbClr val="000000"/>
                          </a:solidFill>
                          <a:effectLst/>
                          <a:latin typeface="Arial"/>
                        </a:rPr>
                        <a:t>Non-Operating Revenue</a:t>
                      </a:r>
                    </a:p>
                  </a:txBody>
                  <a:tcPr marL="124652" marR="6925" marT="6925"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460,147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521,091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416,000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60,944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105,091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524,000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r>
              <a:tr h="152286">
                <a:tc>
                  <a:txBody>
                    <a:bodyPr/>
                    <a:lstStyle/>
                    <a:p>
                      <a:pPr algn="l" fontAlgn="b"/>
                      <a:r>
                        <a:rPr lang="en-US" sz="900" b="1" i="0" u="none" strike="noStrike">
                          <a:solidFill>
                            <a:srgbClr val="000000"/>
                          </a:solidFill>
                          <a:effectLst/>
                          <a:latin typeface="Arial"/>
                        </a:rPr>
                        <a:t>Total - Other Income</a:t>
                      </a:r>
                    </a:p>
                  </a:txBody>
                  <a:tcPr marL="62326" marR="6925" marT="6925"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a:rPr>
                        <a:t>460,147 </a:t>
                      </a:r>
                    </a:p>
                  </a:txBody>
                  <a:tcPr marL="6925" marR="6925" marT="69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521,091 </a:t>
                      </a:r>
                    </a:p>
                  </a:txBody>
                  <a:tcPr marL="6925" marR="6925" marT="69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416,000 </a:t>
                      </a:r>
                    </a:p>
                  </a:txBody>
                  <a:tcPr marL="6925" marR="6925" marT="69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60,944 </a:t>
                      </a:r>
                    </a:p>
                  </a:txBody>
                  <a:tcPr marL="6925" marR="6925" marT="69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105,091 </a:t>
                      </a:r>
                    </a:p>
                  </a:txBody>
                  <a:tcPr marL="6925" marR="6925" marT="69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524,000 </a:t>
                      </a:r>
                    </a:p>
                  </a:txBody>
                  <a:tcPr marL="6925" marR="6925" marT="6925" marB="0" anchor="ctr">
                    <a:lnL>
                      <a:noFill/>
                    </a:lnL>
                    <a:lnR>
                      <a:noFill/>
                    </a:lnR>
                    <a:lnT w="6350" cap="flat" cmpd="sng" algn="ctr">
                      <a:solidFill>
                        <a:srgbClr val="C0C0C0"/>
                      </a:solidFill>
                      <a:prstDash val="dot"/>
                      <a:round/>
                      <a:headEnd type="none" w="med" len="med"/>
                      <a:tailEnd type="none" w="med" len="med"/>
                    </a:lnT>
                    <a:lnB>
                      <a:noFill/>
                    </a:lnB>
                  </a:tcPr>
                </a:tc>
              </a:tr>
              <a:tr h="152286">
                <a:tc>
                  <a:txBody>
                    <a:bodyPr/>
                    <a:lstStyle/>
                    <a:p>
                      <a:pPr algn="l" fontAlgn="b"/>
                      <a:r>
                        <a:rPr lang="en-US" sz="900" b="1" i="0" u="none" strike="noStrike">
                          <a:solidFill>
                            <a:srgbClr val="000000"/>
                          </a:solidFill>
                          <a:effectLst/>
                          <a:latin typeface="Arial"/>
                        </a:rPr>
                        <a:t>Other Expense</a:t>
                      </a:r>
                    </a:p>
                  </a:txBody>
                  <a:tcPr marL="62326" marR="6925" marT="6925" marB="0" anchor="b">
                    <a:lnL>
                      <a:noFill/>
                    </a:lnL>
                    <a:lnR>
                      <a:noFill/>
                    </a:lnR>
                    <a:lnT>
                      <a:noFill/>
                    </a:lnT>
                    <a:lnB>
                      <a:noFill/>
                    </a:lnB>
                  </a:tcPr>
                </a:tc>
                <a:tc>
                  <a:txBody>
                    <a:bodyPr/>
                    <a:lstStyle/>
                    <a:p>
                      <a:pPr algn="r" fontAlgn="ctr"/>
                      <a:endParaRPr lang="en-US" sz="900" b="1" i="0" u="none" strike="noStrike" dirty="0">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a:endParaRPr>
                    </a:p>
                  </a:txBody>
                  <a:tcPr marL="6925" marR="6925" marT="6925" marB="0" anchor="ctr">
                    <a:lnL>
                      <a:noFill/>
                    </a:lnL>
                    <a:lnR>
                      <a:noFill/>
                    </a:lnR>
                    <a:lnT>
                      <a:noFill/>
                    </a:lnT>
                    <a:lnB>
                      <a:noFill/>
                    </a:lnB>
                  </a:tcPr>
                </a:tc>
              </a:tr>
              <a:tr h="152286">
                <a:tc>
                  <a:txBody>
                    <a:bodyPr/>
                    <a:lstStyle/>
                    <a:p>
                      <a:pPr algn="l" fontAlgn="b"/>
                      <a:r>
                        <a:rPr lang="en-US" sz="900" b="1" i="0" u="none" strike="noStrike">
                          <a:solidFill>
                            <a:srgbClr val="000000"/>
                          </a:solidFill>
                          <a:effectLst/>
                          <a:latin typeface="Arial"/>
                        </a:rPr>
                        <a:t>Non-Operating Expense</a:t>
                      </a:r>
                    </a:p>
                  </a:txBody>
                  <a:tcPr marL="124652" marR="6925" marT="6925"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dirty="0">
                          <a:solidFill>
                            <a:srgbClr val="000000"/>
                          </a:solidFill>
                          <a:effectLst/>
                          <a:latin typeface="Arial"/>
                        </a:rPr>
                        <a:t>248,758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228,533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285,273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(20,225)</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(56,740)</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379,834 </a:t>
                      </a:r>
                    </a:p>
                  </a:txBody>
                  <a:tcPr marL="6925" marR="6925" marT="6925" marB="0" anchor="ctr">
                    <a:lnL>
                      <a:noFill/>
                    </a:lnL>
                    <a:lnR>
                      <a:noFill/>
                    </a:lnR>
                    <a:lnT>
                      <a:noFill/>
                    </a:lnT>
                    <a:lnB w="6350" cap="flat" cmpd="sng" algn="ctr">
                      <a:solidFill>
                        <a:srgbClr val="C0C0C0"/>
                      </a:solidFill>
                      <a:prstDash val="dot"/>
                      <a:round/>
                      <a:headEnd type="none" w="med" len="med"/>
                      <a:tailEnd type="none" w="med" len="med"/>
                    </a:lnB>
                  </a:tcPr>
                </a:tc>
              </a:tr>
              <a:tr h="152286">
                <a:tc>
                  <a:txBody>
                    <a:bodyPr/>
                    <a:lstStyle/>
                    <a:p>
                      <a:pPr algn="l" fontAlgn="b"/>
                      <a:r>
                        <a:rPr lang="en-US" sz="900" b="1" i="0" u="none" strike="noStrike">
                          <a:solidFill>
                            <a:srgbClr val="000000"/>
                          </a:solidFill>
                          <a:effectLst/>
                          <a:latin typeface="Arial"/>
                        </a:rPr>
                        <a:t>Total - Other Expense</a:t>
                      </a:r>
                    </a:p>
                  </a:txBody>
                  <a:tcPr marL="62326" marR="6925" marT="69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248,758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dirty="0">
                          <a:solidFill>
                            <a:srgbClr val="000000"/>
                          </a:solidFill>
                          <a:effectLst/>
                          <a:latin typeface="Arial"/>
                        </a:rPr>
                        <a:t>228,533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285,273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(20,225)</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(56,740)</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379,834 </a:t>
                      </a:r>
                    </a:p>
                  </a:txBody>
                  <a:tcPr marL="6925" marR="6925" marT="69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52286">
                <a:tc>
                  <a:txBody>
                    <a:bodyPr/>
                    <a:lstStyle/>
                    <a:p>
                      <a:pPr algn="l" fontAlgn="ctr"/>
                      <a:r>
                        <a:rPr lang="en-US" sz="900" b="1" i="0" u="none" strike="noStrike">
                          <a:solidFill>
                            <a:srgbClr val="000000"/>
                          </a:solidFill>
                          <a:effectLst/>
                          <a:latin typeface="Arial"/>
                        </a:rPr>
                        <a:t>Net Other Income</a:t>
                      </a:r>
                    </a:p>
                  </a:txBody>
                  <a:tcPr marL="6925" marR="6925" marT="6925"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211,389 </a:t>
                      </a:r>
                    </a:p>
                  </a:txBody>
                  <a:tcPr marL="6925" marR="6925" marT="6925"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dirty="0">
                          <a:solidFill>
                            <a:srgbClr val="000000"/>
                          </a:solidFill>
                          <a:effectLst/>
                          <a:latin typeface="Arial"/>
                        </a:rPr>
                        <a:t>292,558 </a:t>
                      </a:r>
                    </a:p>
                  </a:txBody>
                  <a:tcPr marL="6925" marR="6925" marT="6925"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130,727 </a:t>
                      </a:r>
                    </a:p>
                  </a:txBody>
                  <a:tcPr marL="6925" marR="6925" marT="6925"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81,168 </a:t>
                      </a:r>
                    </a:p>
                  </a:txBody>
                  <a:tcPr marL="6925" marR="6925" marT="6925"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161,831 </a:t>
                      </a:r>
                    </a:p>
                  </a:txBody>
                  <a:tcPr marL="6925" marR="6925" marT="6925"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144,166 </a:t>
                      </a:r>
                    </a:p>
                  </a:txBody>
                  <a:tcPr marL="6925" marR="6925" marT="6925"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r>
              <a:tr h="152286">
                <a:tc>
                  <a:txBody>
                    <a:bodyPr/>
                    <a:lstStyle/>
                    <a:p>
                      <a:pPr algn="l" fontAlgn="ctr"/>
                      <a:r>
                        <a:rPr lang="en-US" sz="900" b="1" i="0" u="none" strike="noStrike">
                          <a:solidFill>
                            <a:srgbClr val="000000"/>
                          </a:solidFill>
                          <a:effectLst/>
                          <a:latin typeface="Arial"/>
                        </a:rPr>
                        <a:t>Net Income Exclusive of Project Expenses, Depreciation &amp; Amortization</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c>
                  <a:txBody>
                    <a:bodyPr/>
                    <a:lstStyle/>
                    <a:p>
                      <a:pPr algn="r" fontAlgn="ctr"/>
                      <a:r>
                        <a:rPr lang="en-US" sz="900" b="1" i="0" u="none" strike="noStrike">
                          <a:solidFill>
                            <a:srgbClr val="000000"/>
                          </a:solidFill>
                          <a:effectLst/>
                          <a:latin typeface="Arial"/>
                        </a:rPr>
                        <a:t>1,621,943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c>
                  <a:txBody>
                    <a:bodyPr/>
                    <a:lstStyle/>
                    <a:p>
                      <a:pPr algn="r" fontAlgn="ctr"/>
                      <a:r>
                        <a:rPr lang="en-US" sz="900" b="1" i="0" u="none" strike="noStrike">
                          <a:solidFill>
                            <a:srgbClr val="000000"/>
                          </a:solidFill>
                          <a:effectLst/>
                          <a:latin typeface="Arial"/>
                        </a:rPr>
                        <a:t>1,853,634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c>
                  <a:txBody>
                    <a:bodyPr/>
                    <a:lstStyle/>
                    <a:p>
                      <a:pPr algn="r" fontAlgn="ctr"/>
                      <a:r>
                        <a:rPr lang="en-US" sz="900" b="1" i="0" u="none" strike="noStrike" dirty="0">
                          <a:solidFill>
                            <a:srgbClr val="000000"/>
                          </a:solidFill>
                          <a:effectLst/>
                          <a:latin typeface="Arial"/>
                        </a:rPr>
                        <a:t>1,250,184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c>
                  <a:txBody>
                    <a:bodyPr/>
                    <a:lstStyle/>
                    <a:p>
                      <a:pPr algn="r" fontAlgn="ctr"/>
                      <a:r>
                        <a:rPr lang="en-US" sz="900" b="1" i="0" u="none" strike="noStrike">
                          <a:solidFill>
                            <a:srgbClr val="000000"/>
                          </a:solidFill>
                          <a:effectLst/>
                          <a:latin typeface="Arial"/>
                        </a:rPr>
                        <a:t>231,692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c>
                  <a:txBody>
                    <a:bodyPr/>
                    <a:lstStyle/>
                    <a:p>
                      <a:pPr algn="r" fontAlgn="ctr"/>
                      <a:r>
                        <a:rPr lang="en-US" sz="900" b="1" i="0" u="none" strike="noStrike">
                          <a:solidFill>
                            <a:srgbClr val="000000"/>
                          </a:solidFill>
                          <a:effectLst/>
                          <a:latin typeface="Arial"/>
                        </a:rPr>
                        <a:t>603,450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c>
                  <a:txBody>
                    <a:bodyPr/>
                    <a:lstStyle/>
                    <a:p>
                      <a:pPr algn="r" fontAlgn="ctr"/>
                      <a:r>
                        <a:rPr lang="en-US" sz="900" b="1" i="0" u="none" strike="noStrike">
                          <a:solidFill>
                            <a:srgbClr val="000000"/>
                          </a:solidFill>
                          <a:effectLst/>
                          <a:latin typeface="Arial"/>
                        </a:rPr>
                        <a:t>1,398,216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solidFill>
                      <a:srgbClr val="FFF79B"/>
                    </a:solidFill>
                  </a:tcPr>
                </a:tc>
              </a:tr>
              <a:tr h="152286">
                <a:tc>
                  <a:txBody>
                    <a:bodyPr/>
                    <a:lstStyle/>
                    <a:p>
                      <a:pPr algn="l" fontAlgn="ctr"/>
                      <a:r>
                        <a:rPr lang="en-US" sz="900" b="1" i="0" u="none" strike="noStrike">
                          <a:solidFill>
                            <a:srgbClr val="000000"/>
                          </a:solidFill>
                          <a:effectLst/>
                          <a:latin typeface="Arial"/>
                        </a:rPr>
                        <a:t>Projects/Grants</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2,871,919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2,240,922 </a:t>
                      </a:r>
                    </a:p>
                  </a:txBody>
                  <a:tcPr marL="6925" marR="6925" marT="6925" marB="0" anchor="ctr">
                    <a:lnL>
                      <a:noFill/>
                    </a:lnL>
                    <a:lnR>
                      <a:noFill/>
                    </a:lnR>
                    <a:lnT>
                      <a:noFill/>
                    </a:lnT>
                    <a:lnB>
                      <a:noFill/>
                    </a:lnB>
                  </a:tcPr>
                </a:tc>
                <a:tc>
                  <a:txBody>
                    <a:bodyPr/>
                    <a:lstStyle/>
                    <a:p>
                      <a:pPr algn="r" fontAlgn="ctr"/>
                      <a:r>
                        <a:rPr lang="en-US" sz="900" b="1" i="0" u="none" strike="noStrike" dirty="0">
                          <a:solidFill>
                            <a:srgbClr val="000000"/>
                          </a:solidFill>
                          <a:effectLst/>
                          <a:latin typeface="Arial"/>
                        </a:rPr>
                        <a:t>13,682,929 </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(630,997)</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(11,442,007)</a:t>
                      </a:r>
                    </a:p>
                  </a:txBody>
                  <a:tcPr marL="6925" marR="6925" marT="6925" marB="0" anchor="ctr">
                    <a:lnL>
                      <a:noFill/>
                    </a:lnL>
                    <a:lnR>
                      <a:noFill/>
                    </a:lnR>
                    <a:lnT>
                      <a:noFill/>
                    </a:lnT>
                    <a:lnB>
                      <a:noFill/>
                    </a:lnB>
                  </a:tcPr>
                </a:tc>
                <a:tc>
                  <a:txBody>
                    <a:bodyPr/>
                    <a:lstStyle/>
                    <a:p>
                      <a:pPr algn="r" fontAlgn="ctr"/>
                      <a:r>
                        <a:rPr lang="en-US" sz="900" b="1" i="0" u="none" strike="noStrike">
                          <a:solidFill>
                            <a:srgbClr val="000000"/>
                          </a:solidFill>
                          <a:effectLst/>
                          <a:latin typeface="Arial"/>
                        </a:rPr>
                        <a:t>18,243,905 </a:t>
                      </a:r>
                    </a:p>
                  </a:txBody>
                  <a:tcPr marL="6925" marR="6925" marT="6925" marB="0" anchor="ctr">
                    <a:lnL>
                      <a:noFill/>
                    </a:lnL>
                    <a:lnR>
                      <a:noFill/>
                    </a:lnR>
                    <a:lnT>
                      <a:noFill/>
                    </a:lnT>
                    <a:lnB>
                      <a:noFill/>
                    </a:lnB>
                  </a:tcPr>
                </a:tc>
              </a:tr>
              <a:tr h="152286">
                <a:tc>
                  <a:txBody>
                    <a:bodyPr/>
                    <a:lstStyle/>
                    <a:p>
                      <a:pPr algn="l" fontAlgn="ctr"/>
                      <a:r>
                        <a:rPr lang="en-US" sz="900" b="1" i="0" u="none" strike="noStrike">
                          <a:solidFill>
                            <a:srgbClr val="000000"/>
                          </a:solidFill>
                          <a:effectLst/>
                          <a:latin typeface="Arial"/>
                        </a:rPr>
                        <a:t>Depreciation &amp; Amortization</a:t>
                      </a:r>
                    </a:p>
                  </a:txBody>
                  <a:tcPr marL="6925" marR="6925" marT="69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(7,703,378)</a:t>
                      </a:r>
                    </a:p>
                  </a:txBody>
                  <a:tcPr marL="6925" marR="6925" marT="69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(21,229)</a:t>
                      </a:r>
                    </a:p>
                  </a:txBody>
                  <a:tcPr marL="6925" marR="6925" marT="69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(7,196,914)</a:t>
                      </a:r>
                    </a:p>
                  </a:txBody>
                  <a:tcPr marL="6925" marR="6925" marT="69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dirty="0">
                          <a:solidFill>
                            <a:srgbClr val="000000"/>
                          </a:solidFill>
                          <a:effectLst/>
                          <a:latin typeface="Arial"/>
                        </a:rPr>
                        <a:t>7,682,149 </a:t>
                      </a:r>
                    </a:p>
                  </a:txBody>
                  <a:tcPr marL="6925" marR="6925" marT="69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7,175,685 </a:t>
                      </a:r>
                    </a:p>
                  </a:txBody>
                  <a:tcPr marL="6925" marR="6925" marT="6925"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a:rPr>
                        <a:t>(9,588,809)</a:t>
                      </a:r>
                    </a:p>
                  </a:txBody>
                  <a:tcPr marL="6925" marR="6925" marT="6925" marB="0" anchor="ctr">
                    <a:lnL>
                      <a:noFill/>
                    </a:lnL>
                    <a:lnR>
                      <a:noFill/>
                    </a:lnR>
                    <a:lnT>
                      <a:noFill/>
                    </a:lnT>
                    <a:lnB w="6350" cap="flat" cmpd="sng" algn="ctr">
                      <a:solidFill>
                        <a:srgbClr val="969696"/>
                      </a:solidFill>
                      <a:prstDash val="dot"/>
                      <a:round/>
                      <a:headEnd type="none" w="med" len="med"/>
                      <a:tailEnd type="none" w="med" len="med"/>
                    </a:lnB>
                  </a:tcPr>
                </a:tc>
              </a:tr>
              <a:tr h="152286">
                <a:tc>
                  <a:txBody>
                    <a:bodyPr/>
                    <a:lstStyle/>
                    <a:p>
                      <a:pPr algn="l" fontAlgn="ctr"/>
                      <a:r>
                        <a:rPr lang="en-US" sz="900" b="1" i="0" u="none" strike="noStrike">
                          <a:solidFill>
                            <a:srgbClr val="000000"/>
                          </a:solidFill>
                          <a:effectLst/>
                          <a:latin typeface="Arial"/>
                        </a:rPr>
                        <a:t>Net Income</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(3,209,516)</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4,073,327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7,736,199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7,282,843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(3,662,872)</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a:rPr>
                        <a:t>10,053,312 </a:t>
                      </a:r>
                    </a:p>
                  </a:txBody>
                  <a:tcPr marL="6925" marR="6925" marT="6925" marB="0" anchor="ctr">
                    <a:lnL>
                      <a:noFill/>
                    </a:lnL>
                    <a:lnR>
                      <a:noFill/>
                    </a:lnR>
                    <a:lnT w="6350" cap="flat" cmpd="sng" algn="ctr">
                      <a:solidFill>
                        <a:srgbClr val="969696"/>
                      </a:solidFill>
                      <a:prstDash val="dot"/>
                      <a:round/>
                      <a:headEnd type="none" w="med" len="med"/>
                      <a:tailEnd type="none" w="med" len="med"/>
                    </a:lnT>
                    <a:lnB>
                      <a:noFill/>
                    </a:lnB>
                  </a:tcPr>
                </a:tc>
              </a:tr>
              <a:tr h="152286">
                <a:tc gridSpan="7">
                  <a:txBody>
                    <a:bodyPr/>
                    <a:lstStyle/>
                    <a:p>
                      <a:pPr algn="l" fontAlgn="b"/>
                      <a:r>
                        <a:rPr lang="en-US" sz="900" b="1" i="0" u="none" strike="noStrike" dirty="0">
                          <a:effectLst/>
                          <a:latin typeface="Arial"/>
                        </a:rPr>
                        <a:t>* This report is based on an allocated budget, which is seasonally adjusted. At this time the DAA is at a positive variance of over 600k.</a:t>
                      </a:r>
                    </a:p>
                  </a:txBody>
                  <a:tcPr marL="6925" marR="6925" marT="69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286">
                <a:tc gridSpan="7">
                  <a:txBody>
                    <a:bodyPr/>
                    <a:lstStyle/>
                    <a:p>
                      <a:pPr algn="l" fontAlgn="b"/>
                      <a:r>
                        <a:rPr lang="en-US" sz="900" b="1" i="0" u="none" strike="noStrike" dirty="0">
                          <a:effectLst/>
                          <a:latin typeface="Arial"/>
                        </a:rPr>
                        <a:t>* The results of this report are expected to change slightly with adjustments as delays in receipt of invoices occurs from time to time.</a:t>
                      </a:r>
                    </a:p>
                  </a:txBody>
                  <a:tcPr marL="6925" marR="6925" marT="69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286">
                <a:tc gridSpan="7">
                  <a:txBody>
                    <a:bodyPr/>
                    <a:lstStyle/>
                    <a:p>
                      <a:pPr algn="l" fontAlgn="b"/>
                      <a:r>
                        <a:rPr lang="en-US" sz="900" b="1" i="0" u="none" strike="noStrike" dirty="0">
                          <a:effectLst/>
                          <a:latin typeface="Arial"/>
                        </a:rPr>
                        <a:t>* The largest variance from budget in revenues comes from concession revenue specifically parking and car rental concessions. Revenue is over 544k over budget.</a:t>
                      </a:r>
                    </a:p>
                  </a:txBody>
                  <a:tcPr marL="6925" marR="6925" marT="69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7162">
                <a:tc gridSpan="7">
                  <a:txBody>
                    <a:bodyPr/>
                    <a:lstStyle/>
                    <a:p>
                      <a:pPr algn="l" fontAlgn="b"/>
                      <a:r>
                        <a:rPr lang="en-US" sz="900" b="1" i="0" u="none" strike="noStrike" dirty="0">
                          <a:effectLst/>
                          <a:latin typeface="Arial"/>
                        </a:rPr>
                        <a:t>* The largest variance from budget in expenses comes from increased fuel and sand costs due to the harsh winter conditions and increased per gallon price of fuel as well as an unbudgeted heavy equipment repair. Fortunately personnel compensation and benefits is under budget, which leave us with an expense total of just over $100k over budget.</a:t>
                      </a:r>
                    </a:p>
                  </a:txBody>
                  <a:tcPr marL="6925" marR="6925" marT="6925"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4877">
                <a:tc gridSpan="7">
                  <a:txBody>
                    <a:bodyPr/>
                    <a:lstStyle/>
                    <a:p>
                      <a:pPr algn="l" fontAlgn="b"/>
                      <a:r>
                        <a:rPr lang="en-US" sz="900" b="1" i="0" u="none" strike="noStrike" dirty="0">
                          <a:effectLst/>
                          <a:latin typeface="Arial"/>
                        </a:rPr>
                        <a:t>* Non-operating income is up due to increased PFC collections while expenses are down in budgeted interest expenses on the line of credit since it has not yet been used much this year.</a:t>
                      </a:r>
                    </a:p>
                  </a:txBody>
                  <a:tcPr marL="6925" marR="6925" marT="6925"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4225741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3547" y="304800"/>
            <a:ext cx="393691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004A82"/>
                </a:solidFill>
                <a:effectLst>
                  <a:outerShdw blurRad="50800" dist="39000" dir="5460000" algn="tl">
                    <a:srgbClr val="000000">
                      <a:alpha val="38000"/>
                    </a:srgbClr>
                  </a:outerShdw>
                </a:effectLst>
                <a:latin typeface="+mj-lt"/>
              </a:rPr>
              <a:t>Long-Term Liabilities</a:t>
            </a:r>
            <a:endParaRPr lang="en-US" sz="3200" b="1" cap="none" spc="0" dirty="0">
              <a:ln w="11430"/>
              <a:solidFill>
                <a:srgbClr val="004A82"/>
              </a:solidFill>
              <a:effectLst>
                <a:outerShdw blurRad="50800" dist="39000" dir="5460000" algn="tl">
                  <a:srgbClr val="000000">
                    <a:alpha val="38000"/>
                  </a:srgbClr>
                </a:outerShdw>
              </a:effectLst>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2125007797"/>
              </p:ext>
            </p:extLst>
          </p:nvPr>
        </p:nvGraphicFramePr>
        <p:xfrm>
          <a:off x="152400" y="1066800"/>
          <a:ext cx="8915400" cy="5097959"/>
        </p:xfrm>
        <a:graphic>
          <a:graphicData uri="http://schemas.openxmlformats.org/drawingml/2006/table">
            <a:tbl>
              <a:tblPr/>
              <a:tblGrid>
                <a:gridCol w="459959"/>
                <a:gridCol w="792698"/>
                <a:gridCol w="792698"/>
                <a:gridCol w="795960"/>
                <a:gridCol w="792698"/>
                <a:gridCol w="1360308"/>
                <a:gridCol w="812271"/>
                <a:gridCol w="730716"/>
                <a:gridCol w="1360308"/>
                <a:gridCol w="1017784"/>
              </a:tblGrid>
              <a:tr h="133260">
                <a:tc>
                  <a:txBody>
                    <a:bodyPr/>
                    <a:lstStyle/>
                    <a:p>
                      <a:pPr algn="l" fontAlgn="b"/>
                      <a:endParaRPr lang="en-US" sz="1100" b="0" i="0" u="none" strike="noStrike" dirty="0">
                        <a:solidFill>
                          <a:srgbClr val="000000"/>
                        </a:solidFill>
                        <a:effectLst/>
                        <a:latin typeface="Calibri"/>
                      </a:endParaRPr>
                    </a:p>
                  </a:txBody>
                  <a:tcPr marL="6129" marR="6129" marT="6129"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n-US" sz="1100" b="0" i="0" u="none" strike="noStrike" dirty="0">
                          <a:solidFill>
                            <a:srgbClr val="000000"/>
                          </a:solidFill>
                          <a:effectLst/>
                          <a:latin typeface="Calibri"/>
                        </a:rPr>
                        <a:t>City Loan 1 (Bonding)</a:t>
                      </a:r>
                    </a:p>
                  </a:txBody>
                  <a:tcPr marL="6129" marR="6129" marT="612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100" b="0" i="0" u="none" strike="noStrike" dirty="0">
                          <a:solidFill>
                            <a:srgbClr val="000000"/>
                          </a:solidFill>
                          <a:effectLst/>
                          <a:latin typeface="Calibri"/>
                        </a:rPr>
                        <a:t>City Loan 2 (Bonding)</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a:rPr>
                        <a:t>DEDA Amort</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a:rPr>
                        <a:t>NCA Loan</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a:rPr>
                        <a:t>City Loan 3 (Bonding)</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b"/>
                      <a:r>
                        <a:rPr lang="en-US" sz="1100" b="0" i="0" u="none" strike="noStrike" dirty="0">
                          <a:solidFill>
                            <a:srgbClr val="000000"/>
                          </a:solidFill>
                          <a:effectLst/>
                          <a:latin typeface="Calibri"/>
                        </a:rPr>
                        <a:t>Total Annual Long-Term Liability</a:t>
                      </a:r>
                    </a:p>
                  </a:txBody>
                  <a:tcPr marL="6129" marR="6129" marT="612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160">
                <a:tc>
                  <a:txBody>
                    <a:bodyPr/>
                    <a:lstStyle/>
                    <a:p>
                      <a:pPr algn="l" fontAlgn="b"/>
                      <a:r>
                        <a:rPr lang="en-US" sz="1100" b="0" i="0" u="none" strike="noStrike" dirty="0">
                          <a:solidFill>
                            <a:srgbClr val="000000"/>
                          </a:solidFill>
                          <a:effectLst/>
                          <a:latin typeface="Calibri"/>
                        </a:rPr>
                        <a:t>Fund Source</a:t>
                      </a:r>
                    </a:p>
                  </a:txBody>
                  <a:tcPr marL="6129" marR="6129" marT="6129"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CFC</a:t>
                      </a:r>
                    </a:p>
                  </a:txBody>
                  <a:tcPr marL="6129" marR="6129" marT="612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PFC</a:t>
                      </a:r>
                    </a:p>
                  </a:txBody>
                  <a:tcPr marL="6129" marR="6129" marT="612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DAA OPERATING</a:t>
                      </a:r>
                    </a:p>
                  </a:txBody>
                  <a:tcPr marL="6129" marR="6129" marT="612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Total</a:t>
                      </a:r>
                    </a:p>
                  </a:txBody>
                  <a:tcPr marL="6129" marR="6129" marT="6129"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PARKING REVENUES</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0%</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8.85%</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LSC RENT</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r>
              <a:tr h="241199">
                <a:tc>
                  <a:txBody>
                    <a:bodyPr/>
                    <a:lstStyle/>
                    <a:p>
                      <a:pPr algn="r" fontAlgn="b"/>
                      <a:r>
                        <a:rPr lang="en-US" sz="1100" b="0" i="0" u="none" strike="noStrike" dirty="0">
                          <a:solidFill>
                            <a:srgbClr val="000000"/>
                          </a:solidFill>
                          <a:effectLst/>
                          <a:latin typeface="Calibri"/>
                        </a:rPr>
                        <a:t>2012</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192,681.26 </a:t>
                      </a:r>
                    </a:p>
                  </a:txBody>
                  <a:tcPr marL="6129" marR="6129" marT="612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321,781.26 </a:t>
                      </a:r>
                    </a:p>
                  </a:txBody>
                  <a:tcPr marL="6129" marR="6129" marT="61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107,518.76 </a:t>
                      </a:r>
                    </a:p>
                  </a:txBody>
                  <a:tcPr marL="6129" marR="6129" marT="61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621,981.28 </a:t>
                      </a:r>
                    </a:p>
                  </a:txBody>
                  <a:tcPr marL="6129" marR="6129" marT="612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26,666.64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75,000.00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723,647.92 </a:t>
                      </a:r>
                    </a:p>
                  </a:txBody>
                  <a:tcPr marL="6129" marR="6129" marT="6129"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1199">
                <a:tc>
                  <a:txBody>
                    <a:bodyPr/>
                    <a:lstStyle/>
                    <a:p>
                      <a:pPr algn="r" fontAlgn="b"/>
                      <a:r>
                        <a:rPr lang="en-US" sz="1100" b="0" i="0" u="none" strike="noStrike" dirty="0">
                          <a:solidFill>
                            <a:srgbClr val="000000"/>
                          </a:solidFill>
                          <a:effectLst/>
                          <a:latin typeface="Calibri"/>
                        </a:rPr>
                        <a:t>2013</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189,981.26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322,281.26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111,018.76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623,281.28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26,666.64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75,000.00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724,947.92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1199">
                <a:tc>
                  <a:txBody>
                    <a:bodyPr/>
                    <a:lstStyle/>
                    <a:p>
                      <a:pPr algn="r" fontAlgn="b"/>
                      <a:r>
                        <a:rPr lang="en-US" sz="1100" b="0" i="0" u="none" strike="noStrike" dirty="0">
                          <a:solidFill>
                            <a:srgbClr val="000000"/>
                          </a:solidFill>
                          <a:effectLst/>
                          <a:latin typeface="Calibri"/>
                        </a:rPr>
                        <a:t>2014</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192,281.26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322,681.26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109,418.76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624,381.28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115,718.04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26,666.64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75,000.00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841,765.96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1199">
                <a:tc>
                  <a:txBody>
                    <a:bodyPr/>
                    <a:lstStyle/>
                    <a:p>
                      <a:pPr algn="r" fontAlgn="b"/>
                      <a:r>
                        <a:rPr lang="en-US" sz="1100" b="0" i="0" u="none" strike="noStrike" dirty="0">
                          <a:solidFill>
                            <a:srgbClr val="000000"/>
                          </a:solidFill>
                          <a:effectLst/>
                          <a:latin typeface="Calibri"/>
                        </a:rPr>
                        <a:t>2015</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194,481.26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322,981.26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107,818.76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625,281.28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338,981.26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26,666.64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75,000.00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1,065,929.18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1199">
                <a:tc>
                  <a:txBody>
                    <a:bodyPr/>
                    <a:lstStyle/>
                    <a:p>
                      <a:pPr algn="r" fontAlgn="b"/>
                      <a:r>
                        <a:rPr lang="en-US" sz="1100" b="0" i="0" u="none" strike="noStrike" dirty="0">
                          <a:solidFill>
                            <a:srgbClr val="000000"/>
                          </a:solidFill>
                          <a:effectLst/>
                          <a:latin typeface="Calibri"/>
                        </a:rPr>
                        <a:t>2016</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191,581.26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323,181.26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106,218.76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620,981.28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340,571.26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26,666.64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75,000.00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242,752.33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1,305,971.51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1199">
                <a:tc>
                  <a:txBody>
                    <a:bodyPr/>
                    <a:lstStyle/>
                    <a:p>
                      <a:pPr algn="r" fontAlgn="b"/>
                      <a:r>
                        <a:rPr lang="en-US" sz="1100" b="0" i="0" u="none" strike="noStrike" dirty="0">
                          <a:solidFill>
                            <a:srgbClr val="000000"/>
                          </a:solidFill>
                          <a:effectLst/>
                          <a:latin typeface="Calibri"/>
                        </a:rPr>
                        <a:t>2017</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193,681.26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323,281.26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109,618.76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626,581.28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336,071.26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26,666.64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75,000.00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247,137.50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1,311,456.68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1199">
                <a:tc>
                  <a:txBody>
                    <a:bodyPr/>
                    <a:lstStyle/>
                    <a:p>
                      <a:pPr algn="r" fontAlgn="b"/>
                      <a:r>
                        <a:rPr lang="en-US" sz="1100" b="0" i="0" u="none" strike="noStrike" dirty="0">
                          <a:solidFill>
                            <a:srgbClr val="000000"/>
                          </a:solidFill>
                          <a:effectLst/>
                          <a:latin typeface="Calibri"/>
                        </a:rPr>
                        <a:t>2018</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190,681.26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323,281.26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107,918.76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621,881.28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335,446.26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26,666.64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75,000.00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247,337.50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a:rPr>
                        <a:t>       1,306,331.68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41199">
                <a:tc>
                  <a:txBody>
                    <a:bodyPr/>
                    <a:lstStyle/>
                    <a:p>
                      <a:pPr algn="r" fontAlgn="b"/>
                      <a:r>
                        <a:rPr lang="en-US" sz="1100" b="0" i="0" u="none" strike="noStrike" dirty="0">
                          <a:solidFill>
                            <a:srgbClr val="000000"/>
                          </a:solidFill>
                          <a:effectLst/>
                          <a:latin typeface="Calibri"/>
                        </a:rPr>
                        <a:t>2019</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192,681.26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323,181.26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106,218.76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622,081.28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338,776.26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26,666.64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37,500.00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247,387.50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1,272,411.68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199">
                <a:tc>
                  <a:txBody>
                    <a:bodyPr/>
                    <a:lstStyle/>
                    <a:p>
                      <a:pPr algn="r" fontAlgn="b"/>
                      <a:r>
                        <a:rPr lang="en-US" sz="1100" b="0" i="0" u="none" strike="noStrike" dirty="0">
                          <a:solidFill>
                            <a:srgbClr val="000000"/>
                          </a:solidFill>
                          <a:effectLst/>
                          <a:latin typeface="Calibri"/>
                        </a:rPr>
                        <a:t>2020</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194,193.76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322,331.26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109,306.26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625,831.28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336,336.26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26,666.64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247,287.50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1,236,121.68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199">
                <a:tc>
                  <a:txBody>
                    <a:bodyPr/>
                    <a:lstStyle/>
                    <a:p>
                      <a:pPr algn="r" fontAlgn="b"/>
                      <a:r>
                        <a:rPr lang="en-US" sz="1100" b="0" i="0" u="none" strike="noStrike" dirty="0">
                          <a:solidFill>
                            <a:srgbClr val="000000"/>
                          </a:solidFill>
                          <a:effectLst/>
                          <a:latin typeface="Calibri"/>
                        </a:rPr>
                        <a:t>2021</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195,393.76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326,037.50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107,168.76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628,600.02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338,006.26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2,222.62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247,037.50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1,215,866.40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199">
                <a:tc>
                  <a:txBody>
                    <a:bodyPr/>
                    <a:lstStyle/>
                    <a:p>
                      <a:pPr algn="r" fontAlgn="b"/>
                      <a:r>
                        <a:rPr lang="en-US" sz="1100" b="0" i="0" u="none" strike="noStrike" dirty="0">
                          <a:solidFill>
                            <a:srgbClr val="000000"/>
                          </a:solidFill>
                          <a:effectLst/>
                          <a:latin typeface="Calibri"/>
                        </a:rPr>
                        <a:t>2022</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191,268.76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324,162.50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109,918.76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625,350.02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338,443.76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246,637.50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1,210,431.28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199">
                <a:tc>
                  <a:txBody>
                    <a:bodyPr/>
                    <a:lstStyle/>
                    <a:p>
                      <a:pPr algn="r" fontAlgn="b"/>
                      <a:r>
                        <a:rPr lang="en-US" sz="1100" b="0" i="0" u="none" strike="noStrike" dirty="0">
                          <a:solidFill>
                            <a:srgbClr val="000000"/>
                          </a:solidFill>
                          <a:effectLst/>
                          <a:latin typeface="Calibri"/>
                        </a:rPr>
                        <a:t>2023</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191,937.50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321,812.50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107,425.00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621,175.00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338,108.76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246,087.50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1,205,371.26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199">
                <a:tc>
                  <a:txBody>
                    <a:bodyPr/>
                    <a:lstStyle/>
                    <a:p>
                      <a:pPr algn="r" fontAlgn="b"/>
                      <a:r>
                        <a:rPr lang="en-US" sz="1100" b="0" i="0" u="none" strike="noStrike" dirty="0">
                          <a:solidFill>
                            <a:srgbClr val="000000"/>
                          </a:solidFill>
                          <a:effectLst/>
                          <a:latin typeface="Calibri"/>
                        </a:rPr>
                        <a:t>2024</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192,050.00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323,618.76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109,693.76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625,362.52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336,971.26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245,387.50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1,207,721.28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199">
                <a:tc>
                  <a:txBody>
                    <a:bodyPr/>
                    <a:lstStyle/>
                    <a:p>
                      <a:pPr algn="r" fontAlgn="b"/>
                      <a:r>
                        <a:rPr lang="en-US" sz="1100" b="0" i="0" u="none" strike="noStrike" dirty="0">
                          <a:solidFill>
                            <a:srgbClr val="000000"/>
                          </a:solidFill>
                          <a:effectLst/>
                          <a:latin typeface="Calibri"/>
                        </a:rPr>
                        <a:t>2025</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191,800.00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324,768.76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111,693.76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628,262.52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340,143.76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244,537.50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1,212,943.78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199">
                <a:tc>
                  <a:txBody>
                    <a:bodyPr/>
                    <a:lstStyle/>
                    <a:p>
                      <a:pPr algn="r" fontAlgn="b"/>
                      <a:r>
                        <a:rPr lang="en-US" sz="1100" b="0" i="0" u="none" strike="noStrike" dirty="0">
                          <a:solidFill>
                            <a:srgbClr val="000000"/>
                          </a:solidFill>
                          <a:effectLst/>
                          <a:latin typeface="Calibri"/>
                        </a:rPr>
                        <a:t>2026</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196,175.00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325,237.50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108,412.50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629,825.00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337,393.76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243,437.50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1,210,656.26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199">
                <a:tc>
                  <a:txBody>
                    <a:bodyPr/>
                    <a:lstStyle/>
                    <a:p>
                      <a:pPr algn="r" fontAlgn="b"/>
                      <a:r>
                        <a:rPr lang="en-US" sz="1100" b="0" i="0" u="none" strike="noStrike" dirty="0">
                          <a:solidFill>
                            <a:srgbClr val="000000"/>
                          </a:solidFill>
                          <a:effectLst/>
                          <a:latin typeface="Calibri"/>
                        </a:rPr>
                        <a:t>2027</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339,218.76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246,877.50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586,096.26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199">
                <a:tc>
                  <a:txBody>
                    <a:bodyPr/>
                    <a:lstStyle/>
                    <a:p>
                      <a:pPr algn="r" fontAlgn="b"/>
                      <a:r>
                        <a:rPr lang="en-US" sz="1100" b="0" i="0" u="none" strike="noStrike" dirty="0">
                          <a:solidFill>
                            <a:srgbClr val="000000"/>
                          </a:solidFill>
                          <a:effectLst/>
                          <a:latin typeface="Calibri"/>
                        </a:rPr>
                        <a:t>2028</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244,675.00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244,675.00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199">
                <a:tc>
                  <a:txBody>
                    <a:bodyPr/>
                    <a:lstStyle/>
                    <a:p>
                      <a:pPr algn="r" fontAlgn="b"/>
                      <a:r>
                        <a:rPr lang="en-US" sz="1100" b="0" i="0" u="none" strike="noStrike" dirty="0">
                          <a:solidFill>
                            <a:srgbClr val="000000"/>
                          </a:solidFill>
                          <a:effectLst/>
                          <a:latin typeface="Calibri"/>
                        </a:rPr>
                        <a:t>2029</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246,975.00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246,975.00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199">
                <a:tc>
                  <a:txBody>
                    <a:bodyPr/>
                    <a:lstStyle/>
                    <a:p>
                      <a:pPr algn="r" fontAlgn="b"/>
                      <a:r>
                        <a:rPr lang="en-US" sz="1100" b="0" i="0" u="none" strike="noStrike" dirty="0">
                          <a:solidFill>
                            <a:srgbClr val="000000"/>
                          </a:solidFill>
                          <a:effectLst/>
                          <a:latin typeface="Calibri"/>
                        </a:rPr>
                        <a:t>2030</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a:rPr>
                        <a:t>                      243,695.00 </a:t>
                      </a:r>
                    </a:p>
                  </a:txBody>
                  <a:tcPr marL="6129" marR="6129" marT="61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1100" b="0" i="0" u="none" strike="noStrike" dirty="0">
                          <a:solidFill>
                            <a:srgbClr val="000000"/>
                          </a:solidFill>
                          <a:effectLst/>
                          <a:latin typeface="Calibri"/>
                        </a:rPr>
                        <a:t>          243,695.00 </a:t>
                      </a:r>
                    </a:p>
                  </a:txBody>
                  <a:tcPr marL="6129" marR="6129" marT="61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67031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530344" y="304800"/>
            <a:ext cx="6083332"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004A82"/>
                </a:solidFill>
                <a:effectLst>
                  <a:outerShdw blurRad="50800" dist="39000" dir="5460000" algn="tl">
                    <a:srgbClr val="000000">
                      <a:alpha val="38000"/>
                    </a:srgbClr>
                  </a:outerShdw>
                </a:effectLst>
                <a:latin typeface="+mj-lt"/>
              </a:rPr>
              <a:t>Other Post-Employment Benefits</a:t>
            </a:r>
          </a:p>
          <a:p>
            <a:pPr algn="ctr"/>
            <a:r>
              <a:rPr lang="en-US" sz="3200" b="1" dirty="0" smtClean="0">
                <a:ln w="11430"/>
                <a:solidFill>
                  <a:srgbClr val="004A82"/>
                </a:solidFill>
                <a:effectLst>
                  <a:outerShdw blurRad="50800" dist="39000" dir="5460000" algn="tl">
                    <a:srgbClr val="000000">
                      <a:alpha val="38000"/>
                    </a:srgbClr>
                  </a:outerShdw>
                </a:effectLst>
                <a:latin typeface="+mj-lt"/>
              </a:rPr>
              <a:t>Retiree Benefit Expenses</a:t>
            </a:r>
            <a:endParaRPr lang="en-US" sz="3200" b="1" cap="none" spc="0" dirty="0" smtClean="0">
              <a:ln w="11430"/>
              <a:solidFill>
                <a:srgbClr val="004A82"/>
              </a:solidFill>
              <a:effectLst>
                <a:outerShdw blurRad="50800" dist="39000" dir="5460000" algn="tl">
                  <a:srgbClr val="000000">
                    <a:alpha val="38000"/>
                  </a:srgbClr>
                </a:outerShdw>
              </a:effectLst>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374829"/>
            <a:ext cx="4495800" cy="307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10" y="4267200"/>
            <a:ext cx="8877290" cy="25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48201" y="1447800"/>
            <a:ext cx="4190999"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2019 expenses are budgeted for $66,360.</a:t>
            </a:r>
          </a:p>
          <a:p>
            <a:pPr marL="285750" indent="-285750">
              <a:buFont typeface="Arial" panose="020B0604020202020204" pitchFamily="34" charset="0"/>
              <a:buChar char="•"/>
            </a:pPr>
            <a:r>
              <a:rPr lang="en-US" dirty="0" smtClean="0"/>
              <a:t>The DAA is on a pay as you go plan</a:t>
            </a:r>
          </a:p>
          <a:p>
            <a:pPr marL="285750" indent="-285750">
              <a:buFont typeface="Arial" panose="020B0604020202020204" pitchFamily="34" charset="0"/>
              <a:buChar char="•"/>
            </a:pPr>
            <a:r>
              <a:rPr lang="en-US" dirty="0" smtClean="0"/>
              <a:t>OPEB Liability at YE 2018 was $2,865,609.</a:t>
            </a:r>
          </a:p>
          <a:p>
            <a:pPr marL="285750" indent="-285750">
              <a:buFont typeface="Arial" panose="020B0604020202020204" pitchFamily="34" charset="0"/>
              <a:buChar char="•"/>
            </a:pPr>
            <a:r>
              <a:rPr lang="en-US" dirty="0" smtClean="0"/>
              <a:t>Those hired after Jan. 1, 2007 and working a minimum of 15yrs receive $250 monthly contribution for single/$500 monthly for family.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68818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2036891" y="304800"/>
            <a:ext cx="507023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004A82"/>
                </a:solidFill>
                <a:effectLst>
                  <a:outerShdw blurRad="50800" dist="39000" dir="5460000" algn="tl">
                    <a:srgbClr val="000000">
                      <a:alpha val="38000"/>
                    </a:srgbClr>
                  </a:outerShdw>
                </a:effectLst>
                <a:latin typeface="+mj-lt"/>
              </a:rPr>
              <a:t>JPE – Health Insurance Pool</a:t>
            </a:r>
            <a:endParaRPr lang="en-US" sz="3200" b="1" cap="none" spc="0" dirty="0">
              <a:ln w="11430"/>
              <a:solidFill>
                <a:srgbClr val="004A82"/>
              </a:solidFill>
              <a:effectLst>
                <a:outerShdw blurRad="50800" dist="39000" dir="5460000" algn="tl">
                  <a:srgbClr val="000000">
                    <a:alpha val="38000"/>
                  </a:srgbClr>
                </a:outerShdw>
              </a:effectLst>
              <a:latin typeface="+mj-lt"/>
            </a:endParaRPr>
          </a:p>
        </p:txBody>
      </p:sp>
      <p:sp>
        <p:nvSpPr>
          <p:cNvPr id="7" name="TextBox 6"/>
          <p:cNvSpPr txBox="1"/>
          <p:nvPr/>
        </p:nvSpPr>
        <p:spPr>
          <a:xfrm>
            <a:off x="228601" y="889575"/>
            <a:ext cx="8610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Health Insurance Premiums have been increasing by 10% or double digits annually for multiple years, which is not expected to change.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Joint Powers Board has recognized this as an issue for sustainability of the plan in to the future.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Joint Powers Board has been working on education of employees, wellness initiatives and is researching options available to help control costs.</a:t>
            </a:r>
          </a:p>
          <a:p>
            <a:pPr marL="285750" indent="-285750">
              <a:buFont typeface="Arial" panose="020B0604020202020204" pitchFamily="34" charset="0"/>
              <a:buChar char="•"/>
            </a:pPr>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26746"/>
            <a:ext cx="5867295" cy="350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14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295252" y="-1099470"/>
            <a:ext cx="6509818" cy="910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20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1219200" y="1524000"/>
            <a:ext cx="3611563"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a:r>
              <a:rPr lang="en-US" sz="4800" i="1" dirty="0"/>
              <a:t>Questions ...</a:t>
            </a:r>
          </a:p>
          <a:p>
            <a:pPr algn="r"/>
            <a:endParaRPr lang="en-US" sz="4800" i="1" dirty="0"/>
          </a:p>
          <a:p>
            <a:pPr algn="r"/>
            <a:endParaRPr lang="en-US" sz="4800" i="1" dirty="0"/>
          </a:p>
        </p:txBody>
      </p:sp>
      <p:pic>
        <p:nvPicPr>
          <p:cNvPr id="36868" name="Picture 4" descr="j0234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657600"/>
            <a:ext cx="1952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94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914686586"/>
              </p:ext>
            </p:extLst>
          </p:nvPr>
        </p:nvGraphicFramePr>
        <p:xfrm>
          <a:off x="76200" y="56152"/>
          <a:ext cx="8077200" cy="5952160"/>
        </p:xfrm>
        <a:graphic>
          <a:graphicData uri="http://schemas.openxmlformats.org/drawingml/2006/chart">
            <c:chart xmlns:c="http://schemas.openxmlformats.org/drawingml/2006/chart" xmlns:r="http://schemas.openxmlformats.org/officeDocument/2006/relationships" r:id="rId3"/>
          </a:graphicData>
        </a:graphic>
      </p:graphicFrame>
      <p:sp>
        <p:nvSpPr>
          <p:cNvPr id="7171" name="Text Box 3"/>
          <p:cNvSpPr txBox="1">
            <a:spLocks noChangeArrowheads="1"/>
          </p:cNvSpPr>
          <p:nvPr/>
        </p:nvSpPr>
        <p:spPr bwMode="auto">
          <a:xfrm>
            <a:off x="8137585" y="5257800"/>
            <a:ext cx="914401" cy="6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lnSpc>
                <a:spcPct val="75000"/>
              </a:lnSpc>
              <a:spcBef>
                <a:spcPts val="0"/>
              </a:spcBef>
              <a:spcAft>
                <a:spcPts val="700"/>
              </a:spcAft>
            </a:pPr>
            <a:r>
              <a:rPr lang="en-US" dirty="0">
                <a:latin typeface="+mn-lt"/>
              </a:rPr>
              <a:t>Total </a:t>
            </a:r>
            <a:endParaRPr lang="en-US" dirty="0" smtClean="0">
              <a:latin typeface="+mn-lt"/>
            </a:endParaRPr>
          </a:p>
          <a:p>
            <a:pPr algn="ctr">
              <a:lnSpc>
                <a:spcPct val="75000"/>
              </a:lnSpc>
              <a:spcBef>
                <a:spcPts val="0"/>
              </a:spcBef>
              <a:spcAft>
                <a:spcPts val="700"/>
              </a:spcAft>
            </a:pPr>
            <a:r>
              <a:rPr lang="en-US" dirty="0" smtClean="0">
                <a:latin typeface="+mn-lt"/>
              </a:rPr>
              <a:t>1,263,759</a:t>
            </a:r>
          </a:p>
          <a:p>
            <a:pPr algn="ctr">
              <a:lnSpc>
                <a:spcPct val="75000"/>
              </a:lnSpc>
              <a:spcBef>
                <a:spcPts val="0"/>
              </a:spcBef>
              <a:spcAft>
                <a:spcPts val="700"/>
              </a:spcAft>
            </a:pPr>
            <a:r>
              <a:rPr lang="en-US" dirty="0" smtClean="0">
                <a:latin typeface="+mn-lt"/>
              </a:rPr>
              <a:t>989,848</a:t>
            </a:r>
            <a:endParaRPr lang="en-US" dirty="0">
              <a:latin typeface="+mn-lt"/>
            </a:endParaRPr>
          </a:p>
        </p:txBody>
      </p:sp>
      <p:sp>
        <p:nvSpPr>
          <p:cNvPr id="4" name="Rectangle 3"/>
          <p:cNvSpPr/>
          <p:nvPr/>
        </p:nvSpPr>
        <p:spPr>
          <a:xfrm>
            <a:off x="6781800" y="152400"/>
            <a:ext cx="2122444" cy="923330"/>
          </a:xfrm>
          <a:prstGeom prst="rect">
            <a:avLst/>
          </a:prstGeom>
          <a:noFill/>
        </p:spPr>
        <p:txBody>
          <a:bodyPr wrap="square" lIns="91440" tIns="45720" rIns="91440" bIns="45720">
            <a:spAutoFit/>
          </a:bodyPr>
          <a:lstStyle/>
          <a:p>
            <a:pPr algn="ct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Arial" panose="020B0604020202020204" pitchFamily="34" charset="0"/>
              </a:rPr>
              <a:t>Gross Revenues are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3% above </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Arial" panose="020B0604020202020204" pitchFamily="34" charset="0"/>
              </a:rPr>
              <a:t>the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3</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Arial" panose="020B0604020202020204" pitchFamily="34" charset="0"/>
              </a:rPr>
              <a:t> year average.</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Arial" panose="020B0604020202020204" pitchFamily="34" charset="0"/>
            </a:endParaRPr>
          </a:p>
        </p:txBody>
      </p:sp>
    </p:spTree>
    <p:extLst>
      <p:ext uri="{BB962C8B-B14F-4D97-AF65-F5344CB8AC3E}">
        <p14:creationId xmlns:p14="http://schemas.microsoft.com/office/powerpoint/2010/main" val="75885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485396018"/>
              </p:ext>
            </p:extLst>
          </p:nvPr>
        </p:nvGraphicFramePr>
        <p:xfrm>
          <a:off x="0" y="200026"/>
          <a:ext cx="8458200" cy="59286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14061872"/>
              </p:ext>
            </p:extLst>
          </p:nvPr>
        </p:nvGraphicFramePr>
        <p:xfrm>
          <a:off x="8458200" y="4953000"/>
          <a:ext cx="685800" cy="816429"/>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xmlns="" val="20000"/>
                    </a:ext>
                  </a:extLst>
                </a:gridCol>
              </a:tblGrid>
              <a:tr h="272143">
                <a:tc>
                  <a:txBody>
                    <a:bodyPr/>
                    <a:lstStyle/>
                    <a:p>
                      <a:pPr algn="ctr" fontAlgn="b"/>
                      <a:r>
                        <a:rPr lang="en-US" sz="1100" u="none" strike="noStrike" dirty="0">
                          <a:effectLst/>
                        </a:rPr>
                        <a:t>Totals</a:t>
                      </a:r>
                      <a:endParaRPr lang="en-US" sz="1100" b="1" i="0" u="none" strike="noStrike" dirty="0">
                        <a:effectLst/>
                        <a:latin typeface="Arial"/>
                      </a:endParaRPr>
                    </a:p>
                  </a:txBody>
                  <a:tcPr marL="9525" marR="9525" marT="9525" marB="0" anchor="b">
                    <a:noFill/>
                  </a:tcPr>
                </a:tc>
                <a:extLst>
                  <a:ext uri="{0D108BD9-81ED-4DB2-BD59-A6C34878D82A}">
                    <a16:rowId xmlns:a16="http://schemas.microsoft.com/office/drawing/2014/main" xmlns="" val="10000"/>
                  </a:ext>
                </a:extLst>
              </a:tr>
              <a:tr h="272143">
                <a:tc>
                  <a:txBody>
                    <a:bodyPr/>
                    <a:lstStyle/>
                    <a:p>
                      <a:pPr algn="ctr" fontAlgn="b"/>
                      <a:r>
                        <a:rPr lang="en-US" sz="1100" u="none" strike="noStrike" dirty="0">
                          <a:effectLst/>
                        </a:rPr>
                        <a:t> </a:t>
                      </a:r>
                      <a:r>
                        <a:rPr lang="en-US" sz="1100" u="none" strike="noStrike" dirty="0" smtClean="0">
                          <a:effectLst/>
                        </a:rPr>
                        <a:t>4,739,876</a:t>
                      </a:r>
                      <a:endParaRPr lang="en-US" sz="1100" b="1" i="0" u="none" strike="noStrike" dirty="0">
                        <a:effectLst/>
                        <a:latin typeface="Arial"/>
                      </a:endParaRPr>
                    </a:p>
                  </a:txBody>
                  <a:tcPr marL="9525" marR="9525" marT="9525" marB="0" anchor="b">
                    <a:noFill/>
                  </a:tcPr>
                </a:tc>
                <a:extLst>
                  <a:ext uri="{0D108BD9-81ED-4DB2-BD59-A6C34878D82A}">
                    <a16:rowId xmlns:a16="http://schemas.microsoft.com/office/drawing/2014/main" xmlns="" val="10001"/>
                  </a:ext>
                </a:extLst>
              </a:tr>
              <a:tr h="272143">
                <a:tc>
                  <a:txBody>
                    <a:bodyPr/>
                    <a:lstStyle/>
                    <a:p>
                      <a:pPr algn="ctr" fontAlgn="b"/>
                      <a:r>
                        <a:rPr lang="en-US" sz="1100" u="none" strike="noStrike" dirty="0">
                          <a:effectLst/>
                        </a:rPr>
                        <a:t> </a:t>
                      </a:r>
                      <a:r>
                        <a:rPr lang="en-US" sz="1100" u="none" strike="noStrike" dirty="0" smtClean="0">
                          <a:effectLst/>
                        </a:rPr>
                        <a:t>3,395,792 </a:t>
                      </a:r>
                      <a:endParaRPr lang="en-US" sz="1100" b="1" i="0" u="none" strike="noStrike" dirty="0">
                        <a:effectLst/>
                        <a:latin typeface="Arial"/>
                      </a:endParaRPr>
                    </a:p>
                  </a:txBody>
                  <a:tcPr marL="9525" marR="9525" marT="9525" marB="0" anchor="b">
                    <a:noFill/>
                  </a:tcPr>
                </a:tc>
                <a:extLst>
                  <a:ext uri="{0D108BD9-81ED-4DB2-BD59-A6C34878D82A}">
                    <a16:rowId xmlns:a16="http://schemas.microsoft.com/office/drawing/2014/main" xmlns="" val="10002"/>
                  </a:ext>
                </a:extLst>
              </a:tr>
            </a:tbl>
          </a:graphicData>
        </a:graphic>
      </p:graphicFrame>
      <p:sp>
        <p:nvSpPr>
          <p:cNvPr id="5" name="Rectangle 4"/>
          <p:cNvSpPr/>
          <p:nvPr/>
        </p:nvSpPr>
        <p:spPr>
          <a:xfrm>
            <a:off x="7019925" y="228600"/>
            <a:ext cx="1874794" cy="1477328"/>
          </a:xfrm>
          <a:prstGeom prst="rect">
            <a:avLst/>
          </a:prstGeom>
          <a:noFill/>
        </p:spPr>
        <p:txBody>
          <a:bodyPr wrap="square" lIns="91440" tIns="45720" rIns="91440" bIns="45720">
            <a:spAutoFit/>
          </a:bodyPr>
          <a:lstStyle/>
          <a:p>
            <a:pPr algn="ct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Arial" panose="020B0604020202020204" pitchFamily="34" charset="0"/>
              </a:rPr>
              <a:t>A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Arial" panose="020B0604020202020204" pitchFamily="34" charset="0"/>
              </a:rPr>
              <a:t>7.3</a:t>
            </a: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Arial" panose="020B0604020202020204" pitchFamily="34" charset="0"/>
              </a:rPr>
              <a:t>% Decrease in Gross Receipts compared to 4 year average Sept.</a:t>
            </a:r>
          </a:p>
        </p:txBody>
      </p:sp>
    </p:spTree>
    <p:extLst>
      <p:ext uri="{BB962C8B-B14F-4D97-AF65-F5344CB8AC3E}">
        <p14:creationId xmlns:p14="http://schemas.microsoft.com/office/powerpoint/2010/main" val="2266698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2574196871"/>
              </p:ext>
            </p:extLst>
          </p:nvPr>
        </p:nvGraphicFramePr>
        <p:xfrm>
          <a:off x="188869" y="238126"/>
          <a:ext cx="8193131" cy="58684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5638800" y="304800"/>
            <a:ext cx="3276600" cy="646331"/>
          </a:xfrm>
          <a:prstGeom prst="rect">
            <a:avLst/>
          </a:prstGeom>
          <a:noFill/>
        </p:spPr>
        <p:txBody>
          <a:bodyPr wrap="square" lIns="91440" tIns="45720" rIns="91440" bIns="45720">
            <a:spAutoFit/>
          </a:bodyPr>
          <a:lstStyle/>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8</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under </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the three year average</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and 8.5% under </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2018</a:t>
            </a:r>
          </a:p>
        </p:txBody>
      </p:sp>
      <p:graphicFrame>
        <p:nvGraphicFramePr>
          <p:cNvPr id="3" name="Table 2"/>
          <p:cNvGraphicFramePr>
            <a:graphicFrameLocks noGrp="1"/>
          </p:cNvGraphicFramePr>
          <p:nvPr>
            <p:extLst>
              <p:ext uri="{D42A27DB-BD31-4B8C-83A1-F6EECF244321}">
                <p14:modId xmlns:p14="http://schemas.microsoft.com/office/powerpoint/2010/main" val="3593312160"/>
              </p:ext>
            </p:extLst>
          </p:nvPr>
        </p:nvGraphicFramePr>
        <p:xfrm>
          <a:off x="8229600" y="5096046"/>
          <a:ext cx="685800" cy="926309"/>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xmlns="" val="20000"/>
                    </a:ext>
                  </a:extLst>
                </a:gridCol>
              </a:tblGrid>
              <a:tr h="368144">
                <a:tc>
                  <a:txBody>
                    <a:bodyPr/>
                    <a:lstStyle/>
                    <a:p>
                      <a:pPr algn="ctr" fontAlgn="b">
                        <a:lnSpc>
                          <a:spcPct val="150000"/>
                        </a:lnSpc>
                      </a:pPr>
                      <a:r>
                        <a:rPr lang="en-US" sz="1200" u="none" strike="noStrike" dirty="0" smtClean="0">
                          <a:effectLst/>
                        </a:rPr>
                        <a:t>Totals</a:t>
                      </a:r>
                      <a:endParaRPr lang="en-US" sz="1200" b="1" i="0" u="none" strike="noStrike" dirty="0">
                        <a:effectLst/>
                        <a:latin typeface="Arial"/>
                      </a:endParaRPr>
                    </a:p>
                  </a:txBody>
                  <a:tcPr marL="9525" marR="9525" marT="9525" marB="0" anchor="b">
                    <a:noFill/>
                  </a:tcPr>
                </a:tc>
                <a:extLst>
                  <a:ext uri="{0D108BD9-81ED-4DB2-BD59-A6C34878D82A}">
                    <a16:rowId xmlns:a16="http://schemas.microsoft.com/office/drawing/2014/main" xmlns="" val="10000"/>
                  </a:ext>
                </a:extLst>
              </a:tr>
              <a:tr h="555610">
                <a:tc>
                  <a:txBody>
                    <a:bodyPr/>
                    <a:lstStyle/>
                    <a:p>
                      <a:pPr algn="ctr" fontAlgn="b">
                        <a:lnSpc>
                          <a:spcPct val="150000"/>
                        </a:lnSpc>
                      </a:pPr>
                      <a:r>
                        <a:rPr lang="en-US" sz="1200" u="none" strike="noStrike" dirty="0" smtClean="0">
                          <a:effectLst/>
                        </a:rPr>
                        <a:t>62,729</a:t>
                      </a:r>
                    </a:p>
                    <a:p>
                      <a:pPr algn="ctr" fontAlgn="b">
                        <a:lnSpc>
                          <a:spcPct val="150000"/>
                        </a:lnSpc>
                      </a:pPr>
                      <a:r>
                        <a:rPr lang="en-US" sz="1200" u="none" strike="noStrike" dirty="0" smtClean="0">
                          <a:effectLst/>
                        </a:rPr>
                        <a:t>42,589</a:t>
                      </a:r>
                    </a:p>
                  </a:txBody>
                  <a:tcPr marL="9525" marR="9525" marT="9525" marB="0" anchor="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1349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4181015758"/>
              </p:ext>
            </p:extLst>
          </p:nvPr>
        </p:nvGraphicFramePr>
        <p:xfrm>
          <a:off x="120649" y="152400"/>
          <a:ext cx="8185151"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3075" name="Text Box 3"/>
          <p:cNvSpPr txBox="1">
            <a:spLocks noChangeArrowheads="1"/>
          </p:cNvSpPr>
          <p:nvPr/>
        </p:nvSpPr>
        <p:spPr bwMode="auto">
          <a:xfrm>
            <a:off x="8186055" y="5117335"/>
            <a:ext cx="957943" cy="110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spcBef>
                <a:spcPts val="0"/>
              </a:spcBef>
              <a:spcAft>
                <a:spcPts val="600"/>
              </a:spcAft>
            </a:pPr>
            <a:r>
              <a:rPr lang="en-US" dirty="0" smtClean="0">
                <a:latin typeface="+mn-lt"/>
              </a:rPr>
              <a:t>Total</a:t>
            </a:r>
          </a:p>
          <a:p>
            <a:pPr>
              <a:spcBef>
                <a:spcPts val="0"/>
              </a:spcBef>
              <a:spcAft>
                <a:spcPts val="600"/>
              </a:spcAft>
            </a:pPr>
            <a:r>
              <a:rPr lang="en-US" dirty="0" smtClean="0">
                <a:latin typeface="+mn-lt"/>
              </a:rPr>
              <a:t>261,537</a:t>
            </a:r>
          </a:p>
          <a:p>
            <a:pPr>
              <a:spcBef>
                <a:spcPts val="0"/>
              </a:spcBef>
              <a:spcAft>
                <a:spcPts val="600"/>
              </a:spcAft>
            </a:pPr>
            <a:r>
              <a:rPr lang="en-US" dirty="0" smtClean="0">
                <a:latin typeface="+mn-lt"/>
              </a:rPr>
              <a:t>237,152</a:t>
            </a:r>
          </a:p>
          <a:p>
            <a:pPr>
              <a:spcBef>
                <a:spcPts val="0"/>
              </a:spcBef>
              <a:spcAft>
                <a:spcPts val="600"/>
              </a:spcAft>
            </a:pPr>
            <a:r>
              <a:rPr lang="en-US" dirty="0" smtClean="0">
                <a:latin typeface="+mn-lt"/>
              </a:rPr>
              <a:t>315,416</a:t>
            </a:r>
          </a:p>
        </p:txBody>
      </p:sp>
      <p:sp>
        <p:nvSpPr>
          <p:cNvPr id="4" name="Rectangle 3"/>
          <p:cNvSpPr/>
          <p:nvPr/>
        </p:nvSpPr>
        <p:spPr>
          <a:xfrm>
            <a:off x="5715000" y="228600"/>
            <a:ext cx="2865394" cy="2585323"/>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18.7</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above the 3</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year average and</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12</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more than 2018.</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Included green trend line for when Allegiant operated for comparison – only 3% under 2013-2014 passenger count through Sept.</a:t>
            </a:r>
            <a:endPar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endParaRPr>
          </a:p>
        </p:txBody>
      </p:sp>
    </p:spTree>
    <p:extLst>
      <p:ext uri="{BB962C8B-B14F-4D97-AF65-F5344CB8AC3E}">
        <p14:creationId xmlns:p14="http://schemas.microsoft.com/office/powerpoint/2010/main" val="419021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05000" y="838200"/>
            <a:ext cx="48768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spcBef>
                <a:spcPct val="50000"/>
              </a:spcBef>
            </a:pPr>
            <a:r>
              <a:rPr lang="en-US" sz="6600" b="1" dirty="0">
                <a:latin typeface="Times New Roman" pitchFamily="18" charset="0"/>
              </a:rPr>
              <a:t>Revenues</a:t>
            </a:r>
          </a:p>
        </p:txBody>
      </p:sp>
      <p:pic>
        <p:nvPicPr>
          <p:cNvPr id="5124" name="Picture 5" descr="CO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209799"/>
            <a:ext cx="3733800" cy="356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40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2274605593"/>
              </p:ext>
            </p:extLst>
          </p:nvPr>
        </p:nvGraphicFramePr>
        <p:xfrm>
          <a:off x="0" y="395189"/>
          <a:ext cx="8382000" cy="562461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324600" y="19050"/>
            <a:ext cx="2590800" cy="923330"/>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18</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over the 3 </a:t>
            </a:r>
            <a:r>
              <a:rPr lang="en-US" sz="1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yr</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average &amp;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19</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over </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budget</a:t>
            </a:r>
            <a:endPar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26412279"/>
              </p:ext>
            </p:extLst>
          </p:nvPr>
        </p:nvGraphicFramePr>
        <p:xfrm>
          <a:off x="8458200" y="5105400"/>
          <a:ext cx="609600" cy="101536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xmlns="" val="20000"/>
                    </a:ext>
                  </a:extLst>
                </a:gridCol>
              </a:tblGrid>
              <a:tr h="739839">
                <a:tc>
                  <a:txBody>
                    <a:bodyPr/>
                    <a:lstStyle/>
                    <a:p>
                      <a:pPr algn="ctr" fontAlgn="b">
                        <a:lnSpc>
                          <a:spcPct val="150000"/>
                        </a:lnSpc>
                      </a:pPr>
                      <a:r>
                        <a:rPr lang="en-US" sz="1100" b="0" u="none" strike="noStrike" dirty="0" smtClean="0">
                          <a:effectLst/>
                          <a:latin typeface="Arial" panose="020B0604020202020204" pitchFamily="34" charset="0"/>
                          <a:cs typeface="Arial" panose="020B0604020202020204" pitchFamily="34" charset="0"/>
                        </a:rPr>
                        <a:t>Totals</a:t>
                      </a:r>
                    </a:p>
                    <a:p>
                      <a:pPr algn="ctr" fontAlgn="b">
                        <a:lnSpc>
                          <a:spcPct val="150000"/>
                        </a:lnSpc>
                      </a:pPr>
                      <a:r>
                        <a:rPr lang="en-US" sz="1100" b="0" i="0" u="none" strike="noStrike" dirty="0" smtClean="0">
                          <a:effectLst/>
                          <a:latin typeface="Arial" panose="020B0604020202020204" pitchFamily="34" charset="0"/>
                          <a:cs typeface="Arial" panose="020B0604020202020204" pitchFamily="34" charset="0"/>
                        </a:rPr>
                        <a:t>366,666</a:t>
                      </a:r>
                    </a:p>
                    <a:p>
                      <a:pPr algn="ctr" fontAlgn="b">
                        <a:lnSpc>
                          <a:spcPct val="150000"/>
                        </a:lnSpc>
                      </a:pPr>
                      <a:r>
                        <a:rPr lang="en-US" sz="1100" b="0" i="0" u="none" strike="noStrike" dirty="0" smtClean="0">
                          <a:effectLst/>
                          <a:latin typeface="Arial" panose="020B0604020202020204" pitchFamily="34" charset="0"/>
                          <a:cs typeface="Arial" panose="020B0604020202020204" pitchFamily="34" charset="0"/>
                        </a:rPr>
                        <a:t>329,245</a:t>
                      </a:r>
                    </a:p>
                    <a:p>
                      <a:pPr algn="ctr" fontAlgn="b">
                        <a:lnSpc>
                          <a:spcPct val="150000"/>
                        </a:lnSpc>
                      </a:pPr>
                      <a:r>
                        <a:rPr lang="en-US" sz="1100" b="0" i="0" u="none" strike="noStrike" dirty="0" smtClean="0">
                          <a:effectLst/>
                          <a:latin typeface="Arial" panose="020B0604020202020204" pitchFamily="34" charset="0"/>
                          <a:cs typeface="Arial" panose="020B0604020202020204" pitchFamily="34" charset="0"/>
                        </a:rPr>
                        <a:t>366,085</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15728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33583082"/>
              </p:ext>
            </p:extLst>
          </p:nvPr>
        </p:nvGraphicFramePr>
        <p:xfrm>
          <a:off x="152400" y="76200"/>
          <a:ext cx="8077200"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6934200" y="228600"/>
            <a:ext cx="1874794" cy="1200329"/>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26</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Arial" panose="020B0604020202020204" pitchFamily="34" charset="0"/>
              </a:rPr>
              <a:t>%  over 3 year average,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25</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Arial" panose="020B0604020202020204" pitchFamily="34" charset="0"/>
              </a:rPr>
              <a:t>% over budget &amp;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17</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Arial" panose="020B0604020202020204" pitchFamily="34" charset="0"/>
              </a:rPr>
              <a:t>% over 2018</a:t>
            </a:r>
          </a:p>
        </p:txBody>
      </p:sp>
      <p:graphicFrame>
        <p:nvGraphicFramePr>
          <p:cNvPr id="5" name="Table 4"/>
          <p:cNvGraphicFramePr>
            <a:graphicFrameLocks noGrp="1"/>
          </p:cNvGraphicFramePr>
          <p:nvPr>
            <p:extLst>
              <p:ext uri="{D42A27DB-BD31-4B8C-83A1-F6EECF244321}">
                <p14:modId xmlns:p14="http://schemas.microsoft.com/office/powerpoint/2010/main" val="3139199214"/>
              </p:ext>
            </p:extLst>
          </p:nvPr>
        </p:nvGraphicFramePr>
        <p:xfrm>
          <a:off x="8153400" y="5029200"/>
          <a:ext cx="762000" cy="1015365"/>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xmlns="" val="20000"/>
                    </a:ext>
                  </a:extLst>
                </a:gridCol>
              </a:tblGrid>
              <a:tr h="990600">
                <a:tc>
                  <a:txBody>
                    <a:bodyPr/>
                    <a:lstStyle/>
                    <a:p>
                      <a:pPr algn="ctr" fontAlgn="b">
                        <a:lnSpc>
                          <a:spcPct val="150000"/>
                        </a:lnSpc>
                      </a:pPr>
                      <a:r>
                        <a:rPr lang="en-US" sz="1100" b="0" u="none" strike="noStrike" dirty="0" smtClean="0">
                          <a:solidFill>
                            <a:schemeClr val="tx1"/>
                          </a:solidFill>
                          <a:effectLst/>
                          <a:latin typeface="Arial" panose="020B0604020202020204" pitchFamily="34" charset="0"/>
                          <a:cs typeface="Arial" panose="020B0604020202020204" pitchFamily="34" charset="0"/>
                        </a:rPr>
                        <a:t>Totals</a:t>
                      </a:r>
                    </a:p>
                    <a:p>
                      <a:pPr algn="ctr" fontAlgn="b">
                        <a:lnSpc>
                          <a:spcPct val="150000"/>
                        </a:lnSpc>
                      </a:pPr>
                      <a:r>
                        <a:rPr lang="en-US" sz="1100" b="0" i="0" u="none" strike="noStrike" dirty="0" smtClean="0">
                          <a:solidFill>
                            <a:schemeClr val="tx1"/>
                          </a:solidFill>
                          <a:effectLst/>
                          <a:latin typeface="Arial" panose="020B0604020202020204" pitchFamily="34" charset="0"/>
                          <a:cs typeface="Arial" panose="020B0604020202020204" pitchFamily="34" charset="0"/>
                        </a:rPr>
                        <a:t>504,826</a:t>
                      </a:r>
                    </a:p>
                    <a:p>
                      <a:pPr algn="ctr" fontAlgn="b">
                        <a:lnSpc>
                          <a:spcPct val="150000"/>
                        </a:lnSpc>
                      </a:pPr>
                      <a:r>
                        <a:rPr lang="en-US" sz="1100" b="0" i="0" u="none" strike="noStrike" dirty="0" smtClean="0">
                          <a:solidFill>
                            <a:schemeClr val="tx1"/>
                          </a:solidFill>
                          <a:effectLst/>
                          <a:latin typeface="Arial" panose="020B0604020202020204" pitchFamily="34" charset="0"/>
                          <a:cs typeface="Arial" panose="020B0604020202020204" pitchFamily="34" charset="0"/>
                        </a:rPr>
                        <a:t>497,703</a:t>
                      </a:r>
                    </a:p>
                    <a:p>
                      <a:pPr algn="ctr" fontAlgn="b">
                        <a:lnSpc>
                          <a:spcPct val="150000"/>
                        </a:lnSpc>
                      </a:pPr>
                      <a:r>
                        <a:rPr lang="en-US" sz="1100" b="0" i="0" u="none" strike="noStrike" dirty="0" smtClean="0">
                          <a:solidFill>
                            <a:schemeClr val="tx1"/>
                          </a:solidFill>
                          <a:effectLst/>
                          <a:latin typeface="Arial" panose="020B0604020202020204" pitchFamily="34" charset="0"/>
                          <a:cs typeface="Arial" panose="020B0604020202020204" pitchFamily="34" charset="0"/>
                        </a:rPr>
                        <a:t>498,500</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9440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237390659"/>
              </p:ext>
            </p:extLst>
          </p:nvPr>
        </p:nvGraphicFramePr>
        <p:xfrm>
          <a:off x="76200" y="152400"/>
          <a:ext cx="8382000" cy="59745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3"/>
          <p:cNvSpPr txBox="1">
            <a:spLocks noChangeArrowheads="1"/>
          </p:cNvSpPr>
          <p:nvPr/>
        </p:nvSpPr>
        <p:spPr bwMode="auto">
          <a:xfrm>
            <a:off x="8229600" y="5152846"/>
            <a:ext cx="1066801" cy="97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lnSpc>
                <a:spcPct val="75000"/>
              </a:lnSpc>
              <a:spcBef>
                <a:spcPts val="0"/>
              </a:spcBef>
              <a:spcAft>
                <a:spcPts val="700"/>
              </a:spcAft>
            </a:pPr>
            <a:r>
              <a:rPr lang="en-US" dirty="0" smtClean="0">
                <a:latin typeface="+mn-lt"/>
              </a:rPr>
              <a:t>Total </a:t>
            </a:r>
          </a:p>
          <a:p>
            <a:pPr algn="ctr">
              <a:lnSpc>
                <a:spcPct val="85000"/>
              </a:lnSpc>
              <a:spcBef>
                <a:spcPts val="0"/>
              </a:spcBef>
              <a:spcAft>
                <a:spcPts val="700"/>
              </a:spcAft>
            </a:pPr>
            <a:r>
              <a:rPr lang="en-US" dirty="0" smtClean="0">
                <a:latin typeface="+mn-lt"/>
              </a:rPr>
              <a:t>1,100,064</a:t>
            </a:r>
          </a:p>
          <a:p>
            <a:pPr algn="ctr">
              <a:lnSpc>
                <a:spcPct val="85000"/>
              </a:lnSpc>
              <a:spcBef>
                <a:spcPts val="0"/>
              </a:spcBef>
              <a:spcAft>
                <a:spcPts val="700"/>
              </a:spcAft>
            </a:pPr>
            <a:r>
              <a:rPr lang="en-US" dirty="0" smtClean="0">
                <a:latin typeface="+mn-lt"/>
              </a:rPr>
              <a:t>942,198</a:t>
            </a:r>
          </a:p>
          <a:p>
            <a:pPr algn="ctr">
              <a:lnSpc>
                <a:spcPct val="85000"/>
              </a:lnSpc>
              <a:spcBef>
                <a:spcPts val="0"/>
              </a:spcBef>
              <a:spcAft>
                <a:spcPts val="700"/>
              </a:spcAft>
            </a:pPr>
            <a:r>
              <a:rPr lang="en-US" dirty="0" smtClean="0">
                <a:latin typeface="+mn-lt"/>
              </a:rPr>
              <a:t>1,060,000</a:t>
            </a:r>
          </a:p>
        </p:txBody>
      </p:sp>
      <p:sp>
        <p:nvSpPr>
          <p:cNvPr id="4" name="Rectangle 3"/>
          <p:cNvSpPr/>
          <p:nvPr/>
        </p:nvSpPr>
        <p:spPr>
          <a:xfrm>
            <a:off x="6781800" y="152400"/>
            <a:ext cx="2122444" cy="1200329"/>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17% over 3yr avg., 19% over budget &amp; 14</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 over 2018 actual</a:t>
            </a:r>
            <a:endParaRPr 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endParaRPr>
          </a:p>
        </p:txBody>
      </p:sp>
    </p:spTree>
    <p:extLst>
      <p:ext uri="{BB962C8B-B14F-4D97-AF65-F5344CB8AC3E}">
        <p14:creationId xmlns:p14="http://schemas.microsoft.com/office/powerpoint/2010/main" val="97099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287738875"/>
              </p:ext>
            </p:extLst>
          </p:nvPr>
        </p:nvGraphicFramePr>
        <p:xfrm>
          <a:off x="76200" y="152400"/>
          <a:ext cx="8382000" cy="597458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3"/>
          <p:cNvSpPr txBox="1">
            <a:spLocks noChangeArrowheads="1"/>
          </p:cNvSpPr>
          <p:nvPr/>
        </p:nvSpPr>
        <p:spPr bwMode="auto">
          <a:xfrm>
            <a:off x="8084388" y="5105400"/>
            <a:ext cx="1066801" cy="972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ctr">
              <a:lnSpc>
                <a:spcPct val="75000"/>
              </a:lnSpc>
              <a:spcBef>
                <a:spcPts val="0"/>
              </a:spcBef>
              <a:spcAft>
                <a:spcPts val="700"/>
              </a:spcAft>
            </a:pPr>
            <a:r>
              <a:rPr lang="en-US" dirty="0" smtClean="0">
                <a:latin typeface="+mn-lt"/>
              </a:rPr>
              <a:t>Total </a:t>
            </a:r>
          </a:p>
          <a:p>
            <a:pPr algn="ctr">
              <a:lnSpc>
                <a:spcPct val="85000"/>
              </a:lnSpc>
              <a:spcBef>
                <a:spcPts val="0"/>
              </a:spcBef>
              <a:spcAft>
                <a:spcPts val="700"/>
              </a:spcAft>
            </a:pPr>
            <a:r>
              <a:rPr lang="en-US" dirty="0" smtClean="0">
                <a:latin typeface="+mn-lt"/>
              </a:rPr>
              <a:t>10,808</a:t>
            </a:r>
          </a:p>
          <a:p>
            <a:pPr algn="ctr">
              <a:lnSpc>
                <a:spcPct val="85000"/>
              </a:lnSpc>
              <a:spcBef>
                <a:spcPts val="0"/>
              </a:spcBef>
              <a:spcAft>
                <a:spcPts val="700"/>
              </a:spcAft>
            </a:pPr>
            <a:r>
              <a:rPr lang="en-US" dirty="0" smtClean="0">
                <a:latin typeface="+mn-lt"/>
              </a:rPr>
              <a:t>15,115</a:t>
            </a:r>
          </a:p>
          <a:p>
            <a:pPr algn="ctr">
              <a:lnSpc>
                <a:spcPct val="85000"/>
              </a:lnSpc>
              <a:spcBef>
                <a:spcPts val="0"/>
              </a:spcBef>
              <a:spcAft>
                <a:spcPts val="700"/>
              </a:spcAft>
            </a:pPr>
            <a:r>
              <a:rPr lang="en-US" dirty="0" smtClean="0">
                <a:latin typeface="+mn-lt"/>
              </a:rPr>
              <a:t>8,275</a:t>
            </a:r>
          </a:p>
        </p:txBody>
      </p:sp>
      <p:sp>
        <p:nvSpPr>
          <p:cNvPr id="4" name="Rectangle 3"/>
          <p:cNvSpPr/>
          <p:nvPr/>
        </p:nvSpPr>
        <p:spPr>
          <a:xfrm>
            <a:off x="6248400" y="228600"/>
            <a:ext cx="2560594" cy="646331"/>
          </a:xfrm>
          <a:prstGeom prst="rect">
            <a:avLst/>
          </a:prstGeom>
          <a:noFill/>
        </p:spPr>
        <p:txBody>
          <a:bodyPr wrap="square" lIns="91440" tIns="45720" rIns="91440" bIns="45720">
            <a:spAutoFit/>
          </a:bodyP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90.36</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Arial" panose="020B0604020202020204" pitchFamily="34" charset="0"/>
              </a:rPr>
              <a:t>% over 2018 &amp;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Arial" panose="020B0604020202020204" pitchFamily="34" charset="0"/>
              </a:rPr>
              <a:t>126</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Arial" panose="020B0604020202020204" pitchFamily="34" charset="0"/>
              </a:rPr>
              <a:t>% over budget</a:t>
            </a:r>
          </a:p>
        </p:txBody>
      </p:sp>
    </p:spTree>
    <p:extLst>
      <p:ext uri="{BB962C8B-B14F-4D97-AF65-F5344CB8AC3E}">
        <p14:creationId xmlns:p14="http://schemas.microsoft.com/office/powerpoint/2010/main" val="514899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tr 2 Financial Update 2">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Qtr 2 Financial Update 2</Template>
  <TotalTime>5018</TotalTime>
  <Words>2263</Words>
  <Application>Microsoft Office PowerPoint</Application>
  <PresentationFormat>On-screen Show (4:3)</PresentationFormat>
  <Paragraphs>706</Paragraphs>
  <Slides>26</Slides>
  <Notes>9</Notes>
  <HiddenSlides>5</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Qtr 2 Financial Update 2</vt:lpstr>
      <vt:lpstr>November 19th, 2019 </vt:lpstr>
      <vt:lpstr>Duluth Airport Authority UNAUDITED Budget VS Actual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Per Enplaned Passenger (CPE)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16, 2016</dc:title>
  <dc:creator>Joelle Blais</dc:creator>
  <cp:lastModifiedBy>Mary Ann Wittkop</cp:lastModifiedBy>
  <cp:revision>500</cp:revision>
  <cp:lastPrinted>2018-08-20T18:08:44Z</cp:lastPrinted>
  <dcterms:created xsi:type="dcterms:W3CDTF">2016-08-04T21:26:10Z</dcterms:created>
  <dcterms:modified xsi:type="dcterms:W3CDTF">2019-11-19T13:57:56Z</dcterms:modified>
</cp:coreProperties>
</file>