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A874-4DC5-4CDB-A5BC-4194B319FCB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8298-A362-48DE-9756-8717854E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A874-4DC5-4CDB-A5BC-4194B319FCB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8298-A362-48DE-9756-8717854E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2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A874-4DC5-4CDB-A5BC-4194B319FCB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8298-A362-48DE-9756-8717854E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1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58850" y="1328738"/>
            <a:ext cx="10634839" cy="1922462"/>
          </a:xfrm>
          <a:prstGeom prst="rect">
            <a:avLst/>
          </a:prstGeom>
        </p:spPr>
        <p:txBody>
          <a:bodyPr lIns="0" rIns="0" anchor="b" anchorCtr="0"/>
          <a:lstStyle>
            <a:lvl1pPr marL="0" indent="0">
              <a:buFontTx/>
              <a:buNone/>
              <a:defRPr sz="4000" b="1" i="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Duluth Airport Master Plan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958850" y="3251200"/>
            <a:ext cx="10634839" cy="1473200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FontTx/>
              <a:buNone/>
              <a:defRPr sz="3200" b="0" i="0" baseline="0">
                <a:solidFill>
                  <a:schemeClr val="accent3"/>
                </a:solidFill>
                <a:latin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958850" y="4842933"/>
            <a:ext cx="10634839" cy="778934"/>
          </a:xfrm>
          <a:prstGeom prst="rect">
            <a:avLst/>
          </a:prstGeom>
        </p:spPr>
        <p:txBody>
          <a:bodyPr lIns="0" rIns="0" anchor="t" anchorCtr="0"/>
          <a:lstStyle>
            <a:lvl1pPr marL="0" indent="0">
              <a:buFontTx/>
              <a:buNone/>
              <a:defRPr sz="1800" b="0" i="0" baseline="0">
                <a:solidFill>
                  <a:schemeClr val="accent3"/>
                </a:solidFill>
                <a:latin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1646486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288">
          <p15:clr>
            <a:srgbClr val="FBAE40"/>
          </p15:clr>
        </p15:guide>
        <p15:guide id="4" pos="5472">
          <p15:clr>
            <a:srgbClr val="FBAE40"/>
          </p15:clr>
        </p15:guide>
        <p15:guide id="5" orient="horz" pos="417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834896" y="1312417"/>
            <a:ext cx="10809349" cy="44618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aseline="0"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7F7F7F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2"/>
          <p:cNvSpPr>
            <a:spLocks noGrp="1"/>
          </p:cNvSpPr>
          <p:nvPr>
            <p:ph type="title" idx="4294967295"/>
          </p:nvPr>
        </p:nvSpPr>
        <p:spPr>
          <a:xfrm>
            <a:off x="834890" y="391638"/>
            <a:ext cx="10809355" cy="584763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z="3200" smtClean="0">
                <a:solidFill>
                  <a:srgbClr val="007DC3"/>
                </a:solidFill>
                <a:latin typeface="Arial"/>
                <a:cs typeface="Arial"/>
              </a:rPr>
              <a:t>Click to edit Master title style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228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/>
          <p:nvPr userDrawn="1"/>
        </p:nvSpPr>
        <p:spPr>
          <a:xfrm>
            <a:off x="-1797" y="5533089"/>
            <a:ext cx="9943357" cy="1324911"/>
          </a:xfrm>
          <a:custGeom>
            <a:avLst/>
            <a:gdLst>
              <a:gd name="connsiteX0" fmla="*/ 0 w 9653797"/>
              <a:gd name="connsiteY0" fmla="*/ 0 h 1324911"/>
              <a:gd name="connsiteX1" fmla="*/ 9653797 w 9653797"/>
              <a:gd name="connsiteY1" fmla="*/ 0 h 1324911"/>
              <a:gd name="connsiteX2" fmla="*/ 9653797 w 9653797"/>
              <a:gd name="connsiteY2" fmla="*/ 1324911 h 1324911"/>
              <a:gd name="connsiteX3" fmla="*/ 0 w 9653797"/>
              <a:gd name="connsiteY3" fmla="*/ 1324911 h 1324911"/>
              <a:gd name="connsiteX4" fmla="*/ 0 w 9653797"/>
              <a:gd name="connsiteY4" fmla="*/ 0 h 1324911"/>
              <a:gd name="connsiteX0" fmla="*/ 0 w 9943357"/>
              <a:gd name="connsiteY0" fmla="*/ 0 h 1324911"/>
              <a:gd name="connsiteX1" fmla="*/ 9943357 w 9943357"/>
              <a:gd name="connsiteY1" fmla="*/ 5080 h 1324911"/>
              <a:gd name="connsiteX2" fmla="*/ 9653797 w 9943357"/>
              <a:gd name="connsiteY2" fmla="*/ 1324911 h 1324911"/>
              <a:gd name="connsiteX3" fmla="*/ 0 w 9943357"/>
              <a:gd name="connsiteY3" fmla="*/ 1324911 h 1324911"/>
              <a:gd name="connsiteX4" fmla="*/ 0 w 9943357"/>
              <a:gd name="connsiteY4" fmla="*/ 0 h 132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43357" h="1324911">
                <a:moveTo>
                  <a:pt x="0" y="0"/>
                </a:moveTo>
                <a:lnTo>
                  <a:pt x="9943357" y="5080"/>
                </a:lnTo>
                <a:lnTo>
                  <a:pt x="9653797" y="1324911"/>
                </a:lnTo>
                <a:lnTo>
                  <a:pt x="0" y="1324911"/>
                </a:lnTo>
                <a:lnTo>
                  <a:pt x="0" y="0"/>
                </a:lnTo>
                <a:close/>
              </a:path>
            </a:pathLst>
          </a:custGeom>
          <a:solidFill>
            <a:srgbClr val="2273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-88" y="-622"/>
            <a:ext cx="12187788" cy="5537365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50380" y="5657354"/>
            <a:ext cx="9034405" cy="602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50380" y="6357543"/>
            <a:ext cx="9085852" cy="41733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608" y="5951663"/>
            <a:ext cx="1384415" cy="53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681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A874-4DC5-4CDB-A5BC-4194B319FCB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8298-A362-48DE-9756-8717854E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6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A874-4DC5-4CDB-A5BC-4194B319FCB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8298-A362-48DE-9756-8717854E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9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A874-4DC5-4CDB-A5BC-4194B319FCB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8298-A362-48DE-9756-8717854E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A874-4DC5-4CDB-A5BC-4194B319FCB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8298-A362-48DE-9756-8717854E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A874-4DC5-4CDB-A5BC-4194B319FCB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8298-A362-48DE-9756-8717854E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4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A874-4DC5-4CDB-A5BC-4194B319FCB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8298-A362-48DE-9756-8717854E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1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A874-4DC5-4CDB-A5BC-4194B319FCB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8298-A362-48DE-9756-8717854E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8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A874-4DC5-4CDB-A5BC-4194B319FCB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8298-A362-48DE-9756-8717854E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6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A874-4DC5-4CDB-A5BC-4194B319FCB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08298-A362-48DE-9756-8717854E1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3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Duluth Airport Master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Project Update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June 16,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1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Air Traffic Control Tower </a:t>
            </a:r>
          </a:p>
          <a:p>
            <a:pPr lvl="1"/>
            <a:r>
              <a:rPr lang="en-US" dirty="0" smtClean="0"/>
              <a:t>Remote tower concept – stakeholder meeting</a:t>
            </a:r>
          </a:p>
          <a:p>
            <a:r>
              <a:rPr lang="en-US" dirty="0" smtClean="0"/>
              <a:t>Taxiway and apron network</a:t>
            </a:r>
          </a:p>
          <a:p>
            <a:pPr lvl="1"/>
            <a:r>
              <a:rPr lang="en-US" dirty="0" smtClean="0"/>
              <a:t>Continued alternatives refinement</a:t>
            </a:r>
          </a:p>
          <a:p>
            <a:pPr lvl="1"/>
            <a:r>
              <a:rPr lang="en-US" dirty="0" smtClean="0"/>
              <a:t>148</a:t>
            </a:r>
            <a:r>
              <a:rPr lang="en-US" baseline="30000" dirty="0" smtClean="0"/>
              <a:t>th</a:t>
            </a:r>
            <a:r>
              <a:rPr lang="en-US" dirty="0" smtClean="0"/>
              <a:t> feedback meeting</a:t>
            </a:r>
          </a:p>
          <a:p>
            <a:pPr lvl="1"/>
            <a:r>
              <a:rPr lang="en-US" dirty="0" smtClean="0"/>
              <a:t>FAA/MnDOT feedback meeting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Recent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3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Stakeholder meetings (virtual)</a:t>
            </a:r>
          </a:p>
          <a:p>
            <a:pPr lvl="1"/>
            <a:r>
              <a:rPr lang="en-US" dirty="0" smtClean="0"/>
              <a:t>Master Plan Advisory Committee (June 17)</a:t>
            </a:r>
          </a:p>
          <a:p>
            <a:pPr lvl="1"/>
            <a:r>
              <a:rPr lang="en-US" dirty="0" smtClean="0"/>
              <a:t>Taxiway and apron alternatives </a:t>
            </a:r>
          </a:p>
          <a:p>
            <a:pPr lvl="2"/>
            <a:r>
              <a:rPr lang="en-US" dirty="0" smtClean="0"/>
              <a:t>TAC Meeting #3 (June 30)</a:t>
            </a:r>
          </a:p>
          <a:p>
            <a:r>
              <a:rPr lang="en-US" dirty="0"/>
              <a:t>Forecasts submittal to FAA </a:t>
            </a:r>
          </a:p>
          <a:p>
            <a:r>
              <a:rPr lang="en-US" dirty="0" smtClean="0"/>
              <a:t>Facility recommendations analysis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52650" y="365130"/>
            <a:ext cx="7886700" cy="947287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3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50373" y="5701630"/>
            <a:ext cx="7465258" cy="525142"/>
          </a:xfrm>
        </p:spPr>
        <p:txBody>
          <a:bodyPr>
            <a:normAutofit/>
          </a:bodyPr>
          <a:lstStyle/>
          <a:p>
            <a:r>
              <a:rPr lang="en-US" sz="3000" dirty="0"/>
              <a:t>FAR Part 150 Update – Duluth (DLH)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21709" y="6342543"/>
            <a:ext cx="3220433" cy="29567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  <a:r>
              <a:rPr lang="en-US" dirty="0" smtClean="0"/>
              <a:t>Project Update  |  May 2020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1524000" y="856784"/>
            <a:ext cx="9144000" cy="4158398"/>
          </a:xfrm>
        </p:spPr>
      </p:pic>
    </p:spTree>
    <p:extLst>
      <p:ext uri="{BB962C8B-B14F-4D97-AF65-F5344CB8AC3E}">
        <p14:creationId xmlns:p14="http://schemas.microsoft.com/office/powerpoint/2010/main" val="309405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528D8A-C104-4218-B010-5DC3D5E37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3030" y="1750539"/>
            <a:ext cx="8409379" cy="3579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b="1" dirty="0">
                <a:latin typeface="+mn-lt"/>
              </a:rPr>
              <a:t>Noise Compatibility Program Alternatives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100" dirty="0">
                <a:latin typeface="+mn-lt"/>
              </a:rPr>
              <a:t>Compile Suggested Noise Abatement Alternatives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100" dirty="0">
                <a:latin typeface="+mn-lt"/>
              </a:rPr>
              <a:t>Begin Evaluation of Noise Abatement Alternatives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100" dirty="0">
                <a:latin typeface="+mn-lt"/>
              </a:rPr>
              <a:t>Begin Evaluation of Land Use Management Alternatives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100" dirty="0">
                <a:latin typeface="+mn-lt"/>
              </a:rPr>
              <a:t>Coordination with 148th on future runway usage</a:t>
            </a:r>
          </a:p>
          <a:p>
            <a:pPr lvl="1"/>
            <a:endParaRPr lang="en-US" altLang="en-US" sz="2100" dirty="0">
              <a:latin typeface="+mn-lt"/>
            </a:endParaRPr>
          </a:p>
          <a:p>
            <a:pPr marL="0" indent="0">
              <a:buNone/>
            </a:pPr>
            <a:r>
              <a:rPr lang="en-US" altLang="en-US" sz="2100" dirty="0">
                <a:latin typeface="+mn-lt"/>
              </a:rPr>
              <a:t>	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B25FF5-5D0E-4FC5-80D2-6FF874F32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Recent progress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C1086-7564-4050-B9A9-3AE78B71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67151" y="6235716"/>
            <a:ext cx="3014487" cy="319203"/>
          </a:xfrm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Next Steps | </a:t>
            </a:r>
            <a:fld id="{F428E263-A6CB-40FB-9DD4-494FF9CEDD03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4EBD09-A41A-4D5F-ABC0-6324BC4B6A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031" y="6309822"/>
            <a:ext cx="628967" cy="24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528D8A-C104-4218-B010-5DC3D5E37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3030" y="1232171"/>
            <a:ext cx="8506655" cy="50035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b="1" dirty="0">
                <a:latin typeface="+mn-lt"/>
              </a:rPr>
              <a:t>Noise Compatibility 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100" dirty="0">
                <a:latin typeface="+mn-lt"/>
              </a:rPr>
              <a:t>Continued coordination with 148</a:t>
            </a:r>
            <a:r>
              <a:rPr lang="en-US" altLang="en-US" sz="2100" baseline="30000" dirty="0">
                <a:latin typeface="+mn-lt"/>
              </a:rPr>
              <a:t>th</a:t>
            </a:r>
            <a:r>
              <a:rPr lang="en-US" altLang="en-US" sz="2100" dirty="0">
                <a:latin typeface="+mn-lt"/>
              </a:rPr>
              <a:t> on future runway usage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100" dirty="0">
                <a:latin typeface="+mn-lt"/>
              </a:rPr>
              <a:t>Continue Evaluation of Noise Abatement Alternatives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100" dirty="0">
                <a:latin typeface="+mn-lt"/>
              </a:rPr>
              <a:t>Continue Evaluation of Land Use Management Alternatives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100" dirty="0">
                <a:latin typeface="+mn-lt"/>
              </a:rPr>
              <a:t>Prepare Draft Documentation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100" b="1" dirty="0">
              <a:latin typeface="+mn-lt"/>
            </a:endParaRPr>
          </a:p>
          <a:p>
            <a:pPr marL="0" indent="0">
              <a:buNone/>
            </a:pPr>
            <a:r>
              <a:rPr lang="en-US" altLang="en-US" b="1" dirty="0">
                <a:latin typeface="+mn-lt"/>
              </a:rPr>
              <a:t>Upcoming Meetings (virtual)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100" dirty="0">
                <a:latin typeface="+mn-lt"/>
              </a:rPr>
              <a:t>One on one stakeholder meetings – July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100" dirty="0">
                <a:latin typeface="+mn-lt"/>
              </a:rPr>
              <a:t>Public Advisory Committee – July 2020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100" dirty="0">
                <a:latin typeface="+mn-lt"/>
              </a:rPr>
              <a:t>Public Workshop (open house) – July 2020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2100" dirty="0">
              <a:latin typeface="+mn-lt"/>
            </a:endParaRPr>
          </a:p>
          <a:p>
            <a:pPr lvl="1"/>
            <a:endParaRPr lang="en-US" altLang="en-US" sz="2100" dirty="0">
              <a:latin typeface="+mn-lt"/>
            </a:endParaRPr>
          </a:p>
          <a:p>
            <a:pPr marL="0" indent="0">
              <a:buNone/>
            </a:pPr>
            <a:r>
              <a:rPr lang="en-US" altLang="en-US" sz="2100" dirty="0">
                <a:latin typeface="+mn-lt"/>
              </a:rPr>
              <a:t>	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B25FF5-5D0E-4FC5-80D2-6FF874F32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C1086-7564-4050-B9A9-3AE78B71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67151" y="6235716"/>
            <a:ext cx="3014487" cy="319203"/>
          </a:xfrm>
        </p:spPr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Next Steps | </a:t>
            </a:r>
            <a:fld id="{F428E263-A6CB-40FB-9DD4-494FF9CEDD03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4EBD09-A41A-4D5F-ABC0-6324BC4B6A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031" y="6309822"/>
            <a:ext cx="628967" cy="24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Recent Progress</vt:lpstr>
      <vt:lpstr>Next Steps</vt:lpstr>
      <vt:lpstr>FAR Part 150 Update – Duluth (DLH)</vt:lpstr>
      <vt:lpstr>Recent progress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Ann Wittkop</dc:creator>
  <cp:lastModifiedBy>Mary Ann Wittkop</cp:lastModifiedBy>
  <cp:revision>1</cp:revision>
  <dcterms:created xsi:type="dcterms:W3CDTF">2020-06-16T17:30:52Z</dcterms:created>
  <dcterms:modified xsi:type="dcterms:W3CDTF">2020-06-16T17:31:33Z</dcterms:modified>
</cp:coreProperties>
</file>