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3"/>
  </p:notesMasterIdLst>
  <p:sldIdLst>
    <p:sldId id="303" r:id="rId2"/>
    <p:sldId id="320" r:id="rId3"/>
    <p:sldId id="321" r:id="rId4"/>
    <p:sldId id="324" r:id="rId5"/>
    <p:sldId id="322" r:id="rId6"/>
    <p:sldId id="323" r:id="rId7"/>
    <p:sldId id="318" r:id="rId8"/>
    <p:sldId id="319" r:id="rId9"/>
    <p:sldId id="260" r:id="rId10"/>
    <p:sldId id="325" r:id="rId11"/>
    <p:sldId id="259" r:id="rId12"/>
  </p:sldIdLst>
  <p:sldSz cx="9144000" cy="5143500" type="screen16x9"/>
  <p:notesSz cx="6858000" cy="9144000"/>
  <p:embeddedFontLst>
    <p:embeddedFont>
      <p:font typeface="Nunito Sans" pitchFamily="2" charset="0"/>
      <p:regular r:id="rId14"/>
      <p:bold r:id="rId15"/>
      <p:italic r:id="rId16"/>
      <p:boldItalic r:id="rId17"/>
    </p:embeddedFont>
    <p:embeddedFont>
      <p:font typeface="Nunito Sans ExtraBold" pitchFamily="2" charset="0"/>
      <p:bold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9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855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855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8261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3501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 name="Google Shape;26;p7"/>
          <p:cNvSpPr txBox="1">
            <a:spLocks noGrp="1"/>
          </p:cNvSpPr>
          <p:nvPr>
            <p:ph type="body" idx="1"/>
          </p:nvPr>
        </p:nvSpPr>
        <p:spPr>
          <a:xfrm>
            <a:off x="311700" y="1389600"/>
            <a:ext cx="39267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9"/>
          <p:cNvSpPr/>
          <p:nvPr/>
        </p:nvSpPr>
        <p:spPr>
          <a:xfrm>
            <a:off x="4572000" y="-125"/>
            <a:ext cx="4572000" cy="451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2" name="Google Shape;32;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 name="Google Shape;33;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11"/>
          <p:cNvSpPr txBox="1"/>
          <p:nvPr/>
        </p:nvSpPr>
        <p:spPr>
          <a:xfrm>
            <a:off x="620300" y="582650"/>
            <a:ext cx="53877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a:solidFill>
                  <a:srgbClr val="005AA1"/>
                </a:solidFill>
                <a:latin typeface="Nunito Sans"/>
                <a:ea typeface="Nunito Sans"/>
                <a:cs typeface="Nunito Sans"/>
                <a:sym typeface="Nunito Sans"/>
              </a:rPr>
              <a:t>Headline for the page.</a:t>
            </a:r>
            <a:endParaRPr sz="3600" b="1" i="0" u="none" strike="noStrike" cap="none">
              <a:solidFill>
                <a:srgbClr val="005AA1"/>
              </a:solidFill>
              <a:latin typeface="Nunito Sans"/>
              <a:ea typeface="Nunito Sans"/>
              <a:cs typeface="Nunito Sans"/>
              <a:sym typeface="Nunito Sans"/>
            </a:endParaRPr>
          </a:p>
        </p:txBody>
      </p:sp>
      <p:sp>
        <p:nvSpPr>
          <p:cNvPr id="38" name="Google Shape;38;p11"/>
          <p:cNvSpPr txBox="1"/>
          <p:nvPr/>
        </p:nvSpPr>
        <p:spPr>
          <a:xfrm>
            <a:off x="620300" y="2073275"/>
            <a:ext cx="81447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434343"/>
                </a:solidFill>
                <a:latin typeface="Nunito Sans"/>
                <a:ea typeface="Nunito Sans"/>
                <a:cs typeface="Nunito Sans"/>
                <a:sym typeface="Nunito Sans"/>
              </a:rPr>
              <a:t>Lorem ipsum dolor sit amet, consectetur adipiscing elit. Donec purus tortor, venenatis id nisi non, dignissim egestas ligula. Praesent scelerisque, libero sed lobortis efficitur, mauris nunc maximus purus, id faucibus mi elit vel tellus. </a:t>
            </a:r>
            <a:endParaRPr sz="1600" b="0" i="0" u="none" strike="noStrike" cap="none">
              <a:solidFill>
                <a:srgbClr val="434343"/>
              </a:solidFill>
              <a:latin typeface="Nunito Sans ExtraBold"/>
              <a:ea typeface="Nunito Sans ExtraBold"/>
              <a:cs typeface="Nunito Sans ExtraBold"/>
              <a:sym typeface="Nunito Sans ExtraBold"/>
            </a:endParaRPr>
          </a:p>
        </p:txBody>
      </p:sp>
      <p:sp>
        <p:nvSpPr>
          <p:cNvPr id="39" name="Google Shape;39;p11"/>
          <p:cNvSpPr txBox="1"/>
          <p:nvPr/>
        </p:nvSpPr>
        <p:spPr>
          <a:xfrm>
            <a:off x="620300" y="1377175"/>
            <a:ext cx="7018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5AA1"/>
                </a:solidFill>
                <a:latin typeface="Nunito Sans ExtraBold"/>
                <a:ea typeface="Nunito Sans ExtraBold"/>
                <a:cs typeface="Nunito Sans ExtraBold"/>
                <a:sym typeface="Nunito Sans ExtraBold"/>
              </a:rPr>
              <a:t>Subheadline for this slide.</a:t>
            </a:r>
            <a:endParaRPr sz="2400" b="0" i="0" u="none" strike="noStrike" cap="none">
              <a:solidFill>
                <a:srgbClr val="005AA1"/>
              </a:solidFill>
              <a:latin typeface="Nunito Sans ExtraBold"/>
              <a:ea typeface="Nunito Sans ExtraBold"/>
              <a:cs typeface="Nunito Sans ExtraBold"/>
              <a:sym typeface="Nunito Sans Extra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5AA1"/>
              </a:buClr>
              <a:buSzPts val="3600"/>
              <a:buFont typeface="Nunito Sans"/>
              <a:buNone/>
              <a:defRPr sz="3600" b="1" i="0" u="none" strike="noStrike" cap="none">
                <a:solidFill>
                  <a:srgbClr val="005AA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1pPr>
            <a:lvl2pPr marL="914400" marR="0" lvl="1"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2pPr>
            <a:lvl3pPr marL="1371600" marR="0" lvl="2"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3pPr>
            <a:lvl4pPr marL="1828800" marR="0" lvl="3"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4pPr>
            <a:lvl5pPr marL="2286000" marR="0" lvl="4"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5pPr>
            <a:lvl6pPr marL="2743200" marR="0" lvl="5"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6pPr>
            <a:lvl7pPr marL="3200400" marR="0" lvl="6"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7pPr>
            <a:lvl8pPr marL="3657600" marR="0" lvl="7"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8pPr>
            <a:lvl9pPr marL="4114800" marR="0" lvl="8"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9pPr>
          </a:lstStyle>
          <a:p>
            <a:endParaRPr/>
          </a:p>
        </p:txBody>
      </p:sp>
      <p:sp>
        <p:nvSpPr>
          <p:cNvPr id="8" name="Google Shape;8;p1"/>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1"/>
          <p:cNvPicPr preferRelativeResize="0"/>
          <p:nvPr/>
        </p:nvPicPr>
        <p:blipFill rotWithShape="1">
          <a:blip r:embed="rId8">
            <a:alphaModFix/>
          </a:blip>
          <a:srcRect/>
          <a:stretch/>
        </p:blipFill>
        <p:spPr>
          <a:xfrm>
            <a:off x="313450" y="4655250"/>
            <a:ext cx="1418226" cy="344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6"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A295-9216-4451-AC78-C37F3FC9B111}"/>
              </a:ext>
            </a:extLst>
          </p:cNvPr>
          <p:cNvSpPr>
            <a:spLocks noGrp="1"/>
          </p:cNvSpPr>
          <p:nvPr>
            <p:ph type="ctrTitle"/>
          </p:nvPr>
        </p:nvSpPr>
        <p:spPr>
          <a:xfrm>
            <a:off x="142660" y="0"/>
            <a:ext cx="8924500" cy="860612"/>
          </a:xfrm>
        </p:spPr>
        <p:txBody>
          <a:bodyPr>
            <a:normAutofit/>
          </a:bodyPr>
          <a:lstStyle/>
          <a:p>
            <a:r>
              <a:rPr lang="en-US" sz="3600" dirty="0"/>
              <a:t>Operations/Construction/Planning</a:t>
            </a:r>
          </a:p>
        </p:txBody>
      </p:sp>
      <p:sp>
        <p:nvSpPr>
          <p:cNvPr id="3" name="Subtitle 2">
            <a:extLst>
              <a:ext uri="{FF2B5EF4-FFF2-40B4-BE49-F238E27FC236}">
                <a16:creationId xmlns:a16="http://schemas.microsoft.com/office/drawing/2014/main" id="{8E2F9A9A-7089-4549-8323-E950AFE2D8A0}"/>
              </a:ext>
            </a:extLst>
          </p:cNvPr>
          <p:cNvSpPr>
            <a:spLocks noGrp="1"/>
          </p:cNvSpPr>
          <p:nvPr>
            <p:ph type="subTitle" idx="1"/>
          </p:nvPr>
        </p:nvSpPr>
        <p:spPr>
          <a:xfrm>
            <a:off x="311700" y="1266582"/>
            <a:ext cx="8520600" cy="2899782"/>
          </a:xfrm>
        </p:spPr>
        <p:txBody>
          <a:bodyPr>
            <a:normAutofit/>
          </a:bodyPr>
          <a:lstStyle/>
          <a:p>
            <a:pPr marL="127000" indent="0" algn="l"/>
            <a:endParaRPr lang="en-US" sz="2000" b="1" dirty="0"/>
          </a:p>
          <a:p>
            <a:pPr marL="584200" indent="-457200" algn="l">
              <a:buFont typeface="Arial" panose="020B0604020202020204" pitchFamily="34" charset="0"/>
              <a:buChar char="•"/>
            </a:pPr>
            <a:r>
              <a:rPr lang="en-US" sz="2000" b="1" dirty="0"/>
              <a:t>AFTIL Siting Study Update – September 20</a:t>
            </a:r>
            <a:r>
              <a:rPr lang="en-US" sz="2000" b="1" baseline="30000" dirty="0"/>
              <a:t>th</a:t>
            </a:r>
            <a:r>
              <a:rPr lang="en-US" sz="2000" b="1" dirty="0"/>
              <a:t> – 22</a:t>
            </a:r>
            <a:r>
              <a:rPr lang="en-US" sz="2000" b="1" baseline="30000" dirty="0"/>
              <a:t>nd,</a:t>
            </a:r>
            <a:endParaRPr lang="en-US" sz="2000" b="1" dirty="0"/>
          </a:p>
          <a:p>
            <a:pPr marL="584200" indent="-457200" algn="l">
              <a:buFont typeface="Arial" panose="020B0604020202020204" pitchFamily="34" charset="0"/>
              <a:buChar char="•"/>
            </a:pPr>
            <a:r>
              <a:rPr lang="en-US" sz="2000" b="1" dirty="0"/>
              <a:t>Air Traffic Control Project Timeline</a:t>
            </a:r>
          </a:p>
          <a:p>
            <a:pPr marL="584200" indent="-457200" algn="l">
              <a:buFont typeface="Arial" panose="020B0604020202020204" pitchFamily="34" charset="0"/>
              <a:buChar char="•"/>
            </a:pPr>
            <a:r>
              <a:rPr lang="en-US" sz="2000" b="1" dirty="0"/>
              <a:t>Hangar 101 Demolition Update</a:t>
            </a:r>
          </a:p>
          <a:p>
            <a:pPr marL="584200" indent="-457200" algn="l">
              <a:buFont typeface="Arial" panose="020B0604020202020204" pitchFamily="34" charset="0"/>
              <a:buChar char="•"/>
            </a:pPr>
            <a:r>
              <a:rPr lang="en-US" sz="2000" b="1" dirty="0"/>
              <a:t>Runway 3/21 Lighting and Signage Update</a:t>
            </a:r>
          </a:p>
          <a:p>
            <a:pPr marL="584200" indent="-457200" algn="l">
              <a:buFont typeface="Arial" panose="020B0604020202020204" pitchFamily="34" charset="0"/>
              <a:buChar char="•"/>
            </a:pPr>
            <a:r>
              <a:rPr lang="en-US" sz="2000" b="1" dirty="0"/>
              <a:t>Taxiway A – Phase 1 Construction Update</a:t>
            </a:r>
          </a:p>
          <a:p>
            <a:pPr marL="584200" indent="-457200" algn="l">
              <a:buFont typeface="Arial" panose="020B0604020202020204" pitchFamily="34" charset="0"/>
              <a:buChar char="•"/>
            </a:pPr>
            <a:r>
              <a:rPr lang="en-US" sz="2000" b="1" dirty="0"/>
              <a:t>TSA Inspection</a:t>
            </a:r>
          </a:p>
          <a:p>
            <a:pPr marL="584200" indent="-457200" algn="l">
              <a:buFont typeface="Arial" panose="020B0604020202020204" pitchFamily="34" charset="0"/>
              <a:buChar char="•"/>
            </a:pPr>
            <a:r>
              <a:rPr lang="en-US" sz="2000" b="1" dirty="0"/>
              <a:t>Parking Technology System Upgrade RFP</a:t>
            </a:r>
          </a:p>
          <a:p>
            <a:pPr marL="469900" indent="-342900" algn="l">
              <a:buFont typeface="Arial" panose="020B0604020202020204" pitchFamily="34" charset="0"/>
              <a:buChar char="•"/>
            </a:pPr>
            <a:endParaRPr lang="en-US" sz="2000" b="1" dirty="0"/>
          </a:p>
          <a:p>
            <a:pPr marL="584200" indent="-457200" algn="l">
              <a:buFont typeface="Arial" panose="020B0604020202020204" pitchFamily="34" charset="0"/>
              <a:buChar char="•"/>
            </a:pPr>
            <a:endParaRPr lang="en-US" sz="2000" b="1" dirty="0"/>
          </a:p>
        </p:txBody>
      </p:sp>
    </p:spTree>
    <p:extLst>
      <p:ext uri="{BB962C8B-B14F-4D97-AF65-F5344CB8AC3E}">
        <p14:creationId xmlns:p14="http://schemas.microsoft.com/office/powerpoint/2010/main" val="1986670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627984" y="162081"/>
            <a:ext cx="8144700" cy="1107965"/>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A. Resolution to Accept and Award Contract between the DAA and Shafer Contracting Co, Inc. for the Construction of Taxiway A Phase 2 &amp; 4, and Phase 1 of the Midfield Ramp.</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7" name="Google Shape;65;p14">
            <a:extLst>
              <a:ext uri="{FF2B5EF4-FFF2-40B4-BE49-F238E27FC236}">
                <a16:creationId xmlns:a16="http://schemas.microsoft.com/office/drawing/2014/main" id="{BAE69411-C9AD-99B3-78F5-0367CE670DC3}"/>
              </a:ext>
            </a:extLst>
          </p:cNvPr>
          <p:cNvSpPr txBox="1"/>
          <p:nvPr/>
        </p:nvSpPr>
        <p:spPr>
          <a:xfrm>
            <a:off x="4080222" y="1270046"/>
            <a:ext cx="4956579" cy="430857"/>
          </a:xfrm>
          <a:prstGeom prst="rect">
            <a:avLst/>
          </a:prstGeom>
          <a:noFill/>
          <a:ln>
            <a:noFill/>
          </a:ln>
        </p:spPr>
        <p:txBody>
          <a:bodyPr spcFirstLastPara="1" wrap="square" lIns="91425" tIns="91425" rIns="91425" bIns="91425" anchor="t" anchorCtr="0">
            <a:spAutoFit/>
          </a:bodyPr>
          <a:lstStyle/>
          <a:p>
            <a:pPr marL="127000" lvl="8">
              <a:buClr>
                <a:srgbClr val="434343"/>
              </a:buClr>
              <a:buSzPts val="1600"/>
            </a:pPr>
            <a:endParaRPr lang="en-US" sz="1600" b="0" i="0" u="none" strike="noStrike" cap="none" dirty="0">
              <a:solidFill>
                <a:srgbClr val="434343"/>
              </a:solidFill>
              <a:latin typeface="Nunito Sans"/>
              <a:ea typeface="Nunito Sans"/>
              <a:cs typeface="Nunito Sans"/>
              <a:sym typeface="Nunito Sans"/>
            </a:endParaRPr>
          </a:p>
        </p:txBody>
      </p:sp>
      <p:pic>
        <p:nvPicPr>
          <p:cNvPr id="4" name="Picture 3">
            <a:extLst>
              <a:ext uri="{FF2B5EF4-FFF2-40B4-BE49-F238E27FC236}">
                <a16:creationId xmlns:a16="http://schemas.microsoft.com/office/drawing/2014/main" id="{024115D2-A396-20BC-C04A-31D9202A76CD}"/>
              </a:ext>
            </a:extLst>
          </p:cNvPr>
          <p:cNvPicPr>
            <a:picLocks noChangeAspect="1"/>
          </p:cNvPicPr>
          <p:nvPr/>
        </p:nvPicPr>
        <p:blipFill>
          <a:blip r:embed="rId4"/>
          <a:stretch>
            <a:fillRect/>
          </a:stretch>
        </p:blipFill>
        <p:spPr>
          <a:xfrm>
            <a:off x="206859" y="1634549"/>
            <a:ext cx="3873363" cy="2180872"/>
          </a:xfrm>
          <a:prstGeom prst="rect">
            <a:avLst/>
          </a:prstGeom>
        </p:spPr>
      </p:pic>
      <p:pic>
        <p:nvPicPr>
          <p:cNvPr id="3" name="Picture 2">
            <a:extLst>
              <a:ext uri="{FF2B5EF4-FFF2-40B4-BE49-F238E27FC236}">
                <a16:creationId xmlns:a16="http://schemas.microsoft.com/office/drawing/2014/main" id="{AFF7D370-E050-BD2D-B8A5-3C7EDF090769}"/>
              </a:ext>
            </a:extLst>
          </p:cNvPr>
          <p:cNvPicPr>
            <a:picLocks noChangeAspect="1"/>
          </p:cNvPicPr>
          <p:nvPr/>
        </p:nvPicPr>
        <p:blipFill>
          <a:blip r:embed="rId5"/>
          <a:stretch>
            <a:fillRect/>
          </a:stretch>
        </p:blipFill>
        <p:spPr>
          <a:xfrm>
            <a:off x="4346307" y="2042113"/>
            <a:ext cx="8456033" cy="1533509"/>
          </a:xfrm>
          <a:prstGeom prst="rect">
            <a:avLst/>
          </a:prstGeom>
        </p:spPr>
      </p:pic>
    </p:spTree>
    <p:extLst>
      <p:ext uri="{BB962C8B-B14F-4D97-AF65-F5344CB8AC3E}">
        <p14:creationId xmlns:p14="http://schemas.microsoft.com/office/powerpoint/2010/main" val="376268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620300" y="289064"/>
            <a:ext cx="8144700" cy="1107965"/>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sym typeface="Nunito Sans ExtraBold"/>
              </a:rPr>
              <a:t>B. </a:t>
            </a:r>
            <a:r>
              <a:rPr lang="en-US" sz="2000" b="1" dirty="0">
                <a:solidFill>
                  <a:srgbClr val="005AA1"/>
                </a:solidFill>
                <a:latin typeface="Nunito Sans"/>
              </a:rPr>
              <a:t>Resolution to Approve Work Order 2022–14 Between the Duluth Airport Authority and SEH, Inc. for the Construction Administration of Midfield Ramp Reconstruction – Phase 1. </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9" name="Google Shape;65;p14">
            <a:extLst>
              <a:ext uri="{FF2B5EF4-FFF2-40B4-BE49-F238E27FC236}">
                <a16:creationId xmlns:a16="http://schemas.microsoft.com/office/drawing/2014/main" id="{1EC3661E-F8BC-48EA-B8E2-E9F32034A1A2}"/>
              </a:ext>
            </a:extLst>
          </p:cNvPr>
          <p:cNvSpPr txBox="1"/>
          <p:nvPr/>
        </p:nvSpPr>
        <p:spPr>
          <a:xfrm>
            <a:off x="4692650" y="1965190"/>
            <a:ext cx="3576713" cy="1415742"/>
          </a:xfrm>
          <a:prstGeom prst="rect">
            <a:avLst/>
          </a:prstGeom>
          <a:noFill/>
          <a:ln>
            <a:noFill/>
          </a:ln>
        </p:spPr>
        <p:txBody>
          <a:bodyPr spcFirstLastPara="1" wrap="square" lIns="91425" tIns="91425" rIns="91425" bIns="91425" anchor="t" anchorCtr="0">
            <a:spAutoFit/>
          </a:bodyPr>
          <a:lstStyle/>
          <a:p>
            <a:pPr marL="127000" lvl="7">
              <a:buClr>
                <a:srgbClr val="434343"/>
              </a:buClr>
              <a:buSzPts val="1600"/>
            </a:pPr>
            <a:r>
              <a:rPr lang="en-US" sz="1600" dirty="0">
                <a:solidFill>
                  <a:srgbClr val="434343"/>
                </a:solidFill>
                <a:latin typeface="Nunito Sans"/>
                <a:ea typeface="Nunito Sans"/>
                <a:cs typeface="Nunito Sans"/>
                <a:sym typeface="Nunito Sans"/>
              </a:rPr>
              <a:t>Total Cost is $124,300.00</a:t>
            </a:r>
          </a:p>
          <a:p>
            <a:pPr marL="127000" lvl="7">
              <a:buClr>
                <a:srgbClr val="434343"/>
              </a:buClr>
              <a:buSzPts val="1600"/>
            </a:pPr>
            <a:endParaRPr lang="en-US" sz="1600" dirty="0">
              <a:solidFill>
                <a:srgbClr val="434343"/>
              </a:solidFill>
              <a:latin typeface="Nunito Sans"/>
              <a:ea typeface="Nunito Sans"/>
              <a:cs typeface="Nunito Sans"/>
              <a:sym typeface="Nunito Sans"/>
            </a:endParaRPr>
          </a:p>
          <a:p>
            <a:pPr marL="127000" lvl="7">
              <a:buClr>
                <a:srgbClr val="434343"/>
              </a:buClr>
              <a:buSzPts val="1600"/>
            </a:pPr>
            <a:r>
              <a:rPr lang="en-US" sz="1600" dirty="0">
                <a:solidFill>
                  <a:srgbClr val="434343"/>
                </a:solidFill>
                <a:latin typeface="Nunito Sans"/>
                <a:ea typeface="Nunito Sans"/>
                <a:cs typeface="Nunito Sans"/>
                <a:sym typeface="Nunito Sans"/>
              </a:rPr>
              <a:t>The project is funded by MnDOT at 70% (87,010) and 30% by DAA ($37,290).  </a:t>
            </a:r>
          </a:p>
        </p:txBody>
      </p:sp>
      <p:pic>
        <p:nvPicPr>
          <p:cNvPr id="14" name="Picture 13">
            <a:extLst>
              <a:ext uri="{FF2B5EF4-FFF2-40B4-BE49-F238E27FC236}">
                <a16:creationId xmlns:a16="http://schemas.microsoft.com/office/drawing/2014/main" id="{FD9540ED-8FB0-5530-7530-903F723F2787}"/>
              </a:ext>
            </a:extLst>
          </p:cNvPr>
          <p:cNvPicPr>
            <a:picLocks noChangeAspect="1"/>
          </p:cNvPicPr>
          <p:nvPr/>
        </p:nvPicPr>
        <p:blipFill>
          <a:blip r:embed="rId4"/>
          <a:stretch>
            <a:fillRect/>
          </a:stretch>
        </p:blipFill>
        <p:spPr>
          <a:xfrm>
            <a:off x="1085699" y="1590824"/>
            <a:ext cx="2671793" cy="2921075"/>
          </a:xfrm>
          <a:prstGeom prst="rect">
            <a:avLst/>
          </a:prstGeom>
        </p:spPr>
      </p:pic>
    </p:spTree>
    <p:extLst>
      <p:ext uri="{BB962C8B-B14F-4D97-AF65-F5344CB8AC3E}">
        <p14:creationId xmlns:p14="http://schemas.microsoft.com/office/powerpoint/2010/main" val="422148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pic>
        <p:nvPicPr>
          <p:cNvPr id="6" name="Picture 5">
            <a:extLst>
              <a:ext uri="{FF2B5EF4-FFF2-40B4-BE49-F238E27FC236}">
                <a16:creationId xmlns:a16="http://schemas.microsoft.com/office/drawing/2014/main" id="{37241697-0E3D-6691-B406-D0E94C456C72}"/>
              </a:ext>
            </a:extLst>
          </p:cNvPr>
          <p:cNvPicPr>
            <a:picLocks noChangeAspect="1"/>
          </p:cNvPicPr>
          <p:nvPr/>
        </p:nvPicPr>
        <p:blipFill>
          <a:blip r:embed="rId4"/>
          <a:stretch>
            <a:fillRect/>
          </a:stretch>
        </p:blipFill>
        <p:spPr>
          <a:xfrm>
            <a:off x="1912046" y="0"/>
            <a:ext cx="5510730" cy="4489591"/>
          </a:xfrm>
          <a:prstGeom prst="rect">
            <a:avLst/>
          </a:prstGeom>
        </p:spPr>
      </p:pic>
    </p:spTree>
    <p:extLst>
      <p:ext uri="{BB962C8B-B14F-4D97-AF65-F5344CB8AC3E}">
        <p14:creationId xmlns:p14="http://schemas.microsoft.com/office/powerpoint/2010/main" val="420508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A295-9216-4451-AC78-C37F3FC9B111}"/>
              </a:ext>
            </a:extLst>
          </p:cNvPr>
          <p:cNvSpPr>
            <a:spLocks noGrp="1"/>
          </p:cNvSpPr>
          <p:nvPr>
            <p:ph type="ctrTitle"/>
          </p:nvPr>
        </p:nvSpPr>
        <p:spPr>
          <a:xfrm>
            <a:off x="142660" y="0"/>
            <a:ext cx="8924500" cy="860612"/>
          </a:xfrm>
        </p:spPr>
        <p:txBody>
          <a:bodyPr>
            <a:normAutofit/>
          </a:bodyPr>
          <a:lstStyle/>
          <a:p>
            <a:r>
              <a:rPr lang="en-US" sz="3600" dirty="0"/>
              <a:t>Operations/Construction/Planning</a:t>
            </a:r>
          </a:p>
        </p:txBody>
      </p:sp>
      <p:sp>
        <p:nvSpPr>
          <p:cNvPr id="3" name="Subtitle 2">
            <a:extLst>
              <a:ext uri="{FF2B5EF4-FFF2-40B4-BE49-F238E27FC236}">
                <a16:creationId xmlns:a16="http://schemas.microsoft.com/office/drawing/2014/main" id="{8E2F9A9A-7089-4549-8323-E950AFE2D8A0}"/>
              </a:ext>
            </a:extLst>
          </p:cNvPr>
          <p:cNvSpPr>
            <a:spLocks noGrp="1"/>
          </p:cNvSpPr>
          <p:nvPr>
            <p:ph type="subTitle" idx="1"/>
          </p:nvPr>
        </p:nvSpPr>
        <p:spPr>
          <a:xfrm>
            <a:off x="311700" y="1266582"/>
            <a:ext cx="8520600" cy="2899782"/>
          </a:xfrm>
        </p:spPr>
        <p:txBody>
          <a:bodyPr>
            <a:normAutofit/>
          </a:bodyPr>
          <a:lstStyle/>
          <a:p>
            <a:pPr marL="127000" indent="0" algn="l"/>
            <a:endParaRPr lang="en-US" sz="2000" b="1" dirty="0"/>
          </a:p>
          <a:p>
            <a:pPr marL="584200" indent="-457200" algn="l">
              <a:buFont typeface="Arial" panose="020B0604020202020204" pitchFamily="34" charset="0"/>
              <a:buChar char="•"/>
            </a:pPr>
            <a:r>
              <a:rPr lang="en-US" sz="2000" b="1" dirty="0"/>
              <a:t>AFTIL Siting Study Update</a:t>
            </a:r>
          </a:p>
          <a:p>
            <a:pPr marL="584200" indent="-457200" algn="l">
              <a:buFont typeface="Arial" panose="020B0604020202020204" pitchFamily="34" charset="0"/>
              <a:buChar char="•"/>
            </a:pPr>
            <a:r>
              <a:rPr lang="en-US" sz="2000" b="1" dirty="0"/>
              <a:t>Air Traffic Control Project Timeline</a:t>
            </a:r>
          </a:p>
          <a:p>
            <a:pPr marL="584200" indent="-457200" algn="l">
              <a:buFont typeface="Arial" panose="020B0604020202020204" pitchFamily="34" charset="0"/>
              <a:buChar char="•"/>
            </a:pPr>
            <a:r>
              <a:rPr lang="en-US" sz="2000" b="1" dirty="0"/>
              <a:t>Hangar 101 Demolition Update</a:t>
            </a:r>
          </a:p>
          <a:p>
            <a:pPr marL="584200" indent="-457200" algn="l">
              <a:buFont typeface="Arial" panose="020B0604020202020204" pitchFamily="34" charset="0"/>
              <a:buChar char="•"/>
            </a:pPr>
            <a:r>
              <a:rPr lang="en-US" sz="2000" b="1" dirty="0"/>
              <a:t>Runway 3/21 Lighting and Signage Update</a:t>
            </a:r>
          </a:p>
          <a:p>
            <a:pPr marL="584200" indent="-457200" algn="l">
              <a:buFont typeface="Arial" panose="020B0604020202020204" pitchFamily="34" charset="0"/>
              <a:buChar char="•"/>
            </a:pPr>
            <a:r>
              <a:rPr lang="en-US" sz="2000" b="1" dirty="0"/>
              <a:t>Taxiway A – Phase 1 Construction Update</a:t>
            </a:r>
          </a:p>
          <a:p>
            <a:pPr marL="584200" indent="-457200" algn="l">
              <a:buFont typeface="Arial" panose="020B0604020202020204" pitchFamily="34" charset="0"/>
              <a:buChar char="•"/>
            </a:pPr>
            <a:r>
              <a:rPr lang="en-US" sz="2000" b="1" dirty="0"/>
              <a:t>TSA Inspection</a:t>
            </a:r>
          </a:p>
          <a:p>
            <a:pPr marL="584200" indent="-457200" algn="l">
              <a:buFont typeface="Arial" panose="020B0604020202020204" pitchFamily="34" charset="0"/>
              <a:buChar char="•"/>
            </a:pPr>
            <a:r>
              <a:rPr lang="en-US" sz="2000" b="1" dirty="0"/>
              <a:t>Parking Technology System Upgrade RFP</a:t>
            </a:r>
          </a:p>
          <a:p>
            <a:pPr marL="469900" indent="-342900" algn="l">
              <a:buFont typeface="Arial" panose="020B0604020202020204" pitchFamily="34" charset="0"/>
              <a:buChar char="•"/>
            </a:pPr>
            <a:endParaRPr lang="en-US" sz="2000" b="1" dirty="0"/>
          </a:p>
          <a:p>
            <a:pPr marL="584200" indent="-457200" algn="l">
              <a:buFont typeface="Arial" panose="020B0604020202020204" pitchFamily="34" charset="0"/>
              <a:buChar char="•"/>
            </a:pPr>
            <a:endParaRPr lang="en-US" sz="2000" b="1" dirty="0"/>
          </a:p>
        </p:txBody>
      </p:sp>
    </p:spTree>
    <p:extLst>
      <p:ext uri="{BB962C8B-B14F-4D97-AF65-F5344CB8AC3E}">
        <p14:creationId xmlns:p14="http://schemas.microsoft.com/office/powerpoint/2010/main" val="187859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E649D3-7840-F246-6DCF-4FD4E8277DC8}"/>
              </a:ext>
            </a:extLst>
          </p:cNvPr>
          <p:cNvPicPr>
            <a:picLocks noChangeAspect="1"/>
          </p:cNvPicPr>
          <p:nvPr/>
        </p:nvPicPr>
        <p:blipFill rotWithShape="1">
          <a:blip r:embed="rId2"/>
          <a:srcRect t="13" r="22015"/>
          <a:stretch/>
        </p:blipFill>
        <p:spPr>
          <a:xfrm>
            <a:off x="2681323" y="246185"/>
            <a:ext cx="6462677" cy="4078308"/>
          </a:xfrm>
          <a:prstGeom prst="rect">
            <a:avLst/>
          </a:prstGeom>
        </p:spPr>
      </p:pic>
      <p:sp>
        <p:nvSpPr>
          <p:cNvPr id="5" name="Title 1">
            <a:extLst>
              <a:ext uri="{FF2B5EF4-FFF2-40B4-BE49-F238E27FC236}">
                <a16:creationId xmlns:a16="http://schemas.microsoft.com/office/drawing/2014/main" id="{F6C2E204-5922-DF8E-39AF-D186A401689F}"/>
              </a:ext>
            </a:extLst>
          </p:cNvPr>
          <p:cNvSpPr txBox="1">
            <a:spLocks/>
          </p:cNvSpPr>
          <p:nvPr/>
        </p:nvSpPr>
        <p:spPr>
          <a:xfrm>
            <a:off x="0" y="0"/>
            <a:ext cx="2802760" cy="2323814"/>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AA1"/>
              </a:buClr>
              <a:buSzPts val="2800"/>
              <a:buFont typeface="Nunito Sans"/>
              <a:buNone/>
              <a:defRPr sz="3600" b="1" i="0" u="none" strike="noStrike" cap="none">
                <a:solidFill>
                  <a:srgbClr val="005AA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t>Hangar 101 Demolition Update</a:t>
            </a:r>
          </a:p>
          <a:p>
            <a:endParaRPr lang="en-US" dirty="0"/>
          </a:p>
          <a:p>
            <a:r>
              <a:rPr lang="en-US" dirty="0"/>
              <a:t>(Before)</a:t>
            </a:r>
          </a:p>
        </p:txBody>
      </p:sp>
    </p:spTree>
    <p:extLst>
      <p:ext uri="{BB962C8B-B14F-4D97-AF65-F5344CB8AC3E}">
        <p14:creationId xmlns:p14="http://schemas.microsoft.com/office/powerpoint/2010/main" val="121613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7E39F-7BFC-FADF-18D3-4731B24C8614}"/>
              </a:ext>
            </a:extLst>
          </p:cNvPr>
          <p:cNvPicPr>
            <a:picLocks noChangeAspect="1"/>
          </p:cNvPicPr>
          <p:nvPr/>
        </p:nvPicPr>
        <p:blipFill>
          <a:blip r:embed="rId2"/>
          <a:stretch>
            <a:fillRect/>
          </a:stretch>
        </p:blipFill>
        <p:spPr>
          <a:xfrm>
            <a:off x="3003535" y="144379"/>
            <a:ext cx="5739857" cy="4297852"/>
          </a:xfrm>
          <a:prstGeom prst="rect">
            <a:avLst/>
          </a:prstGeom>
        </p:spPr>
      </p:pic>
      <p:sp>
        <p:nvSpPr>
          <p:cNvPr id="2" name="Title 1">
            <a:extLst>
              <a:ext uri="{FF2B5EF4-FFF2-40B4-BE49-F238E27FC236}">
                <a16:creationId xmlns:a16="http://schemas.microsoft.com/office/drawing/2014/main" id="{83363592-485C-5344-3DA5-273D6D00B600}"/>
              </a:ext>
            </a:extLst>
          </p:cNvPr>
          <p:cNvSpPr>
            <a:spLocks noGrp="1"/>
          </p:cNvSpPr>
          <p:nvPr>
            <p:ph type="title"/>
          </p:nvPr>
        </p:nvSpPr>
        <p:spPr>
          <a:xfrm>
            <a:off x="77943" y="53138"/>
            <a:ext cx="2802760" cy="2030043"/>
          </a:xfrm>
        </p:spPr>
        <p:txBody>
          <a:bodyPr>
            <a:normAutofit fontScale="90000"/>
          </a:bodyPr>
          <a:lstStyle/>
          <a:p>
            <a:r>
              <a:rPr lang="en-US" dirty="0"/>
              <a:t>Hangar 101 Demolition Update</a:t>
            </a:r>
            <a:br>
              <a:rPr lang="en-US" dirty="0"/>
            </a:br>
            <a:br>
              <a:rPr lang="en-US" dirty="0"/>
            </a:br>
            <a:r>
              <a:rPr lang="en-US" dirty="0"/>
              <a:t>(After)</a:t>
            </a:r>
          </a:p>
        </p:txBody>
      </p:sp>
    </p:spTree>
    <p:extLst>
      <p:ext uri="{BB962C8B-B14F-4D97-AF65-F5344CB8AC3E}">
        <p14:creationId xmlns:p14="http://schemas.microsoft.com/office/powerpoint/2010/main" val="982513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A295-9216-4451-AC78-C37F3FC9B111}"/>
              </a:ext>
            </a:extLst>
          </p:cNvPr>
          <p:cNvSpPr>
            <a:spLocks noGrp="1"/>
          </p:cNvSpPr>
          <p:nvPr>
            <p:ph type="ctrTitle"/>
          </p:nvPr>
        </p:nvSpPr>
        <p:spPr>
          <a:xfrm>
            <a:off x="142660" y="0"/>
            <a:ext cx="8924500" cy="860612"/>
          </a:xfrm>
        </p:spPr>
        <p:txBody>
          <a:bodyPr>
            <a:normAutofit/>
          </a:bodyPr>
          <a:lstStyle/>
          <a:p>
            <a:r>
              <a:rPr lang="en-US" sz="3600" dirty="0"/>
              <a:t>Operations/Construction/Planning</a:t>
            </a:r>
          </a:p>
        </p:txBody>
      </p:sp>
      <p:sp>
        <p:nvSpPr>
          <p:cNvPr id="3" name="Subtitle 2">
            <a:extLst>
              <a:ext uri="{FF2B5EF4-FFF2-40B4-BE49-F238E27FC236}">
                <a16:creationId xmlns:a16="http://schemas.microsoft.com/office/drawing/2014/main" id="{8E2F9A9A-7089-4549-8323-E950AFE2D8A0}"/>
              </a:ext>
            </a:extLst>
          </p:cNvPr>
          <p:cNvSpPr>
            <a:spLocks noGrp="1"/>
          </p:cNvSpPr>
          <p:nvPr>
            <p:ph type="subTitle" idx="1"/>
          </p:nvPr>
        </p:nvSpPr>
        <p:spPr>
          <a:xfrm>
            <a:off x="311700" y="1266582"/>
            <a:ext cx="8520600" cy="2899782"/>
          </a:xfrm>
        </p:spPr>
        <p:txBody>
          <a:bodyPr>
            <a:normAutofit/>
          </a:bodyPr>
          <a:lstStyle/>
          <a:p>
            <a:pPr marL="127000" indent="0" algn="l"/>
            <a:endParaRPr lang="en-US" sz="2000" b="1" dirty="0"/>
          </a:p>
          <a:p>
            <a:pPr marL="584200" indent="-457200" algn="l">
              <a:buFont typeface="Arial" panose="020B0604020202020204" pitchFamily="34" charset="0"/>
              <a:buChar char="•"/>
            </a:pPr>
            <a:r>
              <a:rPr lang="en-US" sz="2000" b="1" dirty="0"/>
              <a:t>AFTIL Siting Study Update</a:t>
            </a:r>
          </a:p>
          <a:p>
            <a:pPr marL="584200" indent="-457200" algn="l">
              <a:buFont typeface="Arial" panose="020B0604020202020204" pitchFamily="34" charset="0"/>
              <a:buChar char="•"/>
            </a:pPr>
            <a:r>
              <a:rPr lang="en-US" sz="2000" b="1" dirty="0"/>
              <a:t>Air Traffic Control Project Timeline</a:t>
            </a:r>
          </a:p>
          <a:p>
            <a:pPr marL="584200" indent="-457200" algn="l">
              <a:buFont typeface="Arial" panose="020B0604020202020204" pitchFamily="34" charset="0"/>
              <a:buChar char="•"/>
            </a:pPr>
            <a:r>
              <a:rPr lang="en-US" sz="2000" b="1" dirty="0"/>
              <a:t>Hangar 101 Demolition Update</a:t>
            </a:r>
          </a:p>
          <a:p>
            <a:pPr marL="584200" indent="-457200" algn="l">
              <a:buFont typeface="Arial" panose="020B0604020202020204" pitchFamily="34" charset="0"/>
              <a:buChar char="•"/>
            </a:pPr>
            <a:r>
              <a:rPr lang="en-US" sz="2000" b="1" dirty="0"/>
              <a:t>Runway 3/21 Lighting and Signage Update</a:t>
            </a:r>
          </a:p>
          <a:p>
            <a:pPr marL="584200" indent="-457200" algn="l">
              <a:buFont typeface="Arial" panose="020B0604020202020204" pitchFamily="34" charset="0"/>
              <a:buChar char="•"/>
            </a:pPr>
            <a:r>
              <a:rPr lang="en-US" sz="2000" b="1" dirty="0"/>
              <a:t>Taxiway A – Phase 1 Construction Update</a:t>
            </a:r>
          </a:p>
          <a:p>
            <a:pPr marL="584200" indent="-457200" algn="l">
              <a:buFont typeface="Arial" panose="020B0604020202020204" pitchFamily="34" charset="0"/>
              <a:buChar char="•"/>
            </a:pPr>
            <a:r>
              <a:rPr lang="en-US" sz="2000" b="1" dirty="0"/>
              <a:t>TSA Inspection</a:t>
            </a:r>
          </a:p>
          <a:p>
            <a:pPr marL="584200" indent="-457200" algn="l">
              <a:buFont typeface="Arial" panose="020B0604020202020204" pitchFamily="34" charset="0"/>
              <a:buChar char="•"/>
            </a:pPr>
            <a:r>
              <a:rPr lang="en-US" sz="2000" b="1" dirty="0"/>
              <a:t>Parking Technology System Upgrade RFP</a:t>
            </a:r>
          </a:p>
          <a:p>
            <a:pPr marL="469900" indent="-342900" algn="l">
              <a:buFont typeface="Arial" panose="020B0604020202020204" pitchFamily="34" charset="0"/>
              <a:buChar char="•"/>
            </a:pPr>
            <a:endParaRPr lang="en-US" sz="2000" b="1" dirty="0"/>
          </a:p>
          <a:p>
            <a:pPr marL="584200" indent="-457200" algn="l">
              <a:buFont typeface="Arial" panose="020B0604020202020204" pitchFamily="34" charset="0"/>
              <a:buChar char="•"/>
            </a:pPr>
            <a:endParaRPr lang="en-US" sz="2000" b="1" dirty="0"/>
          </a:p>
        </p:txBody>
      </p:sp>
    </p:spTree>
    <p:extLst>
      <p:ext uri="{BB962C8B-B14F-4D97-AF65-F5344CB8AC3E}">
        <p14:creationId xmlns:p14="http://schemas.microsoft.com/office/powerpoint/2010/main" val="177822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912043-293E-F9B7-230E-A57D99A04463}"/>
              </a:ext>
            </a:extLst>
          </p:cNvPr>
          <p:cNvPicPr>
            <a:picLocks noChangeAspect="1"/>
          </p:cNvPicPr>
          <p:nvPr/>
        </p:nvPicPr>
        <p:blipFill>
          <a:blip r:embed="rId2"/>
          <a:stretch>
            <a:fillRect/>
          </a:stretch>
        </p:blipFill>
        <p:spPr>
          <a:xfrm>
            <a:off x="3072565" y="0"/>
            <a:ext cx="5093563" cy="5143500"/>
          </a:xfrm>
          <a:prstGeom prst="rect">
            <a:avLst/>
          </a:prstGeom>
        </p:spPr>
      </p:pic>
      <p:sp>
        <p:nvSpPr>
          <p:cNvPr id="3" name="Title 1">
            <a:extLst>
              <a:ext uri="{FF2B5EF4-FFF2-40B4-BE49-F238E27FC236}">
                <a16:creationId xmlns:a16="http://schemas.microsoft.com/office/drawing/2014/main" id="{4E586E9B-3FDC-3172-E6E3-5128F88D7566}"/>
              </a:ext>
            </a:extLst>
          </p:cNvPr>
          <p:cNvSpPr txBox="1">
            <a:spLocks/>
          </p:cNvSpPr>
          <p:nvPr/>
        </p:nvSpPr>
        <p:spPr>
          <a:xfrm>
            <a:off x="144378" y="307520"/>
            <a:ext cx="3561347" cy="213317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AA1"/>
              </a:buClr>
              <a:buSzPts val="2800"/>
              <a:buFont typeface="Nunito Sans"/>
              <a:buNone/>
              <a:defRPr sz="3600" b="1" i="0" u="none" strike="noStrike" cap="none">
                <a:solidFill>
                  <a:srgbClr val="005AA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t>Taxiway A </a:t>
            </a:r>
          </a:p>
          <a:p>
            <a:endParaRPr lang="en-US" dirty="0"/>
          </a:p>
          <a:p>
            <a:r>
              <a:rPr lang="en-US" dirty="0"/>
              <a:t> Phase 1B</a:t>
            </a:r>
          </a:p>
        </p:txBody>
      </p:sp>
    </p:spTree>
    <p:extLst>
      <p:ext uri="{BB962C8B-B14F-4D97-AF65-F5344CB8AC3E}">
        <p14:creationId xmlns:p14="http://schemas.microsoft.com/office/powerpoint/2010/main" val="285988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696473-3C54-DF7E-6A83-A7AD1DD6E406}"/>
              </a:ext>
            </a:extLst>
          </p:cNvPr>
          <p:cNvPicPr>
            <a:picLocks noChangeAspect="1"/>
          </p:cNvPicPr>
          <p:nvPr/>
        </p:nvPicPr>
        <p:blipFill>
          <a:blip r:embed="rId2"/>
          <a:stretch>
            <a:fillRect/>
          </a:stretch>
        </p:blipFill>
        <p:spPr>
          <a:xfrm>
            <a:off x="3060396" y="0"/>
            <a:ext cx="5237018" cy="5143500"/>
          </a:xfrm>
          <a:prstGeom prst="rect">
            <a:avLst/>
          </a:prstGeom>
        </p:spPr>
      </p:pic>
      <p:sp>
        <p:nvSpPr>
          <p:cNvPr id="3" name="Title 1">
            <a:extLst>
              <a:ext uri="{FF2B5EF4-FFF2-40B4-BE49-F238E27FC236}">
                <a16:creationId xmlns:a16="http://schemas.microsoft.com/office/drawing/2014/main" id="{A1F7C1D2-CBDB-DCCA-9A0B-D3696DC65506}"/>
              </a:ext>
            </a:extLst>
          </p:cNvPr>
          <p:cNvSpPr txBox="1">
            <a:spLocks/>
          </p:cNvSpPr>
          <p:nvPr/>
        </p:nvSpPr>
        <p:spPr>
          <a:xfrm>
            <a:off x="144378" y="307520"/>
            <a:ext cx="3561347" cy="213317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AA1"/>
              </a:buClr>
              <a:buSzPts val="2800"/>
              <a:buFont typeface="Nunito Sans"/>
              <a:buNone/>
              <a:defRPr sz="3600" b="1" i="0" u="none" strike="noStrike" cap="none">
                <a:solidFill>
                  <a:srgbClr val="005AA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t>Taxiway A </a:t>
            </a:r>
          </a:p>
          <a:p>
            <a:endParaRPr lang="en-US" dirty="0"/>
          </a:p>
          <a:p>
            <a:r>
              <a:rPr lang="en-US" dirty="0"/>
              <a:t> Phase 1A</a:t>
            </a:r>
          </a:p>
        </p:txBody>
      </p:sp>
    </p:spTree>
    <p:extLst>
      <p:ext uri="{BB962C8B-B14F-4D97-AF65-F5344CB8AC3E}">
        <p14:creationId xmlns:p14="http://schemas.microsoft.com/office/powerpoint/2010/main" val="318145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627984" y="162081"/>
            <a:ext cx="8144700" cy="1107965"/>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A. Resolution to Accept and Award Contract between the DAA and Shafer Contracting Co, Inc. for the Construction of Taxiway A Phase 2 &amp; 4, and Phase 1 of the Midfield Ramp.</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7" name="Google Shape;65;p14">
            <a:extLst>
              <a:ext uri="{FF2B5EF4-FFF2-40B4-BE49-F238E27FC236}">
                <a16:creationId xmlns:a16="http://schemas.microsoft.com/office/drawing/2014/main" id="{BAE69411-C9AD-99B3-78F5-0367CE670DC3}"/>
              </a:ext>
            </a:extLst>
          </p:cNvPr>
          <p:cNvSpPr txBox="1"/>
          <p:nvPr/>
        </p:nvSpPr>
        <p:spPr>
          <a:xfrm>
            <a:off x="4080222" y="1270046"/>
            <a:ext cx="4956579" cy="3385512"/>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434343"/>
              </a:buClr>
              <a:buSzPts val="1600"/>
            </a:pPr>
            <a:r>
              <a:rPr lang="en-US" sz="1600" dirty="0">
                <a:solidFill>
                  <a:srgbClr val="434343"/>
                </a:solidFill>
                <a:latin typeface="Nunito Sans"/>
                <a:ea typeface="Nunito Sans"/>
                <a:cs typeface="Nunito Sans"/>
                <a:sym typeface="Nunito Sans"/>
              </a:rPr>
              <a:t>Total Contract Award: $11,335,917.12</a:t>
            </a:r>
          </a:p>
          <a:p>
            <a:pPr marL="127000" lvl="8">
              <a:buClr>
                <a:srgbClr val="434343"/>
              </a:buClr>
              <a:buSzPts val="1600"/>
            </a:pPr>
            <a:endParaRPr lang="en-US" sz="1600" b="0" i="0" u="none" strike="noStrike" cap="none" dirty="0">
              <a:solidFill>
                <a:srgbClr val="434343"/>
              </a:solidFill>
              <a:latin typeface="Nunito Sans"/>
              <a:ea typeface="Nunito Sans"/>
              <a:cs typeface="Nunito Sans"/>
              <a:sym typeface="Nunito Sans"/>
            </a:endParaRPr>
          </a:p>
          <a:p>
            <a:pPr marL="127000" lvl="8">
              <a:buClr>
                <a:srgbClr val="434343"/>
              </a:buClr>
              <a:buSzPts val="1600"/>
            </a:pPr>
            <a:r>
              <a:rPr lang="en-US" sz="1600" b="0" i="0" u="none" strike="noStrike" cap="none" dirty="0">
                <a:solidFill>
                  <a:srgbClr val="434343"/>
                </a:solidFill>
                <a:latin typeface="Nunito Sans"/>
                <a:ea typeface="Nunito Sans"/>
                <a:cs typeface="Nunito Sans"/>
                <a:sym typeface="Nunito Sans"/>
              </a:rPr>
              <a:t>$9,975,500 of the total is FAA eligible and will be funded</a:t>
            </a:r>
            <a:r>
              <a:rPr lang="en-US" sz="1600" dirty="0">
                <a:solidFill>
                  <a:srgbClr val="434343"/>
                </a:solidFill>
                <a:latin typeface="Nunito Sans"/>
                <a:ea typeface="Nunito Sans"/>
                <a:cs typeface="Nunito Sans"/>
                <a:sym typeface="Nunito Sans"/>
              </a:rPr>
              <a:t> at 90% by FAA ($8,977,950), 5% by MnDOT ($498,775) and 5% by DAA ($ 498,775).   </a:t>
            </a:r>
          </a:p>
          <a:p>
            <a:pPr marL="127000" lvl="8">
              <a:buClr>
                <a:srgbClr val="434343"/>
              </a:buClr>
              <a:buSzPts val="1600"/>
            </a:pPr>
            <a:endParaRPr lang="en-US" sz="1600" b="0" i="0" u="none" strike="noStrike" cap="none" dirty="0">
              <a:solidFill>
                <a:srgbClr val="434343"/>
              </a:solidFill>
              <a:latin typeface="Nunito Sans"/>
              <a:ea typeface="Nunito Sans"/>
              <a:cs typeface="Nunito Sans"/>
              <a:sym typeface="Nunito Sans"/>
            </a:endParaRPr>
          </a:p>
          <a:p>
            <a:pPr marL="127000" lvl="8">
              <a:buClr>
                <a:srgbClr val="434343"/>
              </a:buClr>
              <a:buSzPts val="1600"/>
            </a:pPr>
            <a:r>
              <a:rPr lang="en-US" sz="1600" dirty="0">
                <a:solidFill>
                  <a:srgbClr val="434343"/>
                </a:solidFill>
                <a:latin typeface="Nunito Sans"/>
                <a:ea typeface="Nunito Sans"/>
                <a:cs typeface="Nunito Sans"/>
                <a:sym typeface="Nunito Sans"/>
              </a:rPr>
              <a:t>$484,725 is FAA ineligible and is funded by the 148</a:t>
            </a:r>
            <a:r>
              <a:rPr lang="en-US" sz="1600" baseline="30000" dirty="0">
                <a:solidFill>
                  <a:srgbClr val="434343"/>
                </a:solidFill>
                <a:latin typeface="Nunito Sans"/>
                <a:ea typeface="Nunito Sans"/>
                <a:cs typeface="Nunito Sans"/>
                <a:sym typeface="Nunito Sans"/>
              </a:rPr>
              <a:t>th</a:t>
            </a:r>
            <a:r>
              <a:rPr lang="en-US" sz="1600" dirty="0">
                <a:solidFill>
                  <a:srgbClr val="434343"/>
                </a:solidFill>
                <a:latin typeface="Nunito Sans"/>
                <a:ea typeface="Nunito Sans"/>
                <a:cs typeface="Nunito Sans"/>
                <a:sym typeface="Nunito Sans"/>
              </a:rPr>
              <a:t> Fighter Wing at 100%.  </a:t>
            </a:r>
          </a:p>
          <a:p>
            <a:pPr marL="127000" lvl="8">
              <a:buClr>
                <a:srgbClr val="434343"/>
              </a:buClr>
              <a:buSzPts val="1600"/>
            </a:pPr>
            <a:endParaRPr lang="en-US" sz="1600" b="0" i="0" u="none" strike="noStrike" cap="none" dirty="0">
              <a:solidFill>
                <a:srgbClr val="434343"/>
              </a:solidFill>
              <a:latin typeface="Nunito Sans"/>
              <a:ea typeface="Nunito Sans"/>
              <a:cs typeface="Nunito Sans"/>
              <a:sym typeface="Nunito Sans"/>
            </a:endParaRPr>
          </a:p>
          <a:p>
            <a:pPr marL="127000" lvl="8">
              <a:buClr>
                <a:srgbClr val="434343"/>
              </a:buClr>
              <a:buSzPts val="1600"/>
            </a:pPr>
            <a:r>
              <a:rPr lang="en-US" sz="1600" b="0" i="0" u="none" strike="noStrike" cap="none" dirty="0">
                <a:solidFill>
                  <a:srgbClr val="434343"/>
                </a:solidFill>
                <a:latin typeface="Nunito Sans"/>
                <a:ea typeface="Nunito Sans"/>
                <a:cs typeface="Nunito Sans"/>
                <a:sym typeface="Nunito Sans"/>
              </a:rPr>
              <a:t>$875,692 is MnDOT eligible and will be funded</a:t>
            </a:r>
            <a:r>
              <a:rPr lang="en-US" sz="1600" dirty="0">
                <a:solidFill>
                  <a:srgbClr val="434343"/>
                </a:solidFill>
                <a:latin typeface="Nunito Sans"/>
                <a:ea typeface="Nunito Sans"/>
                <a:cs typeface="Nunito Sans"/>
                <a:sym typeface="Nunito Sans"/>
              </a:rPr>
              <a:t> at 70% by MnDOT ($612,985), and 30% by DAA ( $ 262,707).   </a:t>
            </a:r>
          </a:p>
          <a:p>
            <a:pPr marL="127000" lvl="8">
              <a:buClr>
                <a:srgbClr val="434343"/>
              </a:buClr>
              <a:buSzPts val="1600"/>
            </a:pPr>
            <a:endParaRPr lang="en-US" sz="1600" b="0" i="0" u="none" strike="noStrike" cap="none" dirty="0">
              <a:solidFill>
                <a:srgbClr val="434343"/>
              </a:solidFill>
              <a:latin typeface="Nunito Sans"/>
              <a:ea typeface="Nunito Sans"/>
              <a:cs typeface="Nunito Sans"/>
              <a:sym typeface="Nunito Sans"/>
            </a:endParaRPr>
          </a:p>
        </p:txBody>
      </p:sp>
      <p:pic>
        <p:nvPicPr>
          <p:cNvPr id="4" name="Picture 3">
            <a:extLst>
              <a:ext uri="{FF2B5EF4-FFF2-40B4-BE49-F238E27FC236}">
                <a16:creationId xmlns:a16="http://schemas.microsoft.com/office/drawing/2014/main" id="{024115D2-A396-20BC-C04A-31D9202A76CD}"/>
              </a:ext>
            </a:extLst>
          </p:cNvPr>
          <p:cNvPicPr>
            <a:picLocks noChangeAspect="1"/>
          </p:cNvPicPr>
          <p:nvPr/>
        </p:nvPicPr>
        <p:blipFill>
          <a:blip r:embed="rId4"/>
          <a:stretch>
            <a:fillRect/>
          </a:stretch>
        </p:blipFill>
        <p:spPr>
          <a:xfrm>
            <a:off x="206859" y="1634549"/>
            <a:ext cx="3873363" cy="2180872"/>
          </a:xfrm>
          <a:prstGeom prst="rect">
            <a:avLst/>
          </a:prstGeom>
        </p:spPr>
      </p:pic>
    </p:spTree>
    <p:extLst>
      <p:ext uri="{BB962C8B-B14F-4D97-AF65-F5344CB8AC3E}">
        <p14:creationId xmlns:p14="http://schemas.microsoft.com/office/powerpoint/2010/main" val="375592769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358</Words>
  <Application>Microsoft Office PowerPoint</Application>
  <PresentationFormat>On-screen Show (16:9)</PresentationFormat>
  <Paragraphs>50</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Nunito Sans</vt:lpstr>
      <vt:lpstr>Arial</vt:lpstr>
      <vt:lpstr>Nunito Sans ExtraBold</vt:lpstr>
      <vt:lpstr>Simple Light</vt:lpstr>
      <vt:lpstr>Operations/Construction/Planning</vt:lpstr>
      <vt:lpstr>PowerPoint Presentation</vt:lpstr>
      <vt:lpstr>Operations/Construction/Planning</vt:lpstr>
      <vt:lpstr>PowerPoint Presentation</vt:lpstr>
      <vt:lpstr>Hangar 101 Demolition Update  (After)</vt:lpstr>
      <vt:lpstr>Operations/Construction/Planning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Kaci Nowicki</dc:creator>
  <cp:lastModifiedBy>Mark Papko</cp:lastModifiedBy>
  <cp:revision>15</cp:revision>
  <dcterms:modified xsi:type="dcterms:W3CDTF">2022-08-16T12:34:54Z</dcterms:modified>
</cp:coreProperties>
</file>