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9"/>
  </p:notesMasterIdLst>
  <p:sldIdLst>
    <p:sldId id="328" r:id="rId2"/>
    <p:sldId id="319" r:id="rId3"/>
    <p:sldId id="334" r:id="rId4"/>
    <p:sldId id="333" r:id="rId5"/>
    <p:sldId id="259" r:id="rId6"/>
    <p:sldId id="261" r:id="rId7"/>
    <p:sldId id="260" r:id="rId8"/>
  </p:sldIdLst>
  <p:sldSz cx="9144000" cy="5143500" type="screen16x9"/>
  <p:notesSz cx="6858000" cy="9144000"/>
  <p:embeddedFontLst>
    <p:embeddedFont>
      <p:font typeface="Nunito Sans" pitchFamily="2" charset="0"/>
      <p:regular r:id="rId10"/>
      <p:bold r:id="rId11"/>
      <p:italic r:id="rId12"/>
      <p:boldItalic r:id="rId13"/>
    </p:embeddedFont>
    <p:embeddedFont>
      <p:font typeface="Nunito Sans ExtraBold" pitchFamily="2"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1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501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940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855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8">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142660" y="860612"/>
            <a:ext cx="8755460" cy="3080447"/>
          </a:xfrm>
        </p:spPr>
        <p:txBody>
          <a:bodyPr>
            <a:normAutofit/>
          </a:bodyPr>
          <a:lstStyle/>
          <a:p>
            <a:pPr marL="127000" indent="0" algn="l"/>
            <a:endParaRPr lang="en-US" sz="2000" b="1" dirty="0"/>
          </a:p>
          <a:p>
            <a:pPr marL="584200" indent="-457200" algn="l">
              <a:buFont typeface="Arial" panose="020B0604020202020204" pitchFamily="34" charset="0"/>
              <a:buChar char="•"/>
            </a:pPr>
            <a:r>
              <a:rPr lang="en-US" sz="2000" b="1" dirty="0"/>
              <a:t>AFTIL Siting Study Update</a:t>
            </a:r>
          </a:p>
          <a:p>
            <a:pPr marL="584200" indent="-457200" algn="l">
              <a:buFont typeface="Arial" panose="020B0604020202020204" pitchFamily="34" charset="0"/>
              <a:buChar char="•"/>
            </a:pPr>
            <a:r>
              <a:rPr lang="en-US" sz="2000" b="1" dirty="0"/>
              <a:t>Runway 3/21 Lighting and Signage Update</a:t>
            </a:r>
          </a:p>
          <a:p>
            <a:pPr marL="584200" indent="-457200" algn="l">
              <a:buFont typeface="Arial" panose="020B0604020202020204" pitchFamily="34" charset="0"/>
              <a:buChar char="•"/>
            </a:pPr>
            <a:r>
              <a:rPr lang="en-US" sz="2000" b="1" dirty="0"/>
              <a:t>Taxiway A – Phase 1 Construction Update</a:t>
            </a:r>
          </a:p>
          <a:p>
            <a:pPr marL="584200" indent="-457200" algn="l">
              <a:buFont typeface="Arial" panose="020B0604020202020204" pitchFamily="34" charset="0"/>
              <a:buChar char="•"/>
            </a:pPr>
            <a:r>
              <a:rPr lang="en-US" sz="2000" b="1" dirty="0"/>
              <a:t>Taxiway A – Phase 2+4 +Midfield Ramp Phase 1 Funding and Construction Update</a:t>
            </a:r>
          </a:p>
          <a:p>
            <a:pPr marL="584200" indent="-457200" algn="l">
              <a:buFont typeface="Arial" panose="020B0604020202020204" pitchFamily="34" charset="0"/>
              <a:buChar char="•"/>
            </a:pPr>
            <a:r>
              <a:rPr lang="en-US" sz="2000" b="1" dirty="0"/>
              <a:t>DYT – Apron Rehab</a:t>
            </a:r>
          </a:p>
          <a:p>
            <a:pPr marL="584200" indent="-457200" algn="l">
              <a:buFont typeface="Arial" panose="020B0604020202020204" pitchFamily="34" charset="0"/>
              <a:buChar char="•"/>
            </a:pPr>
            <a:r>
              <a:rPr lang="en-US" sz="2000" b="1" dirty="0"/>
              <a:t>DYT – Building Area Master Plan</a:t>
            </a:r>
          </a:p>
          <a:p>
            <a:pPr marL="584200" indent="-457200" algn="l">
              <a:buFont typeface="Arial" panose="020B0604020202020204" pitchFamily="34" charset="0"/>
              <a:buChar char="•"/>
            </a:pPr>
            <a:r>
              <a:rPr lang="en-US" sz="2000" b="1" dirty="0"/>
              <a:t>DYT – Terminal Building Study</a:t>
            </a:r>
          </a:p>
          <a:p>
            <a:pPr marL="469900" indent="-342900" algn="l">
              <a:buFont typeface="Arial" panose="020B0604020202020204" pitchFamily="34" charset="0"/>
              <a:buChar char="•"/>
            </a:pPr>
            <a:endParaRPr lang="en-US" sz="2000" b="1" dirty="0"/>
          </a:p>
          <a:p>
            <a:pPr marL="584200" indent="-4572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319768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696473-3C54-DF7E-6A83-A7AD1DD6E406}"/>
              </a:ext>
            </a:extLst>
          </p:cNvPr>
          <p:cNvPicPr>
            <a:picLocks noChangeAspect="1"/>
          </p:cNvPicPr>
          <p:nvPr/>
        </p:nvPicPr>
        <p:blipFill>
          <a:blip r:embed="rId2"/>
          <a:stretch>
            <a:fillRect/>
          </a:stretch>
        </p:blipFill>
        <p:spPr>
          <a:xfrm>
            <a:off x="3060396" y="0"/>
            <a:ext cx="5237018" cy="5143500"/>
          </a:xfrm>
          <a:prstGeom prst="rect">
            <a:avLst/>
          </a:prstGeom>
        </p:spPr>
      </p:pic>
      <p:sp>
        <p:nvSpPr>
          <p:cNvPr id="3" name="Title 1">
            <a:extLst>
              <a:ext uri="{FF2B5EF4-FFF2-40B4-BE49-F238E27FC236}">
                <a16:creationId xmlns:a16="http://schemas.microsoft.com/office/drawing/2014/main" id="{A1F7C1D2-CBDB-DCCA-9A0B-D3696DC65506}"/>
              </a:ext>
            </a:extLst>
          </p:cNvPr>
          <p:cNvSpPr txBox="1">
            <a:spLocks/>
          </p:cNvSpPr>
          <p:nvPr/>
        </p:nvSpPr>
        <p:spPr>
          <a:xfrm>
            <a:off x="144378" y="307520"/>
            <a:ext cx="3561347" cy="213317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AA1"/>
              </a:buClr>
              <a:buSzPts val="28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Taxiway A </a:t>
            </a:r>
          </a:p>
          <a:p>
            <a:endParaRPr lang="en-US" dirty="0"/>
          </a:p>
          <a:p>
            <a:r>
              <a:rPr lang="en-US" dirty="0"/>
              <a:t> Phase 1A</a:t>
            </a:r>
          </a:p>
        </p:txBody>
      </p:sp>
    </p:spTree>
    <p:extLst>
      <p:ext uri="{BB962C8B-B14F-4D97-AF65-F5344CB8AC3E}">
        <p14:creationId xmlns:p14="http://schemas.microsoft.com/office/powerpoint/2010/main" val="318145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D5E0-DFC2-CB7F-659C-61667F375304}"/>
              </a:ext>
            </a:extLst>
          </p:cNvPr>
          <p:cNvSpPr>
            <a:spLocks noGrp="1"/>
          </p:cNvSpPr>
          <p:nvPr>
            <p:ph type="ctrTitle"/>
          </p:nvPr>
        </p:nvSpPr>
        <p:spPr>
          <a:xfrm>
            <a:off x="260900" y="-273019"/>
            <a:ext cx="8520600" cy="2052600"/>
          </a:xfrm>
        </p:spPr>
        <p:txBody>
          <a:bodyPr>
            <a:normAutofit fontScale="90000"/>
          </a:bodyPr>
          <a:lstStyle/>
          <a:p>
            <a:r>
              <a:rPr lang="en-US" sz="3600" b="1" dirty="0"/>
              <a:t>Taxiway A – Phase 2+4 +Midfield Ramp Phase 1 Funding and Construction Update</a:t>
            </a:r>
            <a:br>
              <a:rPr lang="en-US" sz="3600" b="1" dirty="0"/>
            </a:br>
            <a:endParaRPr lang="en-US" dirty="0"/>
          </a:p>
        </p:txBody>
      </p:sp>
      <p:sp>
        <p:nvSpPr>
          <p:cNvPr id="3" name="Subtitle 2">
            <a:extLst>
              <a:ext uri="{FF2B5EF4-FFF2-40B4-BE49-F238E27FC236}">
                <a16:creationId xmlns:a16="http://schemas.microsoft.com/office/drawing/2014/main" id="{25E579BC-5BF7-21FB-70D3-B4D1B19D10BC}"/>
              </a:ext>
            </a:extLst>
          </p:cNvPr>
          <p:cNvSpPr>
            <a:spLocks noGrp="1"/>
          </p:cNvSpPr>
          <p:nvPr>
            <p:ph type="subTitle" idx="1"/>
          </p:nvPr>
        </p:nvSpPr>
        <p:spPr>
          <a:xfrm>
            <a:off x="86729" y="1070639"/>
            <a:ext cx="8520600" cy="792600"/>
          </a:xfrm>
        </p:spPr>
        <p:txBody>
          <a:bodyPr/>
          <a:lstStyle/>
          <a:p>
            <a:r>
              <a:rPr lang="en-US" dirty="0"/>
              <a:t>Grant Received - $12,058,696.00</a:t>
            </a:r>
          </a:p>
        </p:txBody>
      </p:sp>
      <p:pic>
        <p:nvPicPr>
          <p:cNvPr id="4" name="Picture 3">
            <a:extLst>
              <a:ext uri="{FF2B5EF4-FFF2-40B4-BE49-F238E27FC236}">
                <a16:creationId xmlns:a16="http://schemas.microsoft.com/office/drawing/2014/main" id="{024115D2-A396-20BC-C04A-31D9202A76CD}"/>
              </a:ext>
            </a:extLst>
          </p:cNvPr>
          <p:cNvPicPr>
            <a:picLocks noChangeAspect="1"/>
          </p:cNvPicPr>
          <p:nvPr/>
        </p:nvPicPr>
        <p:blipFill>
          <a:blip r:embed="rId2"/>
          <a:stretch>
            <a:fillRect/>
          </a:stretch>
        </p:blipFill>
        <p:spPr>
          <a:xfrm>
            <a:off x="2185375" y="1679575"/>
            <a:ext cx="4737563" cy="2667454"/>
          </a:xfrm>
          <a:prstGeom prst="rect">
            <a:avLst/>
          </a:prstGeom>
        </p:spPr>
      </p:pic>
    </p:spTree>
    <p:extLst>
      <p:ext uri="{BB962C8B-B14F-4D97-AF65-F5344CB8AC3E}">
        <p14:creationId xmlns:p14="http://schemas.microsoft.com/office/powerpoint/2010/main" val="254072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8D57-79C6-51B5-3D9F-00E1DE12402C}"/>
              </a:ext>
            </a:extLst>
          </p:cNvPr>
          <p:cNvSpPr>
            <a:spLocks noGrp="1"/>
          </p:cNvSpPr>
          <p:nvPr>
            <p:ph type="title"/>
          </p:nvPr>
        </p:nvSpPr>
        <p:spPr/>
        <p:txBody>
          <a:bodyPr>
            <a:noAutofit/>
          </a:bodyPr>
          <a:lstStyle/>
          <a:p>
            <a:r>
              <a:rPr lang="en-US" sz="2000" dirty="0"/>
              <a:t>A. Resolution to Approve an Agreement Between the Duluth Airport Authority and Hub Parking Technology USA, Inc for a Parking Technology System Upgrade</a:t>
            </a:r>
          </a:p>
        </p:txBody>
      </p:sp>
    </p:spTree>
    <p:extLst>
      <p:ext uri="{BB962C8B-B14F-4D97-AF65-F5344CB8AC3E}">
        <p14:creationId xmlns:p14="http://schemas.microsoft.com/office/powerpoint/2010/main" val="129254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0300" y="289064"/>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B. Resolution to Approve Work Order 2022-15 Between the Duluth Airport Authority and Short Elliott Hendrickson, Inc., for the Removal of the Obstruction Light at Sky Harbor (DYT) Airport </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4572000" y="1397029"/>
            <a:ext cx="4472108" cy="2893069"/>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Project Description - </a:t>
            </a:r>
            <a:r>
              <a:rPr lang="en-US" sz="1600" dirty="0">
                <a:solidFill>
                  <a:srgbClr val="434343"/>
                </a:solidFill>
                <a:latin typeface="Nunito Sans"/>
              </a:rPr>
              <a:t>As part of the Runway 14/32 relocation project, obstruction light modifications are required as outlined in the environmental permit conditions. The project will include analysis of the need to raise the lights to accommodate future tree growth. </a:t>
            </a:r>
          </a:p>
          <a:p>
            <a:pPr marL="127000" lvl="7">
              <a:buClr>
                <a:srgbClr val="434343"/>
              </a:buClr>
              <a:buSzPts val="1600"/>
            </a:pPr>
            <a:endParaRPr lang="en-US" sz="1600" dirty="0">
              <a:solidFill>
                <a:srgbClr val="434343"/>
              </a:solidFill>
              <a:latin typeface="Nunito Sans"/>
              <a:ea typeface="Nunito Sans"/>
              <a:cs typeface="Nunito Sans"/>
              <a:sym typeface="Nunito Sans"/>
            </a:endParaRPr>
          </a:p>
          <a:p>
            <a:pPr marL="127000" lvl="7">
              <a:buClr>
                <a:srgbClr val="434343"/>
              </a:buClr>
              <a:buSzPts val="1600"/>
            </a:pPr>
            <a:r>
              <a:rPr lang="en-US" sz="1600" dirty="0">
                <a:solidFill>
                  <a:srgbClr val="434343"/>
                </a:solidFill>
                <a:latin typeface="Nunito Sans"/>
                <a:ea typeface="Nunito Sans"/>
                <a:cs typeface="Nunito Sans"/>
                <a:sym typeface="Nunito Sans"/>
              </a:rPr>
              <a:t>The proposal amount is $21,600.00</a:t>
            </a:r>
          </a:p>
          <a:p>
            <a:pPr marL="127000" lvl="7">
              <a:buClr>
                <a:srgbClr val="434343"/>
              </a:buClr>
              <a:buSzPts val="1600"/>
            </a:pPr>
            <a:endParaRPr lang="en-US" sz="1600" dirty="0">
              <a:solidFill>
                <a:srgbClr val="434343"/>
              </a:solidFill>
              <a:latin typeface="Nunito Sans"/>
              <a:ea typeface="Nunito Sans"/>
              <a:cs typeface="Nunito Sans"/>
              <a:sym typeface="Nunito Sans"/>
            </a:endParaRPr>
          </a:p>
          <a:p>
            <a:pPr marL="127000" lvl="7">
              <a:buClr>
                <a:srgbClr val="434343"/>
              </a:buClr>
              <a:buSzPts val="1600"/>
            </a:pPr>
            <a:r>
              <a:rPr lang="en-US" sz="1600" dirty="0">
                <a:solidFill>
                  <a:srgbClr val="434343"/>
                </a:solidFill>
                <a:latin typeface="Nunito Sans"/>
                <a:ea typeface="Nunito Sans"/>
                <a:cs typeface="Nunito Sans"/>
                <a:sym typeface="Nunito Sans"/>
              </a:rPr>
              <a:t>The project is funded by FAA at 90%, MnDOT at 5%, and the DAA at 5%.  </a:t>
            </a:r>
          </a:p>
        </p:txBody>
      </p:sp>
      <p:pic>
        <p:nvPicPr>
          <p:cNvPr id="1026" name="Picture 1">
            <a:extLst>
              <a:ext uri="{FF2B5EF4-FFF2-40B4-BE49-F238E27FC236}">
                <a16:creationId xmlns:a16="http://schemas.microsoft.com/office/drawing/2014/main" id="{26017EF2-046E-3C2C-EF75-01E74A724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45" y="1476824"/>
            <a:ext cx="3632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48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0300" y="289064"/>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C. Resolution to Approve Work Order 2022-13 Between the Duluth Airport Authority and Short Elliott Hendrickson, Inc., for Air Traffic Control Tower and General Aviation Hangar Road Repairs </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4572000" y="1397029"/>
            <a:ext cx="4370522" cy="3123902"/>
          </a:xfrm>
          <a:prstGeom prst="rect">
            <a:avLst/>
          </a:prstGeom>
          <a:noFill/>
          <a:ln>
            <a:noFill/>
          </a:ln>
        </p:spPr>
        <p:txBody>
          <a:bodyPr spcFirstLastPara="1" wrap="square" lIns="91425" tIns="91425" rIns="91425" bIns="91425" anchor="t" anchorCtr="0">
            <a:spAutoFit/>
          </a:bodyPr>
          <a:lstStyle/>
          <a:p>
            <a:pPr marL="0" marR="0">
              <a:spcBef>
                <a:spcPts val="0"/>
              </a:spcBef>
              <a:spcAft>
                <a:spcPts val="600"/>
              </a:spcAft>
            </a:pPr>
            <a:r>
              <a:rPr lang="en-US" sz="1600" b="1" dirty="0">
                <a:solidFill>
                  <a:srgbClr val="434343"/>
                </a:solidFill>
                <a:latin typeface="Nunito Sans"/>
              </a:rPr>
              <a:t>Project Description </a:t>
            </a:r>
            <a:r>
              <a:rPr lang="en-US" sz="1600" dirty="0">
                <a:solidFill>
                  <a:srgbClr val="434343"/>
                </a:solidFill>
                <a:latin typeface="Nunito Sans"/>
              </a:rPr>
              <a:t>– Pavements along the Air Traffic Control Tower (ATCT) access road are in poor or failed condition. The DAA, as part of the pavement management plan and the Master Plan Study, has indicated specified areas to receive pavement maintenance. Two roadway networks were analyzed and recommended for repair. </a:t>
            </a:r>
          </a:p>
          <a:p>
            <a:pPr marL="0" marR="0">
              <a:spcBef>
                <a:spcPts val="0"/>
              </a:spcBef>
              <a:spcAft>
                <a:spcPts val="600"/>
              </a:spcAft>
            </a:pPr>
            <a:r>
              <a:rPr lang="en-US" sz="1600" dirty="0">
                <a:solidFill>
                  <a:srgbClr val="434343"/>
                </a:solidFill>
                <a:latin typeface="Nunito Sans"/>
                <a:ea typeface="Nunito Sans"/>
                <a:cs typeface="Nunito Sans"/>
                <a:sym typeface="Nunito Sans"/>
              </a:rPr>
              <a:t>The proposal amount is $16,800.00</a:t>
            </a:r>
          </a:p>
          <a:p>
            <a:pPr marL="0" marR="0">
              <a:spcBef>
                <a:spcPts val="0"/>
              </a:spcBef>
              <a:spcAft>
                <a:spcPts val="600"/>
              </a:spcAft>
            </a:pPr>
            <a:r>
              <a:rPr lang="en-US" sz="1600" dirty="0">
                <a:solidFill>
                  <a:srgbClr val="434343"/>
                </a:solidFill>
                <a:latin typeface="Nunito Sans"/>
                <a:ea typeface="Nunito Sans"/>
                <a:cs typeface="Nunito Sans"/>
                <a:sym typeface="Nunito Sans"/>
              </a:rPr>
              <a:t>The project is funded by MnDOT at 70%, and the DAA at 30%.  </a:t>
            </a:r>
          </a:p>
        </p:txBody>
      </p:sp>
      <p:pic>
        <p:nvPicPr>
          <p:cNvPr id="7" name="Picture 6">
            <a:extLst>
              <a:ext uri="{FF2B5EF4-FFF2-40B4-BE49-F238E27FC236}">
                <a16:creationId xmlns:a16="http://schemas.microsoft.com/office/drawing/2014/main" id="{AF14B35D-6AF0-AAC4-E067-4AEFC94DEBF7}"/>
              </a:ext>
            </a:extLst>
          </p:cNvPr>
          <p:cNvPicPr>
            <a:picLocks noChangeAspect="1"/>
          </p:cNvPicPr>
          <p:nvPr/>
        </p:nvPicPr>
        <p:blipFill>
          <a:blip r:embed="rId4"/>
          <a:stretch>
            <a:fillRect/>
          </a:stretch>
        </p:blipFill>
        <p:spPr>
          <a:xfrm>
            <a:off x="313450" y="1549204"/>
            <a:ext cx="4155450" cy="2573392"/>
          </a:xfrm>
          <a:prstGeom prst="rect">
            <a:avLst/>
          </a:prstGeom>
        </p:spPr>
      </p:pic>
    </p:spTree>
    <p:extLst>
      <p:ext uri="{BB962C8B-B14F-4D97-AF65-F5344CB8AC3E}">
        <p14:creationId xmlns:p14="http://schemas.microsoft.com/office/powerpoint/2010/main" val="25464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7984" y="162081"/>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D. Resolution to Approve an Agreement Between the Duluth Airport Authority and Northland Companies for the Air Traffic Control Tower Road Repair Project, in the Amount of $143,624.00</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7" name="Google Shape;65;p14">
            <a:extLst>
              <a:ext uri="{FF2B5EF4-FFF2-40B4-BE49-F238E27FC236}">
                <a16:creationId xmlns:a16="http://schemas.microsoft.com/office/drawing/2014/main" id="{BAE69411-C9AD-99B3-78F5-0367CE670DC3}"/>
              </a:ext>
            </a:extLst>
          </p:cNvPr>
          <p:cNvSpPr txBox="1"/>
          <p:nvPr/>
        </p:nvSpPr>
        <p:spPr>
          <a:xfrm>
            <a:off x="4080222" y="1270046"/>
            <a:ext cx="4956579" cy="2893069"/>
          </a:xfrm>
          <a:prstGeom prst="rect">
            <a:avLst/>
          </a:prstGeom>
          <a:noFill/>
          <a:ln>
            <a:noFill/>
          </a:ln>
        </p:spPr>
        <p:txBody>
          <a:bodyPr spcFirstLastPara="1" wrap="square" lIns="91425" tIns="91425" rIns="91425" bIns="91425" anchor="t" anchorCtr="0">
            <a:spAutoFit/>
          </a:bodyPr>
          <a:lstStyle/>
          <a:p>
            <a:pPr marL="127000" lvl="8">
              <a:buClr>
                <a:srgbClr val="434343"/>
              </a:buClr>
              <a:buSzPts val="1600"/>
            </a:pPr>
            <a:r>
              <a:rPr lang="en-US" sz="1600" b="0" i="0" u="none" strike="noStrike" cap="none" dirty="0">
                <a:solidFill>
                  <a:srgbClr val="434343"/>
                </a:solidFill>
                <a:latin typeface="Nunito Sans"/>
                <a:ea typeface="Nunito Sans"/>
                <a:cs typeface="Nunito Sans"/>
                <a:sym typeface="Nunito Sans"/>
              </a:rPr>
              <a:t>The project included a base bid and three alternates to matching funding availability with the most critical road repair needs.  Staff recommends awarding base bid and alternates 1 and 2 to complete necessary road repairs and replace two drainage structures in poor condition.  Four bids were received.</a:t>
            </a:r>
          </a:p>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a:p>
            <a:pPr marL="127000" lvl="8">
              <a:buClr>
                <a:srgbClr val="434343"/>
              </a:buClr>
              <a:buSzPts val="1600"/>
            </a:pPr>
            <a:r>
              <a:rPr lang="en-US" sz="1600" dirty="0">
                <a:solidFill>
                  <a:srgbClr val="434343"/>
                </a:solidFill>
                <a:latin typeface="Nunito Sans"/>
                <a:ea typeface="Nunito Sans"/>
                <a:cs typeface="Nunito Sans"/>
                <a:sym typeface="Nunito Sans"/>
              </a:rPr>
              <a:t>The project will be funded by </a:t>
            </a:r>
            <a:r>
              <a:rPr lang="en-US" sz="1600" b="0" i="0" u="none" strike="noStrike" cap="none" dirty="0">
                <a:solidFill>
                  <a:srgbClr val="434343"/>
                </a:solidFill>
                <a:latin typeface="Nunito Sans"/>
                <a:ea typeface="Nunito Sans"/>
                <a:cs typeface="Nunito Sans"/>
                <a:sym typeface="Nunito Sans"/>
              </a:rPr>
              <a:t>MnDOT </a:t>
            </a:r>
            <a:r>
              <a:rPr lang="en-US" sz="1600" dirty="0">
                <a:solidFill>
                  <a:srgbClr val="434343"/>
                </a:solidFill>
                <a:latin typeface="Nunito Sans"/>
                <a:ea typeface="Nunito Sans"/>
                <a:cs typeface="Nunito Sans"/>
                <a:sym typeface="Nunito Sans"/>
              </a:rPr>
              <a:t>at 70% by MnDOT ($100,537), and 30% by DAA ( $43,087).   </a:t>
            </a:r>
          </a:p>
          <a:p>
            <a:pPr marL="127000" lvl="8">
              <a:buClr>
                <a:srgbClr val="434343"/>
              </a:buClr>
              <a:buSzPts val="1600"/>
            </a:pPr>
            <a:endParaRPr lang="en-US" sz="1600" b="0" i="0" u="none" strike="noStrike" cap="none" dirty="0">
              <a:solidFill>
                <a:srgbClr val="434343"/>
              </a:solidFill>
              <a:latin typeface="Nunito Sans"/>
              <a:ea typeface="Nunito Sans"/>
              <a:cs typeface="Nunito Sans"/>
              <a:sym typeface="Nunito Sans"/>
            </a:endParaRPr>
          </a:p>
        </p:txBody>
      </p:sp>
      <p:pic>
        <p:nvPicPr>
          <p:cNvPr id="4" name="Picture 3">
            <a:extLst>
              <a:ext uri="{FF2B5EF4-FFF2-40B4-BE49-F238E27FC236}">
                <a16:creationId xmlns:a16="http://schemas.microsoft.com/office/drawing/2014/main" id="{024115D2-A396-20BC-C04A-31D9202A76CD}"/>
              </a:ext>
            </a:extLst>
          </p:cNvPr>
          <p:cNvPicPr>
            <a:picLocks noChangeAspect="1"/>
          </p:cNvPicPr>
          <p:nvPr/>
        </p:nvPicPr>
        <p:blipFill>
          <a:blip r:embed="rId4"/>
          <a:stretch>
            <a:fillRect/>
          </a:stretch>
        </p:blipFill>
        <p:spPr>
          <a:xfrm>
            <a:off x="206859" y="1634549"/>
            <a:ext cx="3873363" cy="2180872"/>
          </a:xfrm>
          <a:prstGeom prst="rect">
            <a:avLst/>
          </a:prstGeom>
        </p:spPr>
      </p:pic>
    </p:spTree>
    <p:extLst>
      <p:ext uri="{BB962C8B-B14F-4D97-AF65-F5344CB8AC3E}">
        <p14:creationId xmlns:p14="http://schemas.microsoft.com/office/powerpoint/2010/main" val="37559276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417</Words>
  <Application>Microsoft Office PowerPoint</Application>
  <PresentationFormat>On-screen Show (16:9)</PresentationFormat>
  <Paragraphs>29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Nunito Sans</vt:lpstr>
      <vt:lpstr>Nunito Sans ExtraBold</vt:lpstr>
      <vt:lpstr>Arial</vt:lpstr>
      <vt:lpstr>Simple Light</vt:lpstr>
      <vt:lpstr>Operations/Construction/Planning</vt:lpstr>
      <vt:lpstr>PowerPoint Presentation</vt:lpstr>
      <vt:lpstr>Taxiway A – Phase 2+4 +Midfield Ramp Phase 1 Funding and Construction Update </vt:lpstr>
      <vt:lpstr>A. Resolution to Approve an Agreement Between the Duluth Airport Authority and Hub Parking Technology USA, Inc for a Parking Technology System Upgrade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17</cp:revision>
  <dcterms:modified xsi:type="dcterms:W3CDTF">2022-09-19T12:55:46Z</dcterms:modified>
</cp:coreProperties>
</file>