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57" r:id="rId4"/>
    <p:sldId id="760" r:id="rId5"/>
    <p:sldId id="265" r:id="rId6"/>
    <p:sldId id="758" r:id="rId7"/>
    <p:sldId id="759" r:id="rId8"/>
    <p:sldId id="755" r:id="rId9"/>
    <p:sldId id="271" r:id="rId10"/>
    <p:sldId id="266" r:id="rId11"/>
    <p:sldId id="267" r:id="rId12"/>
    <p:sldId id="268" r:id="rId13"/>
    <p:sldId id="269" r:id="rId14"/>
    <p:sldId id="270" r:id="rId15"/>
  </p:sldIdLst>
  <p:sldSz cx="12192000" cy="6858000"/>
  <p:notesSz cx="7010400" cy="9296400"/>
  <p:defaultTextStyle>
    <a:defPPr>
      <a:defRPr lang="en-V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Total Passengers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18367</c:v>
                </c:pt>
                <c:pt idx="1">
                  <c:v>19902</c:v>
                </c:pt>
                <c:pt idx="2">
                  <c:v>24930</c:v>
                </c:pt>
                <c:pt idx="3">
                  <c:v>25009</c:v>
                </c:pt>
                <c:pt idx="4">
                  <c:v>21400</c:v>
                </c:pt>
                <c:pt idx="5">
                  <c:v>20573</c:v>
                </c:pt>
                <c:pt idx="6">
                  <c:v>17921</c:v>
                </c:pt>
                <c:pt idx="7">
                  <c:v>18404</c:v>
                </c:pt>
                <c:pt idx="8">
                  <c:v>19686</c:v>
                </c:pt>
                <c:pt idx="9">
                  <c:v>19299</c:v>
                </c:pt>
                <c:pt idx="10">
                  <c:v>17974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0-425A-922E-283BBAACB6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9860</c:v>
                </c:pt>
                <c:pt idx="1">
                  <c:v>10287</c:v>
                </c:pt>
                <c:pt idx="2">
                  <c:v>13783</c:v>
                </c:pt>
                <c:pt idx="3">
                  <c:v>13813</c:v>
                </c:pt>
                <c:pt idx="4">
                  <c:v>19781</c:v>
                </c:pt>
                <c:pt idx="5">
                  <c:v>19001</c:v>
                </c:pt>
                <c:pt idx="6">
                  <c:v>23569</c:v>
                </c:pt>
                <c:pt idx="7">
                  <c:v>24855</c:v>
                </c:pt>
                <c:pt idx="8">
                  <c:v>23027</c:v>
                </c:pt>
                <c:pt idx="9">
                  <c:v>21976</c:v>
                </c:pt>
                <c:pt idx="10">
                  <c:v>18285</c:v>
                </c:pt>
                <c:pt idx="11">
                  <c:v>21342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0-425A-922E-283BBAACB6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24383</c:v>
                </c:pt>
                <c:pt idx="1">
                  <c:v>25111</c:v>
                </c:pt>
                <c:pt idx="2">
                  <c:v>16545</c:v>
                </c:pt>
                <c:pt idx="3">
                  <c:v>1243</c:v>
                </c:pt>
                <c:pt idx="4">
                  <c:v>1487</c:v>
                </c:pt>
                <c:pt idx="5">
                  <c:v>3020</c:v>
                </c:pt>
                <c:pt idx="6">
                  <c:v>6448</c:v>
                </c:pt>
                <c:pt idx="7">
                  <c:v>11481</c:v>
                </c:pt>
                <c:pt idx="8">
                  <c:v>11330</c:v>
                </c:pt>
                <c:pt idx="9">
                  <c:v>10711</c:v>
                </c:pt>
                <c:pt idx="10">
                  <c:v>8767</c:v>
                </c:pt>
                <c:pt idx="11">
                  <c:v>8982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F0-425A-922E-283BBAACB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390767"/>
        <c:axId val="484388271"/>
      </c:lineChart>
      <c:catAx>
        <c:axId val="48439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84388271"/>
        <c:crosses val="autoZero"/>
        <c:auto val="1"/>
        <c:lblAlgn val="ctr"/>
        <c:lblOffset val="100"/>
        <c:noMultiLvlLbl val="0"/>
      </c:catAx>
      <c:valAx>
        <c:axId val="48438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8439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Airport of Origin</a:t>
            </a:r>
            <a:br>
              <a:rPr lang="en-US" dirty="0"/>
            </a:br>
            <a:r>
              <a:rPr lang="en-US" dirty="0"/>
              <a:t>November 2022 (within 60 Miles)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>
        <c:manualLayout>
          <c:layoutTarget val="inner"/>
          <c:xMode val="edge"/>
          <c:yMode val="edge"/>
          <c:x val="0.17997009339243586"/>
          <c:y val="0.24710130047559253"/>
          <c:w val="0.65647431324688932"/>
          <c:h val="0.742213398520493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Leakage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0A-4F6F-86EB-EBE5F56D30F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0A-4F6F-86EB-EBE5F56D30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DLH</c:v>
                </c:pt>
                <c:pt idx="1">
                  <c:v>MSP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0.46079999999999999</c:v>
                </c:pt>
                <c:pt idx="1">
                  <c:v>0.53920000000000001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0A-4F6F-86EB-EBE5F56D30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Airport of Origin</a:t>
            </a:r>
            <a:br>
              <a:rPr lang="en-US" dirty="0"/>
            </a:br>
            <a:r>
              <a:rPr lang="en-US" dirty="0"/>
              <a:t>November 2021 (within 60 Miles)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>
        <c:manualLayout>
          <c:layoutTarget val="inner"/>
          <c:xMode val="edge"/>
          <c:yMode val="edge"/>
          <c:x val="0.17997009339243586"/>
          <c:y val="0.24710130047559253"/>
          <c:w val="0.65647431324688932"/>
          <c:h val="0.742213398520493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Leakage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B6-410E-B967-F9D5912E12A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B6-410E-B967-F9D5912E12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DLH</c:v>
                </c:pt>
                <c:pt idx="1">
                  <c:v>MSP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0.4287856071964018</c:v>
                </c:pt>
                <c:pt idx="1">
                  <c:v>0.5712143928035982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B6-410E-B967-F9D5912E12A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November 2022 vs 2019</a:t>
            </a:r>
            <a:r>
              <a:rPr lang="en-US" dirty="0"/>
              <a:t>:</a:t>
            </a:r>
            <a:r>
              <a:rPr lang="en-US" baseline="0" dirty="0"/>
              <a:t> % Change in Flights</a:t>
            </a:r>
          </a:p>
          <a:p>
            <a:pPr>
              <a:defRPr/>
            </a:pPr>
            <a:r>
              <a:rPr lang="en-US" baseline="0" dirty="0"/>
              <a:t>Top 30 U.S. Airports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2273B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AA-461C-B101-F79569D952A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8D6-4DCE-8412-C271572256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AA-461C-B101-F79569D952A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08D6-4DCE-8412-C2715722566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8D6-4DCE-8412-C2715722566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8D6-4DCE-8412-C2715722566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AA-461C-B101-F79569D952A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AA-461C-B101-F79569D952A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8D6-4DCE-8412-C2715722566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08D6-4DCE-8412-C2715722566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8D6-4DCE-8412-C2715722566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AA-461C-B101-F79569D952A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8D6-4DCE-8412-C2715722566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8D6-4DCE-8412-C2715722566B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08D6-4DCE-8412-C2715722566B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08D6-4DCE-8412-C2715722566B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3AA-461C-B101-F79569D952A6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08D6-4DCE-8412-C2715722566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08D6-4DCE-8412-C2715722566B}"/>
              </c:ext>
            </c:extLst>
          </c:dPt>
          <c:dLbls>
            <c:dLbl>
              <c:idx val="0"/>
              <c:layout>
                <c:manualLayout>
                  <c:x val="-2.32119552170120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A-461C-B101-F79569D952A6}"/>
                </c:ext>
              </c:extLst>
            </c:dLbl>
            <c:dLbl>
              <c:idx val="1"/>
              <c:layout>
                <c:manualLayout>
                  <c:x val="-5.8029888042527462E-3"/>
                  <c:y val="-2.6560424966798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6-4DCE-8412-C2715722566B}"/>
                </c:ext>
              </c:extLst>
            </c:dLbl>
            <c:dLbl>
              <c:idx val="3"/>
              <c:layout>
                <c:manualLayout>
                  <c:x val="-5.8029888042525762E-3"/>
                  <c:y val="5.3120849933599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A-461C-B101-F79569D952A6}"/>
                </c:ext>
              </c:extLst>
            </c:dLbl>
            <c:dLbl>
              <c:idx val="5"/>
              <c:layout>
                <c:manualLayout>
                  <c:x val="-5.80298880425257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8D6-4DCE-8412-C2715722566B}"/>
                </c:ext>
              </c:extLst>
            </c:dLbl>
            <c:dLbl>
              <c:idx val="8"/>
              <c:layout>
                <c:manualLayout>
                  <c:x val="-4.6423910434021465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D6-4DCE-8412-C2715722566B}"/>
                </c:ext>
              </c:extLst>
            </c:dLbl>
            <c:dLbl>
              <c:idx val="9"/>
              <c:layout>
                <c:manualLayout>
                  <c:x val="-1.1605977608506004E-3"/>
                  <c:y val="-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A-461C-B101-F79569D952A6}"/>
                </c:ext>
              </c:extLst>
            </c:dLbl>
            <c:dLbl>
              <c:idx val="10"/>
              <c:layout>
                <c:manualLayout>
                  <c:x val="-2.3211955217010308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A-461C-B101-F79569D952A6}"/>
                </c:ext>
              </c:extLst>
            </c:dLbl>
            <c:dLbl>
              <c:idx val="11"/>
              <c:layout>
                <c:manualLayout>
                  <c:x val="-5.80298880425257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D6-4DCE-8412-C2715722566B}"/>
                </c:ext>
              </c:extLst>
            </c:dLbl>
            <c:dLbl>
              <c:idx val="12"/>
              <c:layout>
                <c:manualLayout>
                  <c:x val="-3.4817932825516309E-3"/>
                  <c:y val="-2.655833359475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8D6-4DCE-8412-C2715722566B}"/>
                </c:ext>
              </c:extLst>
            </c:dLbl>
            <c:dLbl>
              <c:idx val="13"/>
              <c:layout>
                <c:manualLayout>
                  <c:x val="-3.4817932825516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D6-4DCE-8412-C2715722566B}"/>
                </c:ext>
              </c:extLst>
            </c:dLbl>
            <c:dLbl>
              <c:idx val="16"/>
              <c:layout>
                <c:manualLayout>
                  <c:x val="-6.9635865651030918E-3"/>
                  <c:y val="9.73870998541768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D6-4DCE-8412-C2715722566B}"/>
                </c:ext>
              </c:extLst>
            </c:dLbl>
            <c:dLbl>
              <c:idx val="17"/>
              <c:layout>
                <c:manualLayout>
                  <c:x val="-4.6423910434021465E-3"/>
                  <c:y val="-1.593625498007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D6-4DCE-8412-C2715722566B}"/>
                </c:ext>
              </c:extLst>
            </c:dLbl>
            <c:dLbl>
              <c:idx val="23"/>
              <c:layout>
                <c:manualLayout>
                  <c:x val="-3.4817932825515459E-3"/>
                  <c:y val="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3AA-461C-B101-F79569D952A6}"/>
                </c:ext>
              </c:extLst>
            </c:dLbl>
            <c:dLbl>
              <c:idx val="24"/>
              <c:layout>
                <c:manualLayout>
                  <c:x val="-1.1605977608505154E-3"/>
                  <c:y val="2.656042496679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D6-4DCE-8412-C2715722566B}"/>
                </c:ext>
              </c:extLst>
            </c:dLbl>
            <c:dLbl>
              <c:idx val="25"/>
              <c:layout>
                <c:manualLayout>
                  <c:x val="-4.6423910434020615E-3"/>
                  <c:y val="4.8693549927088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A-461C-B101-F79569D952A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AUS</c:v>
                </c:pt>
                <c:pt idx="1">
                  <c:v>BNA</c:v>
                </c:pt>
                <c:pt idx="2">
                  <c:v>LAS</c:v>
                </c:pt>
                <c:pt idx="3">
                  <c:v>MIA</c:v>
                </c:pt>
                <c:pt idx="4">
                  <c:v>DEN</c:v>
                </c:pt>
                <c:pt idx="5">
                  <c:v>DFW</c:v>
                </c:pt>
                <c:pt idx="6">
                  <c:v>DCA</c:v>
                </c:pt>
                <c:pt idx="7">
                  <c:v>MCO</c:v>
                </c:pt>
                <c:pt idx="8">
                  <c:v>LGA</c:v>
                </c:pt>
                <c:pt idx="9">
                  <c:v>JFK</c:v>
                </c:pt>
                <c:pt idx="10">
                  <c:v>EWR</c:v>
                </c:pt>
                <c:pt idx="11">
                  <c:v>PHX</c:v>
                </c:pt>
                <c:pt idx="12">
                  <c:v>SEA</c:v>
                </c:pt>
                <c:pt idx="13">
                  <c:v>BOS</c:v>
                </c:pt>
                <c:pt idx="14">
                  <c:v>IAD</c:v>
                </c:pt>
                <c:pt idx="15">
                  <c:v>MDW</c:v>
                </c:pt>
                <c:pt idx="16">
                  <c:v>CLT</c:v>
                </c:pt>
                <c:pt idx="17">
                  <c:v>TPA</c:v>
                </c:pt>
                <c:pt idx="18">
                  <c:v>SLC</c:v>
                </c:pt>
                <c:pt idx="19">
                  <c:v>SAN</c:v>
                </c:pt>
                <c:pt idx="20">
                  <c:v>SFO</c:v>
                </c:pt>
                <c:pt idx="21">
                  <c:v>ORD</c:v>
                </c:pt>
                <c:pt idx="22">
                  <c:v>IAH</c:v>
                </c:pt>
                <c:pt idx="23">
                  <c:v>BWI</c:v>
                </c:pt>
                <c:pt idx="24">
                  <c:v>ATL</c:v>
                </c:pt>
                <c:pt idx="25">
                  <c:v>FLL</c:v>
                </c:pt>
                <c:pt idx="26">
                  <c:v>PHL</c:v>
                </c:pt>
                <c:pt idx="27">
                  <c:v>LAX</c:v>
                </c:pt>
                <c:pt idx="28">
                  <c:v>MSP</c:v>
                </c:pt>
                <c:pt idx="29">
                  <c:v>DTW</c:v>
                </c:pt>
              </c:strCache>
            </c:strRef>
          </c:cat>
          <c:val>
            <c:numRef>
              <c:f>Sheet1!$B$2:$B$31</c:f>
              <c:numCache>
                <c:formatCode>0.0%;[Red]\(0.0%\)</c:formatCode>
                <c:ptCount val="30"/>
                <c:pt idx="0">
                  <c:v>0.4458598792552948</c:v>
                </c:pt>
                <c:pt idx="1">
                  <c:v>0.17670033872127533</c:v>
                </c:pt>
                <c:pt idx="2">
                  <c:v>0.14938080310821533</c:v>
                </c:pt>
                <c:pt idx="3">
                  <c:v>0.103325255215168</c:v>
                </c:pt>
                <c:pt idx="4">
                  <c:v>9.3355126678943634E-2</c:v>
                </c:pt>
                <c:pt idx="5">
                  <c:v>6.9280996918678284E-2</c:v>
                </c:pt>
                <c:pt idx="6">
                  <c:v>5.9468775987625122E-2</c:v>
                </c:pt>
                <c:pt idx="7">
                  <c:v>5.7398933917284012E-2</c:v>
                </c:pt>
                <c:pt idx="8">
                  <c:v>5.7166062295436859E-2</c:v>
                </c:pt>
                <c:pt idx="9">
                  <c:v>5.2948515862226486E-2</c:v>
                </c:pt>
                <c:pt idx="10">
                  <c:v>4.9800798296928406E-2</c:v>
                </c:pt>
                <c:pt idx="11">
                  <c:v>9.8713897168636322E-3</c:v>
                </c:pt>
                <c:pt idx="12">
                  <c:v>1.1710287071764469E-3</c:v>
                </c:pt>
                <c:pt idx="13">
                  <c:v>6.1425060266628861E-4</c:v>
                </c:pt>
                <c:pt idx="14">
                  <c:v>-7.4334088712930679E-3</c:v>
                </c:pt>
                <c:pt idx="15">
                  <c:v>-1.7553051933646202E-2</c:v>
                </c:pt>
                <c:pt idx="16">
                  <c:v>-5.771506205201149E-2</c:v>
                </c:pt>
                <c:pt idx="17">
                  <c:v>-5.8691810816526413E-2</c:v>
                </c:pt>
                <c:pt idx="18">
                  <c:v>-7.4121639132499695E-2</c:v>
                </c:pt>
                <c:pt idx="19">
                  <c:v>-7.5234025716781616E-2</c:v>
                </c:pt>
                <c:pt idx="20">
                  <c:v>-9.0110883116722107E-2</c:v>
                </c:pt>
                <c:pt idx="21">
                  <c:v>-0.10966184735298157</c:v>
                </c:pt>
                <c:pt idx="22">
                  <c:v>-0.11610487103462219</c:v>
                </c:pt>
                <c:pt idx="23">
                  <c:v>-0.13385826349258423</c:v>
                </c:pt>
                <c:pt idx="24">
                  <c:v>-0.16128775477409363</c:v>
                </c:pt>
                <c:pt idx="25">
                  <c:v>-0.16602982580661774</c:v>
                </c:pt>
                <c:pt idx="26">
                  <c:v>-0.17185510694980621</c:v>
                </c:pt>
                <c:pt idx="27">
                  <c:v>-0.1726328432559967</c:v>
                </c:pt>
                <c:pt idx="28">
                  <c:v>-0.21969045698642731</c:v>
                </c:pt>
                <c:pt idx="29">
                  <c:v>-0.27682927250862122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8D6-4DCE-8412-C27157225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Freight 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135483</c:v>
                </c:pt>
                <c:pt idx="1">
                  <c:v>135967</c:v>
                </c:pt>
                <c:pt idx="2">
                  <c:v>142951</c:v>
                </c:pt>
                <c:pt idx="3">
                  <c:v>174509</c:v>
                </c:pt>
                <c:pt idx="4">
                  <c:v>177242</c:v>
                </c:pt>
                <c:pt idx="5">
                  <c:v>157841</c:v>
                </c:pt>
                <c:pt idx="6">
                  <c:v>177782</c:v>
                </c:pt>
                <c:pt idx="7">
                  <c:v>149093</c:v>
                </c:pt>
                <c:pt idx="8">
                  <c:v>149564</c:v>
                </c:pt>
                <c:pt idx="9">
                  <c:v>148434</c:v>
                </c:pt>
                <c:pt idx="10">
                  <c:v>120236</c:v>
                </c:pt>
                <c:pt idx="11">
                  <c:v>149217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D-4C98-BA4A-5C1B035B8EF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117686</c:v>
                </c:pt>
                <c:pt idx="1">
                  <c:v>104107</c:v>
                </c:pt>
                <c:pt idx="2">
                  <c:v>150825</c:v>
                </c:pt>
                <c:pt idx="3">
                  <c:v>165012</c:v>
                </c:pt>
                <c:pt idx="4">
                  <c:v>170644</c:v>
                </c:pt>
                <c:pt idx="5">
                  <c:v>167254</c:v>
                </c:pt>
                <c:pt idx="6">
                  <c:v>172320</c:v>
                </c:pt>
                <c:pt idx="7">
                  <c:v>159230</c:v>
                </c:pt>
                <c:pt idx="8">
                  <c:v>172721</c:v>
                </c:pt>
                <c:pt idx="9">
                  <c:v>154556</c:v>
                </c:pt>
                <c:pt idx="10">
                  <c:v>120236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D-4C98-BA4A-5C1B035B8EFD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124766</c:v>
                </c:pt>
                <c:pt idx="1">
                  <c:v>132304</c:v>
                </c:pt>
                <c:pt idx="2">
                  <c:v>123234</c:v>
                </c:pt>
                <c:pt idx="3">
                  <c:v>131766</c:v>
                </c:pt>
                <c:pt idx="4">
                  <c:v>142453</c:v>
                </c:pt>
                <c:pt idx="5">
                  <c:v>157208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6-4FA8-AC8B-8D66C97DE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01456"/>
        <c:axId val="209404976"/>
      </c:barChart>
      <c:catAx>
        <c:axId val="20940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209404976"/>
        <c:crosses val="autoZero"/>
        <c:auto val="1"/>
        <c:lblAlgn val="ctr"/>
        <c:lblOffset val="100"/>
        <c:noMultiLvlLbl val="0"/>
      </c:catAx>
      <c:valAx>
        <c:axId val="20940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LBS</a:t>
                </a:r>
              </a:p>
            </c:rich>
          </c:tx>
          <c:layout>
            <c:manualLayout>
              <c:xMode val="edge"/>
              <c:yMode val="edge"/>
              <c:x val="2.6960784313725492E-2"/>
              <c:y val="0.39139570403402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V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20940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Freight Out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58290</c:v>
                </c:pt>
                <c:pt idx="1">
                  <c:v>58836</c:v>
                </c:pt>
                <c:pt idx="2">
                  <c:v>59937</c:v>
                </c:pt>
                <c:pt idx="3">
                  <c:v>85534</c:v>
                </c:pt>
                <c:pt idx="4">
                  <c:v>79989</c:v>
                </c:pt>
                <c:pt idx="5">
                  <c:v>63263</c:v>
                </c:pt>
                <c:pt idx="6">
                  <c:v>73689</c:v>
                </c:pt>
                <c:pt idx="7">
                  <c:v>70256</c:v>
                </c:pt>
                <c:pt idx="8">
                  <c:v>75292</c:v>
                </c:pt>
                <c:pt idx="9">
                  <c:v>74170</c:v>
                </c:pt>
                <c:pt idx="10">
                  <c:v>70343</c:v>
                </c:pt>
                <c:pt idx="11">
                  <c:v>91579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E-442D-AABB-6E2E047D1DF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63453</c:v>
                </c:pt>
                <c:pt idx="1">
                  <c:v>60026</c:v>
                </c:pt>
                <c:pt idx="2">
                  <c:v>71421</c:v>
                </c:pt>
                <c:pt idx="3">
                  <c:v>84519</c:v>
                </c:pt>
                <c:pt idx="4">
                  <c:v>72673</c:v>
                </c:pt>
                <c:pt idx="5">
                  <c:v>82290</c:v>
                </c:pt>
                <c:pt idx="6">
                  <c:v>83694</c:v>
                </c:pt>
                <c:pt idx="7">
                  <c:v>82627</c:v>
                </c:pt>
                <c:pt idx="8">
                  <c:v>88249</c:v>
                </c:pt>
                <c:pt idx="9">
                  <c:v>94143</c:v>
                </c:pt>
                <c:pt idx="10">
                  <c:v>70343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CE-442D-AABB-6E2E047D1DFF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60787</c:v>
                </c:pt>
                <c:pt idx="1">
                  <c:v>59647</c:v>
                </c:pt>
                <c:pt idx="2">
                  <c:v>74065</c:v>
                </c:pt>
                <c:pt idx="3">
                  <c:v>76215</c:v>
                </c:pt>
                <c:pt idx="4">
                  <c:v>69570</c:v>
                </c:pt>
                <c:pt idx="5">
                  <c:v>80120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4-4413-9B2C-1BB967566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259792"/>
        <c:axId val="392257232"/>
      </c:barChart>
      <c:catAx>
        <c:axId val="3922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392257232"/>
        <c:crosses val="autoZero"/>
        <c:auto val="1"/>
        <c:lblAlgn val="ctr"/>
        <c:lblOffset val="100"/>
        <c:noMultiLvlLbl val="0"/>
      </c:catAx>
      <c:valAx>
        <c:axId val="39225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LBS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V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39225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Fuel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168918</c:v>
                </c:pt>
                <c:pt idx="1">
                  <c:v>141767.01999999999</c:v>
                </c:pt>
                <c:pt idx="2">
                  <c:v>149244.32999999999</c:v>
                </c:pt>
                <c:pt idx="3">
                  <c:v>54812.08</c:v>
                </c:pt>
                <c:pt idx="4">
                  <c:v>48863.03</c:v>
                </c:pt>
                <c:pt idx="5">
                  <c:v>54896</c:v>
                </c:pt>
                <c:pt idx="6">
                  <c:v>86776.18</c:v>
                </c:pt>
                <c:pt idx="7">
                  <c:v>93144.15</c:v>
                </c:pt>
                <c:pt idx="8">
                  <c:v>94357</c:v>
                </c:pt>
                <c:pt idx="9">
                  <c:v>82877</c:v>
                </c:pt>
                <c:pt idx="10">
                  <c:v>86488.42</c:v>
                </c:pt>
                <c:pt idx="11">
                  <c:v>81921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1-4B1E-8D5C-7CF402E8A8B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82730.33</c:v>
                </c:pt>
                <c:pt idx="1">
                  <c:v>102662.32</c:v>
                </c:pt>
                <c:pt idx="2">
                  <c:v>99228.15</c:v>
                </c:pt>
                <c:pt idx="3">
                  <c:v>84959.31</c:v>
                </c:pt>
                <c:pt idx="4">
                  <c:v>118279.7</c:v>
                </c:pt>
                <c:pt idx="5" formatCode="General">
                  <c:v>140659</c:v>
                </c:pt>
                <c:pt idx="6">
                  <c:v>177552.91999999998</c:v>
                </c:pt>
                <c:pt idx="7">
                  <c:v>178802.74</c:v>
                </c:pt>
                <c:pt idx="8">
                  <c:v>162827</c:v>
                </c:pt>
                <c:pt idx="9">
                  <c:v>165489</c:v>
                </c:pt>
                <c:pt idx="10">
                  <c:v>118669.75999999999</c:v>
                </c:pt>
                <c:pt idx="11">
                  <c:v>162510.35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1-4B1E-8D5C-7CF402E8A8B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92041.26999999999</c:v>
                </c:pt>
                <c:pt idx="1">
                  <c:v>105027.25</c:v>
                </c:pt>
                <c:pt idx="2">
                  <c:v>126654.69</c:v>
                </c:pt>
                <c:pt idx="3">
                  <c:v>144826.95000000001</c:v>
                </c:pt>
                <c:pt idx="4">
                  <c:v>160085.68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D-40F7-A3B5-C38ADA9FC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524664"/>
        <c:axId val="439525624"/>
      </c:barChart>
      <c:catAx>
        <c:axId val="43952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39525624"/>
        <c:crosses val="autoZero"/>
        <c:auto val="1"/>
        <c:lblAlgn val="ctr"/>
        <c:lblOffset val="100"/>
        <c:noMultiLvlLbl val="0"/>
      </c:catAx>
      <c:valAx>
        <c:axId val="43952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Gallons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V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3952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Gross Receipts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"$"#,##0</c:formatCode>
                <c:ptCount val="12"/>
                <c:pt idx="0">
                  <c:v>375867.48000000004</c:v>
                </c:pt>
                <c:pt idx="1">
                  <c:v>328797.55</c:v>
                </c:pt>
                <c:pt idx="2">
                  <c:v>243424.66</c:v>
                </c:pt>
                <c:pt idx="3">
                  <c:v>64731.460000000006</c:v>
                </c:pt>
                <c:pt idx="4">
                  <c:v>85518.89</c:v>
                </c:pt>
                <c:pt idx="5">
                  <c:v>164278.62</c:v>
                </c:pt>
                <c:pt idx="6">
                  <c:v>272373.36</c:v>
                </c:pt>
                <c:pt idx="7">
                  <c:v>380442.26</c:v>
                </c:pt>
                <c:pt idx="8">
                  <c:v>317232.49</c:v>
                </c:pt>
                <c:pt idx="9">
                  <c:v>353183.45</c:v>
                </c:pt>
                <c:pt idx="10">
                  <c:v>217878.83</c:v>
                </c:pt>
                <c:pt idx="11">
                  <c:v>203101.86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2-4D24-AA63-4016BD19840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"$"#,##0</c:formatCode>
                <c:ptCount val="12"/>
                <c:pt idx="0">
                  <c:v>196148.48000000001</c:v>
                </c:pt>
                <c:pt idx="1">
                  <c:v>199455.22</c:v>
                </c:pt>
                <c:pt idx="2">
                  <c:v>252436.81</c:v>
                </c:pt>
                <c:pt idx="3">
                  <c:v>268988.39</c:v>
                </c:pt>
                <c:pt idx="4">
                  <c:v>375187.28</c:v>
                </c:pt>
                <c:pt idx="5">
                  <c:v>542988.28</c:v>
                </c:pt>
                <c:pt idx="6">
                  <c:v>707574.23</c:v>
                </c:pt>
                <c:pt idx="7">
                  <c:v>778459.9</c:v>
                </c:pt>
                <c:pt idx="8">
                  <c:v>640589.6</c:v>
                </c:pt>
                <c:pt idx="9">
                  <c:v>490044</c:v>
                </c:pt>
                <c:pt idx="10">
                  <c:v>322204.63</c:v>
                </c:pt>
                <c:pt idx="11">
                  <c:v>329956.78999999998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B2-4D24-AA63-4016BD19840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"$"#,##0</c:formatCode>
                <c:ptCount val="12"/>
                <c:pt idx="0">
                  <c:v>335434</c:v>
                </c:pt>
                <c:pt idx="1">
                  <c:v>316612</c:v>
                </c:pt>
                <c:pt idx="2">
                  <c:v>420277</c:v>
                </c:pt>
                <c:pt idx="3">
                  <c:v>375057</c:v>
                </c:pt>
                <c:pt idx="4">
                  <c:v>460336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B-4288-8168-7F9FFB931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752944"/>
        <c:axId val="299753264"/>
      </c:barChart>
      <c:catAx>
        <c:axId val="29975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299753264"/>
        <c:crosses val="autoZero"/>
        <c:auto val="1"/>
        <c:lblAlgn val="ctr"/>
        <c:lblOffset val="100"/>
        <c:noMultiLvlLbl val="0"/>
      </c:catAx>
      <c:valAx>
        <c:axId val="29975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29975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Gross Receipts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"$"#,##0</c:formatCode>
                <c:ptCount val="12"/>
                <c:pt idx="0">
                  <c:v>131604.59</c:v>
                </c:pt>
                <c:pt idx="1">
                  <c:v>154147.42000000001</c:v>
                </c:pt>
                <c:pt idx="2">
                  <c:v>109898.97</c:v>
                </c:pt>
                <c:pt idx="3">
                  <c:v>4717.34</c:v>
                </c:pt>
                <c:pt idx="4">
                  <c:v>7207.36</c:v>
                </c:pt>
                <c:pt idx="5">
                  <c:v>12853.27</c:v>
                </c:pt>
                <c:pt idx="6">
                  <c:v>20767.849999999999</c:v>
                </c:pt>
                <c:pt idx="7">
                  <c:v>27043.86</c:v>
                </c:pt>
                <c:pt idx="8">
                  <c:v>35227</c:v>
                </c:pt>
                <c:pt idx="9">
                  <c:v>49633</c:v>
                </c:pt>
                <c:pt idx="10">
                  <c:v>39419.519999999997</c:v>
                </c:pt>
                <c:pt idx="11">
                  <c:v>37363.03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4-44FF-8262-45A41A05D99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"$"#,##0</c:formatCode>
                <c:ptCount val="12"/>
                <c:pt idx="0">
                  <c:v>43808.04</c:v>
                </c:pt>
                <c:pt idx="1">
                  <c:v>51858.55</c:v>
                </c:pt>
                <c:pt idx="2">
                  <c:v>67516.88</c:v>
                </c:pt>
                <c:pt idx="3">
                  <c:v>73605.97</c:v>
                </c:pt>
                <c:pt idx="4">
                  <c:v>93986.68</c:v>
                </c:pt>
                <c:pt idx="5">
                  <c:v>80356</c:v>
                </c:pt>
                <c:pt idx="6">
                  <c:v>82657.179999999993</c:v>
                </c:pt>
                <c:pt idx="7">
                  <c:v>88749.48</c:v>
                </c:pt>
                <c:pt idx="8">
                  <c:v>103023.19</c:v>
                </c:pt>
                <c:pt idx="9">
                  <c:v>118323</c:v>
                </c:pt>
                <c:pt idx="10">
                  <c:v>103719</c:v>
                </c:pt>
                <c:pt idx="11">
                  <c:v>107257.86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4-44FF-8262-45A41A05D99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"$"#,##0</c:formatCode>
                <c:ptCount val="12"/>
                <c:pt idx="0">
                  <c:v>102779</c:v>
                </c:pt>
                <c:pt idx="1">
                  <c:v>114966</c:v>
                </c:pt>
                <c:pt idx="2">
                  <c:v>151996</c:v>
                </c:pt>
                <c:pt idx="3">
                  <c:v>155428</c:v>
                </c:pt>
                <c:pt idx="4">
                  <c:v>133763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2F-45E3-B9FE-DB2FBA750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07928"/>
        <c:axId val="468208568"/>
      </c:barChart>
      <c:catAx>
        <c:axId val="4682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68208568"/>
        <c:crosses val="autoZero"/>
        <c:auto val="1"/>
        <c:lblAlgn val="ctr"/>
        <c:lblOffset val="100"/>
        <c:noMultiLvlLbl val="0"/>
      </c:catAx>
      <c:valAx>
        <c:axId val="46820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6820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Gross Receipts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"$"#,##0</c:formatCode>
                <c:ptCount val="12"/>
                <c:pt idx="0">
                  <c:v>59885.47</c:v>
                </c:pt>
                <c:pt idx="1">
                  <c:v>54129.11</c:v>
                </c:pt>
                <c:pt idx="2">
                  <c:v>29184.19</c:v>
                </c:pt>
                <c:pt idx="3">
                  <c:v>746.48</c:v>
                </c:pt>
                <c:pt idx="4">
                  <c:v>2343.56</c:v>
                </c:pt>
                <c:pt idx="5">
                  <c:v>2214</c:v>
                </c:pt>
                <c:pt idx="6">
                  <c:v>8186.61</c:v>
                </c:pt>
                <c:pt idx="7">
                  <c:v>6695.55</c:v>
                </c:pt>
                <c:pt idx="8">
                  <c:v>11269</c:v>
                </c:pt>
                <c:pt idx="9">
                  <c:v>13016</c:v>
                </c:pt>
                <c:pt idx="10">
                  <c:v>16864.97</c:v>
                </c:pt>
                <c:pt idx="11">
                  <c:v>19490.310000000001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3-4382-B475-3EFFEF93030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"$"#,##0</c:formatCode>
                <c:ptCount val="12"/>
                <c:pt idx="0">
                  <c:v>16517.73</c:v>
                </c:pt>
                <c:pt idx="1">
                  <c:v>17958.89</c:v>
                </c:pt>
                <c:pt idx="2">
                  <c:v>21662.39</c:v>
                </c:pt>
                <c:pt idx="3">
                  <c:v>23259.29</c:v>
                </c:pt>
                <c:pt idx="4">
                  <c:v>35688.78</c:v>
                </c:pt>
                <c:pt idx="5">
                  <c:v>48149</c:v>
                </c:pt>
                <c:pt idx="6">
                  <c:v>63009.07</c:v>
                </c:pt>
                <c:pt idx="7">
                  <c:v>65599.62</c:v>
                </c:pt>
                <c:pt idx="8">
                  <c:v>57268.34</c:v>
                </c:pt>
                <c:pt idx="9">
                  <c:v>58823</c:v>
                </c:pt>
                <c:pt idx="10">
                  <c:v>49862</c:v>
                </c:pt>
                <c:pt idx="11">
                  <c:v>67413.33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3-4382-B475-3EFFEF93030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"$"#,##0</c:formatCode>
                <c:ptCount val="12"/>
                <c:pt idx="0">
                  <c:v>61417.89</c:v>
                </c:pt>
                <c:pt idx="1">
                  <c:v>63680.83</c:v>
                </c:pt>
                <c:pt idx="2">
                  <c:v>74190.55</c:v>
                </c:pt>
                <c:pt idx="3">
                  <c:v>66942.92</c:v>
                </c:pt>
                <c:pt idx="4">
                  <c:v>57807.23</c:v>
                </c:pt>
                <c:pt idx="5">
                  <c:v>58141.58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D-46B3-B5C9-6531172B2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836920"/>
        <c:axId val="450833720"/>
      </c:barChart>
      <c:catAx>
        <c:axId val="45083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50833720"/>
        <c:crosses val="autoZero"/>
        <c:auto val="1"/>
        <c:lblAlgn val="ctr"/>
        <c:lblOffset val="100"/>
        <c:noMultiLvlLbl val="0"/>
      </c:catAx>
      <c:valAx>
        <c:axId val="45083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5083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November Passengers by Airline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  <c:pt idx="4">
                  <c:v>Charters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10438</c:v>
                </c:pt>
                <c:pt idx="1">
                  <c:v>7536</c:v>
                </c:pt>
                <c:pt idx="2">
                  <c:v>1861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2-40B6-AA57-5E03D2D4E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9399437584854795E-17"/>
                  <c:y val="-5.62500069205225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22-4094-9867-8CC98D616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  <c:pt idx="4">
                  <c:v>Charters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15359</c:v>
                </c:pt>
                <c:pt idx="1">
                  <c:v>2676</c:v>
                </c:pt>
                <c:pt idx="2">
                  <c:v>2059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2-40B6-AA57-5E03D2D4E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3145839364825785E-3"/>
                  <c:y val="-8.9062510957493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3-4226-978B-9303E5DD6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  <c:pt idx="4">
                  <c:v>Charters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5985</c:v>
                </c:pt>
                <c:pt idx="1">
                  <c:v>2782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2-40B6-AA57-5E03D2D4E2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28865695"/>
        <c:axId val="428867775"/>
      </c:barChart>
      <c:catAx>
        <c:axId val="42886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28867775"/>
        <c:crosses val="autoZero"/>
        <c:auto val="1"/>
        <c:lblAlgn val="ctr"/>
        <c:lblOffset val="100"/>
        <c:noMultiLvlLbl val="0"/>
      </c:catAx>
      <c:valAx>
        <c:axId val="42886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2886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Airline Market Share</a:t>
            </a:r>
          </a:p>
          <a:p>
            <a:pPr>
              <a:defRPr/>
            </a:pPr>
            <a:r>
              <a:rPr lang="en-US"/>
              <a:t>By Passengers</a:t>
            </a:r>
          </a:p>
        </c:rich>
      </c:tx>
      <c:layout>
        <c:manualLayout>
          <c:xMode val="edge"/>
          <c:yMode val="edge"/>
          <c:x val="0.29201580391675835"/>
          <c:y val="4.3554919781592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Passengers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F4-4B12-A019-5ECBD60CCFC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F4-4B12-A019-5ECBD60CCFC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F4-4B12-A019-5ECBD60CCF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7B-4BE4-83E8-8A7BAE0F45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10438</c:v>
                </c:pt>
                <c:pt idx="1">
                  <c:v>7536</c:v>
                </c:pt>
                <c:pt idx="2">
                  <c:v>1861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0-4136-971D-B1A6E46ED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Load Factor by Route/Airline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DL (MSP)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88</c:v>
                </c:pt>
                <c:pt idx="2">
                  <c:v>83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B-41C1-8768-D8893DCB36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UA (ORD)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</c:v>
                </c:pt>
                <c:pt idx="1">
                  <c:v>95</c:v>
                </c:pt>
                <c:pt idx="2">
                  <c:v>90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B-41C1-8768-D8893DCB36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SY (RSW)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DB-41C1-8768-D8893DCB36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SY (PHX)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B-41C1-8768-D8893DCB3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944047"/>
        <c:axId val="340941967"/>
      </c:barChart>
      <c:catAx>
        <c:axId val="34094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340941967"/>
        <c:crosses val="autoZero"/>
        <c:auto val="1"/>
        <c:lblAlgn val="ctr"/>
        <c:lblOffset val="100"/>
        <c:noMultiLvlLbl val="0"/>
      </c:catAx>
      <c:valAx>
        <c:axId val="34094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34094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Seats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6769</c:v>
                </c:pt>
                <c:pt idx="1">
                  <c:v>7476</c:v>
                </c:pt>
                <c:pt idx="2">
                  <c:v>8206</c:v>
                </c:pt>
                <c:pt idx="3">
                  <c:v>8723</c:v>
                </c:pt>
                <c:pt idx="4">
                  <c:v>9384</c:v>
                </c:pt>
                <c:pt idx="5">
                  <c:v>8685</c:v>
                </c:pt>
                <c:pt idx="6">
                  <c:v>7284</c:v>
                </c:pt>
                <c:pt idx="7">
                  <c:v>7328</c:v>
                </c:pt>
                <c:pt idx="8">
                  <c:v>6928</c:v>
                </c:pt>
                <c:pt idx="9">
                  <c:v>6765</c:v>
                </c:pt>
                <c:pt idx="10">
                  <c:v>6682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0-425A-922E-283BBAACB6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2940</c:v>
                </c:pt>
                <c:pt idx="1">
                  <c:v>2710</c:v>
                </c:pt>
                <c:pt idx="2">
                  <c:v>3290</c:v>
                </c:pt>
                <c:pt idx="3">
                  <c:v>3762</c:v>
                </c:pt>
                <c:pt idx="4">
                  <c:v>3794</c:v>
                </c:pt>
                <c:pt idx="5">
                  <c:v>3073</c:v>
                </c:pt>
                <c:pt idx="6">
                  <c:v>2950</c:v>
                </c:pt>
                <c:pt idx="7">
                  <c:v>2950</c:v>
                </c:pt>
                <c:pt idx="8">
                  <c:v>4100</c:v>
                </c:pt>
                <c:pt idx="9">
                  <c:v>4676</c:v>
                </c:pt>
                <c:pt idx="10">
                  <c:v>4452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0-425A-922E-283BBAACB6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Landline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6301</c:v>
                </c:pt>
                <c:pt idx="1">
                  <c:v>6301</c:v>
                </c:pt>
                <c:pt idx="2">
                  <c:v>7009</c:v>
                </c:pt>
                <c:pt idx="3">
                  <c:v>7626</c:v>
                </c:pt>
                <c:pt idx="4">
                  <c:v>8876</c:v>
                </c:pt>
                <c:pt idx="5">
                  <c:v>3424</c:v>
                </c:pt>
                <c:pt idx="6">
                  <c:v>2128</c:v>
                </c:pt>
                <c:pt idx="7">
                  <c:v>3414</c:v>
                </c:pt>
                <c:pt idx="8">
                  <c:v>2350</c:v>
                </c:pt>
                <c:pt idx="9">
                  <c:v>2739</c:v>
                </c:pt>
                <c:pt idx="10">
                  <c:v>2574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F0-425A-922E-283BBAACB6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Sun Country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3348</c:v>
                </c:pt>
                <c:pt idx="1">
                  <c:v>2976</c:v>
                </c:pt>
                <c:pt idx="2">
                  <c:v>3348</c:v>
                </c:pt>
                <c:pt idx="3">
                  <c:v>3162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83-4587-8EC5-712633322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390767"/>
        <c:axId val="484388271"/>
      </c:lineChart>
      <c:catAx>
        <c:axId val="48439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84388271"/>
        <c:crosses val="autoZero"/>
        <c:auto val="0"/>
        <c:lblAlgn val="ctr"/>
        <c:lblOffset val="100"/>
        <c:noMultiLvlLbl val="0"/>
      </c:catAx>
      <c:valAx>
        <c:axId val="48438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8439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November Seats by Airline</a:t>
            </a:r>
          </a:p>
        </c:rich>
      </c:tx>
      <c:layout>
        <c:manualLayout>
          <c:xMode val="edge"/>
          <c:yMode val="edge"/>
          <c:x val="0.34534531363630427"/>
          <c:y val="2.8125003460261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6840</c:v>
                </c:pt>
                <c:pt idx="1">
                  <c:v>4500</c:v>
                </c:pt>
                <c:pt idx="2">
                  <c:v>2574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2-40B6-AA57-5E03D2D4E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9939</c:v>
                </c:pt>
                <c:pt idx="1">
                  <c:v>1475</c:v>
                </c:pt>
                <c:pt idx="2">
                  <c:v>6845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2-40B6-AA57-5E03D2D4E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9497</c:v>
                </c:pt>
                <c:pt idx="1">
                  <c:v>3025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2-40B6-AA57-5E03D2D4E2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8865695"/>
        <c:axId val="428867775"/>
      </c:barChart>
      <c:catAx>
        <c:axId val="42886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28867775"/>
        <c:crosses val="autoZero"/>
        <c:auto val="1"/>
        <c:lblAlgn val="ctr"/>
        <c:lblOffset val="100"/>
        <c:noMultiLvlLbl val="0"/>
      </c:catAx>
      <c:valAx>
        <c:axId val="42886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2886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Airline Market Share</a:t>
            </a:r>
          </a:p>
          <a:p>
            <a:pPr>
              <a:defRPr sz="1200"/>
            </a:pPr>
            <a:r>
              <a:rPr lang="en-US" sz="1200"/>
              <a:t>By Seats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Seats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BC-4A91-9497-EB41A5CAF43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BC-4A91-9497-EB41A5CAF43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BC-4A91-9497-EB41A5CAF4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76-403F-B16E-2B293922B6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Delta</c:v>
                </c:pt>
                <c:pt idx="1">
                  <c:v>United</c:v>
                </c:pt>
                <c:pt idx="2">
                  <c:v>Landline</c:v>
                </c:pt>
                <c:pt idx="3">
                  <c:v>Sun Country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6840</c:v>
                </c:pt>
                <c:pt idx="1">
                  <c:v>4500</c:v>
                </c:pt>
                <c:pt idx="2">
                  <c:v>2574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0-4136-971D-B1A6E46ED5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Daily Frequencies by Airline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>
        <c:manualLayout>
          <c:layoutTarget val="inner"/>
          <c:xMode val="edge"/>
          <c:yMode val="edge"/>
          <c:x val="7.3440780035104319E-2"/>
          <c:y val="0.23756926225865055"/>
          <c:w val="0.89242730904698431"/>
          <c:h val="0.44302408537349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C-4CD2-BD1C-2F9D356877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1C-4CD2-BD1C-2F9D356877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Landline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C-4CD2-BD1C-2F9D356877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5082543"/>
        <c:axId val="485083375"/>
      </c:barChart>
      <c:catAx>
        <c:axId val="48508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85083375"/>
        <c:crosses val="autoZero"/>
        <c:auto val="1"/>
        <c:lblAlgn val="ctr"/>
        <c:lblOffset val="100"/>
        <c:noMultiLvlLbl val="0"/>
      </c:catAx>
      <c:valAx>
        <c:axId val="48508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8508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V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ARC: DLH</a:t>
            </a:r>
            <a:r>
              <a:rPr lang="en-US" sz="1600" baseline="0" dirty="0"/>
              <a:t> Advanced</a:t>
            </a:r>
            <a:r>
              <a:rPr lang="en-US" sz="1600" dirty="0"/>
              <a:t> Bookings vs U.S.</a:t>
            </a:r>
          </a:p>
          <a:p>
            <a:pPr>
              <a:defRPr sz="1600"/>
            </a:pPr>
            <a:r>
              <a:rPr lang="en-US" sz="1600" baseline="0" dirty="0"/>
              <a:t>% Change Year/year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>
        <c:manualLayout>
          <c:layoutTarget val="inner"/>
          <c:xMode val="edge"/>
          <c:yMode val="edge"/>
          <c:x val="8.3928425856560782E-2"/>
          <c:y val="0.1546203289777576"/>
          <c:w val="0.90900978806120769"/>
          <c:h val="0.64990037501272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DLH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8/1-8/7</c:v>
                </c:pt>
                <c:pt idx="1">
                  <c:v>8/8-8/14</c:v>
                </c:pt>
                <c:pt idx="2">
                  <c:v>8/15-8/21</c:v>
                </c:pt>
                <c:pt idx="3">
                  <c:v>8/22-8/28</c:v>
                </c:pt>
                <c:pt idx="4">
                  <c:v>8/19-9/4</c:v>
                </c:pt>
                <c:pt idx="5">
                  <c:v>9/5-9/11</c:v>
                </c:pt>
                <c:pt idx="6">
                  <c:v>9/12-9/18</c:v>
                </c:pt>
                <c:pt idx="7">
                  <c:v>9/19-9/25</c:v>
                </c:pt>
                <c:pt idx="8">
                  <c:v>9/26-10/2</c:v>
                </c:pt>
                <c:pt idx="9">
                  <c:v>10/3-10/9</c:v>
                </c:pt>
                <c:pt idx="10">
                  <c:v>10/10-10/16</c:v>
                </c:pt>
                <c:pt idx="11">
                  <c:v>10/17-10/23</c:v>
                </c:pt>
                <c:pt idx="12">
                  <c:v>10/24-10/30</c:v>
                </c:pt>
                <c:pt idx="13">
                  <c:v>10/31-11/6</c:v>
                </c:pt>
                <c:pt idx="14">
                  <c:v>11/7-11/13</c:v>
                </c:pt>
                <c:pt idx="15">
                  <c:v>11/14-11/20</c:v>
                </c:pt>
                <c:pt idx="16">
                  <c:v>11/21-11/27</c:v>
                </c:pt>
                <c:pt idx="17">
                  <c:v>11/28-12/4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-0.33653846153846156</c:v>
                </c:pt>
                <c:pt idx="1">
                  <c:v>-0.34285714285714286</c:v>
                </c:pt>
                <c:pt idx="2">
                  <c:v>-0.26282051282051277</c:v>
                </c:pt>
                <c:pt idx="3">
                  <c:v>-0.33561643835616439</c:v>
                </c:pt>
                <c:pt idx="4">
                  <c:v>-9.210526315789469E-2</c:v>
                </c:pt>
                <c:pt idx="5">
                  <c:v>-0.108843537414966</c:v>
                </c:pt>
                <c:pt idx="6">
                  <c:v>-0.1132075471698113</c:v>
                </c:pt>
                <c:pt idx="7">
                  <c:v>-0.28654970760233922</c:v>
                </c:pt>
                <c:pt idx="8">
                  <c:v>-0.14970059880239517</c:v>
                </c:pt>
                <c:pt idx="9">
                  <c:v>-0.12987012987012991</c:v>
                </c:pt>
                <c:pt idx="10">
                  <c:v>-0.22929936305732479</c:v>
                </c:pt>
                <c:pt idx="11">
                  <c:v>-0.4</c:v>
                </c:pt>
                <c:pt idx="12">
                  <c:v>-0.13223140495867769</c:v>
                </c:pt>
                <c:pt idx="13">
                  <c:v>-0.22602739726027399</c:v>
                </c:pt>
                <c:pt idx="14">
                  <c:v>-0.14556962025316456</c:v>
                </c:pt>
                <c:pt idx="15">
                  <c:v>7.575757575757569E-2</c:v>
                </c:pt>
                <c:pt idx="16">
                  <c:v>-0.41847826086956519</c:v>
                </c:pt>
                <c:pt idx="17">
                  <c:v>-0.1640625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3-4C55-B88C-03499DEDFA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V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8/1-8/7</c:v>
                </c:pt>
                <c:pt idx="1">
                  <c:v>8/8-8/14</c:v>
                </c:pt>
                <c:pt idx="2">
                  <c:v>8/15-8/21</c:v>
                </c:pt>
                <c:pt idx="3">
                  <c:v>8/22-8/28</c:v>
                </c:pt>
                <c:pt idx="4">
                  <c:v>8/19-9/4</c:v>
                </c:pt>
                <c:pt idx="5">
                  <c:v>9/5-9/11</c:v>
                </c:pt>
                <c:pt idx="6">
                  <c:v>9/12-9/18</c:v>
                </c:pt>
                <c:pt idx="7">
                  <c:v>9/19-9/25</c:v>
                </c:pt>
                <c:pt idx="8">
                  <c:v>9/26-10/2</c:v>
                </c:pt>
                <c:pt idx="9">
                  <c:v>10/3-10/9</c:v>
                </c:pt>
                <c:pt idx="10">
                  <c:v>10/10-10/16</c:v>
                </c:pt>
                <c:pt idx="11">
                  <c:v>10/17-10/23</c:v>
                </c:pt>
                <c:pt idx="12">
                  <c:v>10/24-10/30</c:v>
                </c:pt>
                <c:pt idx="13">
                  <c:v>10/31-11/6</c:v>
                </c:pt>
                <c:pt idx="14">
                  <c:v>11/7-11/13</c:v>
                </c:pt>
                <c:pt idx="15">
                  <c:v>11/14-11/20</c:v>
                </c:pt>
                <c:pt idx="16">
                  <c:v>11/21-11/27</c:v>
                </c:pt>
                <c:pt idx="17">
                  <c:v>11/28-12/4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3.1175436922092237E-2</c:v>
                </c:pt>
                <c:pt idx="1">
                  <c:v>0.12009802437286399</c:v>
                </c:pt>
                <c:pt idx="2">
                  <c:v>0.12025461635508661</c:v>
                </c:pt>
                <c:pt idx="3">
                  <c:v>0.11651045524471537</c:v>
                </c:pt>
                <c:pt idx="4">
                  <c:v>0.13666683214564568</c:v>
                </c:pt>
                <c:pt idx="5">
                  <c:v>0.19270769063707749</c:v>
                </c:pt>
                <c:pt idx="6">
                  <c:v>0.21785147604272992</c:v>
                </c:pt>
                <c:pt idx="7">
                  <c:v>0.23297940815344087</c:v>
                </c:pt>
                <c:pt idx="8">
                  <c:v>0.24901652242328876</c:v>
                </c:pt>
                <c:pt idx="9">
                  <c:v>0.16531099510339531</c:v>
                </c:pt>
                <c:pt idx="10">
                  <c:v>0.12512102359323096</c:v>
                </c:pt>
                <c:pt idx="11">
                  <c:v>0.17353052221604015</c:v>
                </c:pt>
                <c:pt idx="12">
                  <c:v>0.15095456804743379</c:v>
                </c:pt>
                <c:pt idx="13">
                  <c:v>0.1104418462250043</c:v>
                </c:pt>
                <c:pt idx="14">
                  <c:v>7.4766190313022785E-2</c:v>
                </c:pt>
                <c:pt idx="15">
                  <c:v>0.2135103192102179</c:v>
                </c:pt>
                <c:pt idx="16">
                  <c:v>-1.7625715843214929E-2</c:v>
                </c:pt>
                <c:pt idx="17">
                  <c:v>-3.6077432551858357E-2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3-4C55-B88C-03499DEDF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0452927"/>
        <c:axId val="1224461983"/>
      </c:barChart>
      <c:catAx>
        <c:axId val="1220452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224461983"/>
        <c:crosses val="autoZero"/>
        <c:auto val="1"/>
        <c:lblAlgn val="ctr"/>
        <c:lblOffset val="100"/>
        <c:tickLblSkip val="1"/>
        <c:noMultiLvlLbl val="0"/>
      </c:catAx>
      <c:valAx>
        <c:axId val="1224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122045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79CCD0-161E-4F2C-8F88-E6CEF7113323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V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00E3C5-7BFE-409B-994B-0C203B2E36AE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94630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34a75d47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34a75d475_0_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8EB9-7204-4753-8536-9A298604A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0A5E2-9C15-47C1-A82A-020AA8497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6D3B-6B91-453E-B897-FE1F3451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1B5BD-0618-4B6D-86B8-ED4F9B25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05A9-2D95-4BE4-9C91-84E1B14D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0210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2E02-434B-449C-8720-D13B2D28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A5A9E-8774-4984-A6AB-B34F4887A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1F6A-A415-473A-B52D-A31FD474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FC5D-F846-4AC3-A85B-17539C5C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90880-B77C-4D86-BC92-4FF08773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5250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35FE3-BBC2-4C46-B388-CF179070C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FE9FF-2F97-4EB4-AE21-419351E11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72D86-5CC1-44B4-913C-0F02AA00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A8C8-4F28-403A-BB57-F0B2A83D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8D3CF-D4C3-4E99-9F7D-BF59168A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59680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802A-C392-481F-883F-9753889F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C82C-5AB1-4E43-B34F-4ABA7B42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1FEBC-DAAF-4FB6-A002-1E13EF31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161E2-BC2B-4B8F-84BC-04D1744F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66A3-6DBF-4715-9B62-E1C5D404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57802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12BF-F336-4B9F-87F3-54D07CE4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2C542-CB3A-45D1-8138-35BDEE56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6EAC-81ED-4FAD-AFF7-C7E1E4BE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50E1E-A59C-486D-B7A5-E40C7248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8B5B1-D0CF-48F0-B8B3-755C4B53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9843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846A-A648-4E3F-A773-54C6EAA4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28F6-F49B-4962-AE51-2B62AEA9B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4AC77-B90E-402F-9C3E-02BB57CFA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B507B-912F-4428-92BC-29245ACD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34DBA-8FD7-4C59-82D4-89673B59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42635-AFB0-43B6-91D1-FD098941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22956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C5E4-623B-45A2-BD32-09CF02E7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4E2E0-35D5-4C9B-BC6B-B27B722C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FF230-3395-43AE-A5D7-C40B44FA1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6B74E-D41C-49F5-815E-5C0F042D1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C6D12-2A2F-4704-88B5-A99E5647E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6FE97-F1F4-4D9D-B8E3-AC024E30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CB80F-6E7B-4665-B586-FF0DB9C7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42321-B02D-48AF-A8F8-25FB7B9E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01597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3F2C-B4F1-4724-83E9-D5CD669B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C2BBA-EFD5-4C04-8763-3B41E660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5B934-19C0-4F13-8A0D-2BC0A7FF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16E76-D47C-4983-9D3A-1BD61B6D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7012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27CD3-755C-4145-95F0-BE90F954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54009-7607-473D-84BD-FE8E5C6F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091DE-BB7B-40EF-AEAC-C1EB0017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83843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8283-850F-4F25-AD24-3E78BC3D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E7F36-B48C-4CDD-B76D-CA2537EE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4D924-01B8-49C0-A141-E2D1FE419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65761-A685-47F9-B304-8B927DC6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78380-0A3A-45B6-AA42-7F80AF1C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5479E-94ED-4D4A-99A4-3A327639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53844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B8FA-B0E3-46C2-BF72-4A20AC34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105E2-C432-410D-9973-9EB010564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9C7C8-EA2A-451D-A75E-30B8A2D47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AE69A-66D8-47AB-B354-61549B8F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680AE-7996-487E-82E3-C22188AB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75D1A-6824-45EF-8BEF-F2C7B369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08210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2EFE2C-9644-43E2-B43F-72805126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D14C1-8665-44B5-9732-92357EA04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2E00-AC3D-4522-9E52-F90B769C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6FB-2808-4C42-B9B5-751838D629AA}" type="datetimeFigureOut">
              <a:rPr lang="en-VI" smtClean="0"/>
              <a:t>12/19/2022</a:t>
            </a:fld>
            <a:endParaRPr lang="en-V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96FC1-C9B1-48B0-A02F-4C34C3F6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B21A-4C45-4B5D-8725-EF280FBEB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BC19-77BA-4731-BE8C-9440426EA7E9}" type="slidenum">
              <a:rPr lang="en-VI" smtClean="0"/>
              <a:t>‹#›</a:t>
            </a:fld>
            <a:endParaRPr lang="en-VI"/>
          </a:p>
        </p:txBody>
      </p:sp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E9654E90-D7E4-4711-B5E2-11EE3874F4FC}"/>
              </a:ext>
            </a:extLst>
          </p:cNvPr>
          <p:cNvSpPr/>
          <p:nvPr userDrawn="1"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" name="Google Shape;87;p16">
            <a:extLst>
              <a:ext uri="{FF2B5EF4-FFF2-40B4-BE49-F238E27FC236}">
                <a16:creationId xmlns:a16="http://schemas.microsoft.com/office/drawing/2014/main" id="{433060B4-B5F6-4F21-9B19-32D19363A933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2500" y="6122868"/>
            <a:ext cx="2277235" cy="6164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6">
            <a:extLst>
              <a:ext uri="{FF2B5EF4-FFF2-40B4-BE49-F238E27FC236}">
                <a16:creationId xmlns:a16="http://schemas.microsoft.com/office/drawing/2014/main" id="{8E84ECEE-6FBD-4C9E-ABE4-4A7A88264712}"/>
              </a:ext>
            </a:extLst>
          </p:cNvPr>
          <p:cNvSpPr/>
          <p:nvPr userDrawn="1"/>
        </p:nvSpPr>
        <p:spPr>
          <a:xfrm>
            <a:off x="0" y="5914100"/>
            <a:ext cx="12192000" cy="90000"/>
          </a:xfrm>
          <a:prstGeom prst="rect">
            <a:avLst/>
          </a:prstGeom>
          <a:solidFill>
            <a:srgbClr val="CBEC0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84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C22BC-AD26-40D8-BE13-6EEDDD42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49" y="0"/>
            <a:ext cx="6874251" cy="6858000"/>
          </a:xfrm>
          <a:prstGeom prst="rect">
            <a:avLst/>
          </a:prstGeom>
        </p:spPr>
      </p:pic>
      <p:sp>
        <p:nvSpPr>
          <p:cNvPr id="84" name="Google Shape;84;p16"/>
          <p:cNvSpPr txBox="1"/>
          <p:nvPr/>
        </p:nvSpPr>
        <p:spPr>
          <a:xfrm>
            <a:off x="458438" y="690500"/>
            <a:ext cx="4319751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Duluth International Airport</a:t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Air Service Update</a:t>
            </a:r>
            <a:endParaRPr sz="4800" dirty="0">
              <a:solidFill>
                <a:schemeClr val="accent1">
                  <a:lumMod val="50000"/>
                </a:schemeClr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58438" y="4773001"/>
            <a:ext cx="4319751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133" dirty="0">
                <a:solidFill>
                  <a:schemeClr val="accent1">
                    <a:lumMod val="50000"/>
                  </a:schemeClr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DAA Board Meeting</a:t>
            </a:r>
          </a:p>
          <a:p>
            <a:r>
              <a:rPr lang="en-US" sz="2133" dirty="0">
                <a:solidFill>
                  <a:schemeClr val="accent1">
                    <a:lumMod val="50000"/>
                  </a:schemeClr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20DEC22 </a:t>
            </a:r>
          </a:p>
        </p:txBody>
      </p:sp>
      <p:sp>
        <p:nvSpPr>
          <p:cNvPr id="86" name="Google Shape;86;p16"/>
          <p:cNvSpPr/>
          <p:nvPr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0" y="6122868"/>
            <a:ext cx="2277235" cy="61643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0" y="5914100"/>
            <a:ext cx="12192000" cy="90000"/>
          </a:xfrm>
          <a:prstGeom prst="rect">
            <a:avLst/>
          </a:prstGeom>
          <a:solidFill>
            <a:srgbClr val="CBEC0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617B-5FC8-4C4E-8E08-6AEFE21F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Air Cargo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8A2504-A2E5-46A3-B15E-72F22F3BFE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4821822"/>
              </p:ext>
            </p:extLst>
          </p:nvPr>
        </p:nvGraphicFramePr>
        <p:xfrm>
          <a:off x="838200" y="1825625"/>
          <a:ext cx="5181600" cy="412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7B53215-5772-4359-B054-C697BF5099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4206235"/>
              </p:ext>
            </p:extLst>
          </p:nvPr>
        </p:nvGraphicFramePr>
        <p:xfrm>
          <a:off x="6172200" y="1825625"/>
          <a:ext cx="5181600" cy="412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EFB663-CAB4-4CEE-A74F-72637FDB35DA}"/>
              </a:ext>
            </a:extLst>
          </p:cNvPr>
          <p:cNvSpPr txBox="1"/>
          <p:nvPr/>
        </p:nvSpPr>
        <p:spPr>
          <a:xfrm>
            <a:off x="6172200" y="365125"/>
            <a:ext cx="52619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Freight-in volume has softened the last 4 months compared to the same period 2021 and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Freight-out has also softened the last 4 months compared to the same period 2021 and 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V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EB7B06-3B5F-46C9-86E0-69769829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Fuel Sales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9408E12-ABC5-4111-A82A-8EE617B1D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52672"/>
              </p:ext>
            </p:extLst>
          </p:nvPr>
        </p:nvGraphicFramePr>
        <p:xfrm>
          <a:off x="838200" y="1825625"/>
          <a:ext cx="10515600" cy="421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E489D7-9BAC-4E42-B6F3-0CD91597462B}"/>
              </a:ext>
            </a:extLst>
          </p:cNvPr>
          <p:cNvSpPr txBox="1"/>
          <p:nvPr/>
        </p:nvSpPr>
        <p:spPr>
          <a:xfrm>
            <a:off x="7021585" y="365125"/>
            <a:ext cx="4412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-16% YTD Fuel Sales (2019)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20% YTD Fuel Sales (2021)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May 2022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-19% (MAY19)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26% (MAY21)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V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1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F39B-128C-4AF3-8830-A8BDDB1B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Rental Car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C65AFE-ED6C-4FBD-9D87-07D541075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959854"/>
              </p:ext>
            </p:extLst>
          </p:nvPr>
        </p:nvGraphicFramePr>
        <p:xfrm>
          <a:off x="838200" y="1825625"/>
          <a:ext cx="10515600" cy="423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3C3F42-248F-424B-BF10-676B2035F5DA}"/>
              </a:ext>
            </a:extLst>
          </p:cNvPr>
          <p:cNvSpPr txBox="1"/>
          <p:nvPr/>
        </p:nvSpPr>
        <p:spPr>
          <a:xfrm>
            <a:off x="7021585" y="365125"/>
            <a:ext cx="4412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YTD Gross Receipts -4% (2019)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May 2022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-12% (MAY19)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18% (MAY21)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V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9B5EAA-933A-41A4-8C0C-ECD1142C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Parking Lot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0151179-A2A1-4846-91F0-8DED4FBD7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424512"/>
              </p:ext>
            </p:extLst>
          </p:nvPr>
        </p:nvGraphicFramePr>
        <p:xfrm>
          <a:off x="838200" y="1825625"/>
          <a:ext cx="10515600" cy="423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6C18B6-F05B-4EA5-B19A-9AE422ABDB8A}"/>
              </a:ext>
            </a:extLst>
          </p:cNvPr>
          <p:cNvSpPr txBox="1"/>
          <p:nvPr/>
        </p:nvSpPr>
        <p:spPr>
          <a:xfrm>
            <a:off x="7021585" y="365125"/>
            <a:ext cx="4412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YTD Gross Receipts 9% (2019)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May 2022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0% (MAY19)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30% (MAY21)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V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6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786ECF-1B9A-4E1C-900B-73EFED54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Restaurant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08D3783-15CB-4AE0-A24D-91F7A3D0F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764971"/>
              </p:ext>
            </p:extLst>
          </p:nvPr>
        </p:nvGraphicFramePr>
        <p:xfrm>
          <a:off x="838200" y="1825625"/>
          <a:ext cx="10515600" cy="42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B0B3D5-F725-42D8-B13B-8617C95CA891}"/>
              </a:ext>
            </a:extLst>
          </p:cNvPr>
          <p:cNvSpPr txBox="1"/>
          <p:nvPr/>
        </p:nvSpPr>
        <p:spPr>
          <a:xfrm>
            <a:off x="7021585" y="365125"/>
            <a:ext cx="441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YTD Gross Receipts 17% (2019)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Jun 2022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-33% (JUN19)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17% (JUN21)</a:t>
            </a:r>
          </a:p>
        </p:txBody>
      </p:sp>
    </p:spTree>
    <p:extLst>
      <p:ext uri="{BB962C8B-B14F-4D97-AF65-F5344CB8AC3E}">
        <p14:creationId xmlns:p14="http://schemas.microsoft.com/office/powerpoint/2010/main" val="384956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2431913-452C-41BC-818D-E47F71D12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999695"/>
              </p:ext>
            </p:extLst>
          </p:nvPr>
        </p:nvGraphicFramePr>
        <p:xfrm>
          <a:off x="618565" y="751563"/>
          <a:ext cx="8570259" cy="259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0E6880C-E28F-4959-B199-81EEB51C9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538396"/>
              </p:ext>
            </p:extLst>
          </p:nvPr>
        </p:nvGraphicFramePr>
        <p:xfrm>
          <a:off x="618566" y="3343835"/>
          <a:ext cx="5208772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332983B-2B77-4B78-8A94-EDC597DC2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847106"/>
              </p:ext>
            </p:extLst>
          </p:nvPr>
        </p:nvGraphicFramePr>
        <p:xfrm>
          <a:off x="8661989" y="3386364"/>
          <a:ext cx="3530011" cy="262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A0A326-0B02-42E8-AC5C-DE8927C221B8}"/>
              </a:ext>
            </a:extLst>
          </p:cNvPr>
          <p:cNvSpPr txBox="1"/>
          <p:nvPr/>
        </p:nvSpPr>
        <p:spPr>
          <a:xfrm>
            <a:off x="815790" y="2970239"/>
            <a:ext cx="1641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*Does not include Landline</a:t>
            </a:r>
            <a:endParaRPr lang="en-VI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4EC5A-0E12-48FA-B83A-7BC7997C780E}"/>
              </a:ext>
            </a:extLst>
          </p:cNvPr>
          <p:cNvSpPr txBox="1"/>
          <p:nvPr/>
        </p:nvSpPr>
        <p:spPr>
          <a:xfrm>
            <a:off x="9269505" y="918799"/>
            <a:ext cx="2651251" cy="235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srgbClr val="002060"/>
                </a:solidFill>
              </a:rPr>
              <a:t>YTD enplanements                  -20% (2019)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srgbClr val="002060"/>
                </a:solidFill>
              </a:rPr>
              <a:t>YTD enplanements</a:t>
            </a:r>
          </a:p>
          <a:p>
            <a:r>
              <a:rPr lang="en-US" sz="1467" dirty="0">
                <a:solidFill>
                  <a:srgbClr val="002060"/>
                </a:solidFill>
              </a:rPr>
              <a:t>     26% (2021)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srgbClr val="002060"/>
                </a:solidFill>
              </a:rPr>
              <a:t>November enplanements</a:t>
            </a:r>
          </a:p>
          <a:p>
            <a:r>
              <a:rPr lang="en-US" sz="1467" dirty="0">
                <a:solidFill>
                  <a:srgbClr val="002060"/>
                </a:solidFill>
              </a:rPr>
              <a:t>     1% (NOV21)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srgbClr val="002060"/>
                </a:solidFill>
              </a:rPr>
              <a:t>DL passengers</a:t>
            </a:r>
          </a:p>
          <a:p>
            <a:r>
              <a:rPr lang="en-US" sz="1467" dirty="0">
                <a:solidFill>
                  <a:srgbClr val="002060"/>
                </a:solidFill>
              </a:rPr>
              <a:t>     -32% (NOV21)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srgbClr val="002060"/>
                </a:solidFill>
              </a:rPr>
              <a:t>UA passengers</a:t>
            </a:r>
          </a:p>
          <a:p>
            <a:r>
              <a:rPr lang="en-US" sz="1467" dirty="0">
                <a:solidFill>
                  <a:srgbClr val="002060"/>
                </a:solidFill>
              </a:rPr>
              <a:t>     182% (NOV21)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55EF12-EE2D-4347-AA20-D460A3D5B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724509"/>
              </p:ext>
            </p:extLst>
          </p:nvPr>
        </p:nvGraphicFramePr>
        <p:xfrm>
          <a:off x="5827338" y="3343835"/>
          <a:ext cx="3530011" cy="266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AA0B093-87FC-46AC-93D3-0E474F26DFAA}"/>
              </a:ext>
            </a:extLst>
          </p:cNvPr>
          <p:cNvSpPr txBox="1"/>
          <p:nvPr/>
        </p:nvSpPr>
        <p:spPr>
          <a:xfrm>
            <a:off x="5928220" y="5341318"/>
            <a:ext cx="33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%</a:t>
            </a:r>
            <a:endParaRPr lang="en-VI" sz="1200" dirty="0"/>
          </a:p>
        </p:txBody>
      </p:sp>
    </p:spTree>
    <p:extLst>
      <p:ext uri="{BB962C8B-B14F-4D97-AF65-F5344CB8AC3E}">
        <p14:creationId xmlns:p14="http://schemas.microsoft.com/office/powerpoint/2010/main" val="195191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2431913-452C-41BC-818D-E47F71D12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93712"/>
              </p:ext>
            </p:extLst>
          </p:nvPr>
        </p:nvGraphicFramePr>
        <p:xfrm>
          <a:off x="600365" y="633834"/>
          <a:ext cx="8644305" cy="262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0E6880C-E28F-4959-B199-81EEB51C9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293896"/>
              </p:ext>
            </p:extLst>
          </p:nvPr>
        </p:nvGraphicFramePr>
        <p:xfrm>
          <a:off x="600365" y="3343940"/>
          <a:ext cx="5208772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332983B-2B77-4B78-8A94-EDC597DC2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349834"/>
              </p:ext>
            </p:extLst>
          </p:nvPr>
        </p:nvGraphicFramePr>
        <p:xfrm>
          <a:off x="7608185" y="3306466"/>
          <a:ext cx="3530011" cy="262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B8CA88-8675-4A11-806F-2FB37CBF0C59}"/>
              </a:ext>
            </a:extLst>
          </p:cNvPr>
          <p:cNvSpPr txBox="1"/>
          <p:nvPr/>
        </p:nvSpPr>
        <p:spPr>
          <a:xfrm>
            <a:off x="4257233" y="5691444"/>
            <a:ext cx="1755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*Incomplete 2020 Landline data </a:t>
            </a:r>
            <a:endParaRPr lang="en-VI" sz="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25C75-6C50-489A-A13D-1BE4EA408E24}"/>
              </a:ext>
            </a:extLst>
          </p:cNvPr>
          <p:cNvSpPr txBox="1"/>
          <p:nvPr/>
        </p:nvSpPr>
        <p:spPr>
          <a:xfrm>
            <a:off x="9244670" y="918798"/>
            <a:ext cx="2676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</a:rPr>
              <a:t>DL -31% (NOV21)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</a:rPr>
              <a:t>UA 205% (NOV21)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</a:rPr>
              <a:t>LL -62% (NOV21)</a:t>
            </a:r>
          </a:p>
        </p:txBody>
      </p:sp>
    </p:spTree>
    <p:extLst>
      <p:ext uri="{BB962C8B-B14F-4D97-AF65-F5344CB8AC3E}">
        <p14:creationId xmlns:p14="http://schemas.microsoft.com/office/powerpoint/2010/main" val="227496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6650779E-D56D-DB25-D847-E2D5914C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11" y="396611"/>
            <a:ext cx="10356081" cy="844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DLH Future Scheduled Capacity: December-April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E5DBF2D-9899-4559-F37C-8E0DDBC2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December 5 Update  | </a:t>
            </a:r>
            <a:fld id="{F428E263-A6CB-40FB-9DD4-494FF9CEDD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ADBA54C8-1DC7-29C5-D8AA-5B5D6254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4" y="1925842"/>
            <a:ext cx="11186971" cy="20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6DEB6F2-864F-5B37-858A-A7D8A3294B3C}"/>
              </a:ext>
            </a:extLst>
          </p:cNvPr>
          <p:cNvSpPr/>
          <p:nvPr/>
        </p:nvSpPr>
        <p:spPr>
          <a:xfrm>
            <a:off x="5108895" y="2684477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2FBAFE-4B0C-B3BC-2FA0-BA6AEE6D3FBA}"/>
              </a:ext>
            </a:extLst>
          </p:cNvPr>
          <p:cNvSpPr/>
          <p:nvPr/>
        </p:nvSpPr>
        <p:spPr>
          <a:xfrm>
            <a:off x="5789802" y="2677486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FCAF0-F310-14F4-7199-DC662C3A596B}"/>
              </a:ext>
            </a:extLst>
          </p:cNvPr>
          <p:cNvSpPr/>
          <p:nvPr/>
        </p:nvSpPr>
        <p:spPr>
          <a:xfrm>
            <a:off x="11018365" y="2684477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23E82-C960-E1DC-5D1C-7CB6AF345E7E}"/>
              </a:ext>
            </a:extLst>
          </p:cNvPr>
          <p:cNvSpPr/>
          <p:nvPr/>
        </p:nvSpPr>
        <p:spPr>
          <a:xfrm>
            <a:off x="10337458" y="2677486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EE1EC5-FB7B-2D98-4625-7F761624605D}"/>
              </a:ext>
            </a:extLst>
          </p:cNvPr>
          <p:cNvSpPr/>
          <p:nvPr/>
        </p:nvSpPr>
        <p:spPr>
          <a:xfrm>
            <a:off x="9254454" y="2677486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182058-10E3-EB45-6DA2-37B70190B6D7}"/>
              </a:ext>
            </a:extLst>
          </p:cNvPr>
          <p:cNvSpPr/>
          <p:nvPr/>
        </p:nvSpPr>
        <p:spPr>
          <a:xfrm>
            <a:off x="8573547" y="2684477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CA91E3-E579-8546-F970-68FA983C0738}"/>
              </a:ext>
            </a:extLst>
          </p:cNvPr>
          <p:cNvSpPr/>
          <p:nvPr/>
        </p:nvSpPr>
        <p:spPr>
          <a:xfrm>
            <a:off x="7533599" y="2684477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C5A661-0B94-250D-AB89-C0FF3BB40D3A}"/>
              </a:ext>
            </a:extLst>
          </p:cNvPr>
          <p:cNvSpPr/>
          <p:nvPr/>
        </p:nvSpPr>
        <p:spPr>
          <a:xfrm>
            <a:off x="6846114" y="2684477"/>
            <a:ext cx="671120" cy="31878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6496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E42427-F783-41F7-817C-7F5B28C98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815676"/>
              </p:ext>
            </p:extLst>
          </p:nvPr>
        </p:nvGraphicFramePr>
        <p:xfrm>
          <a:off x="7129427" y="3771901"/>
          <a:ext cx="4092944" cy="219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DB0A3B-90C2-445B-A5F8-EAB67934F2F9}"/>
              </a:ext>
            </a:extLst>
          </p:cNvPr>
          <p:cNvSpPr txBox="1"/>
          <p:nvPr/>
        </p:nvSpPr>
        <p:spPr>
          <a:xfrm>
            <a:off x="664033" y="124747"/>
            <a:ext cx="53553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Air Service News and Notes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National Notes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DL preliminary agreement with pilots’ union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30%+ wage increases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clause guaranteeing that they’re the highest paid in the industry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UA and AA likely to follow suit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Sun Country adjusted RSW schedules for January through April 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Suspending and/or tagging several 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Markets include DLH, MSN, RST, and GRB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SkyWest indicates that pilot attrition peaked in October and has been improving since; they hope to see steady improvement in the availability of pilots going forward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AA capacity will be up over 50% in aggregate in ORD markets under 500 miles 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Appears to target market where DL has pulled back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Could bode well for AA’s return to DLH???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Local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SY’s RSW route is still planned for the upcoming winter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RSW marketing is active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DB084-1460-45D1-B243-72B2E6AD5088}"/>
              </a:ext>
            </a:extLst>
          </p:cNvPr>
          <p:cNvSpPr txBox="1"/>
          <p:nvPr/>
        </p:nvSpPr>
        <p:spPr>
          <a:xfrm>
            <a:off x="7963160" y="244550"/>
            <a:ext cx="2764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Route Map</a:t>
            </a:r>
            <a:endParaRPr lang="en-VI" sz="14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31B80-680A-4A7D-A403-F7BE58790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738" y="550708"/>
            <a:ext cx="3734321" cy="2419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75E2D-ED29-4D91-9796-E3F1C5B5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155" y="1948920"/>
            <a:ext cx="259149" cy="276745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AB4D7653-369C-4649-B6A9-E9A9B8491D19}"/>
              </a:ext>
            </a:extLst>
          </p:cNvPr>
          <p:cNvSpPr/>
          <p:nvPr/>
        </p:nvSpPr>
        <p:spPr>
          <a:xfrm rot="11903253">
            <a:off x="9389121" y="960084"/>
            <a:ext cx="329609" cy="467832"/>
          </a:xfrm>
          <a:prstGeom prst="arc">
            <a:avLst>
              <a:gd name="adj1" fmla="val 19916256"/>
              <a:gd name="adj2" fmla="val 2929258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02ECC67-3559-4817-A030-F1CDF44B012A}"/>
              </a:ext>
            </a:extLst>
          </p:cNvPr>
          <p:cNvSpPr/>
          <p:nvPr/>
        </p:nvSpPr>
        <p:spPr>
          <a:xfrm rot="21174954">
            <a:off x="8852628" y="974683"/>
            <a:ext cx="924413" cy="1198552"/>
          </a:xfrm>
          <a:prstGeom prst="arc">
            <a:avLst>
              <a:gd name="adj1" fmla="val 17624795"/>
              <a:gd name="adj2" fmla="val 21355061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C05D8F-5748-42B5-B909-1CA8B28ADB32}"/>
              </a:ext>
            </a:extLst>
          </p:cNvPr>
          <p:cNvSpPr/>
          <p:nvPr/>
        </p:nvSpPr>
        <p:spPr>
          <a:xfrm>
            <a:off x="9323747" y="1152266"/>
            <a:ext cx="95548" cy="109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E1679D-B214-4384-8E1C-5F983B4D26B3}"/>
              </a:ext>
            </a:extLst>
          </p:cNvPr>
          <p:cNvSpPr/>
          <p:nvPr/>
        </p:nvSpPr>
        <p:spPr>
          <a:xfrm>
            <a:off x="9699515" y="1415385"/>
            <a:ext cx="95548" cy="109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627589-7A9A-4294-AF18-ADCF3D844F91}"/>
              </a:ext>
            </a:extLst>
          </p:cNvPr>
          <p:cNvSpPr/>
          <p:nvPr/>
        </p:nvSpPr>
        <p:spPr>
          <a:xfrm>
            <a:off x="7997721" y="2116283"/>
            <a:ext cx="95548" cy="109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C7DF1E-29FF-4410-84B6-4619CA6490E8}"/>
              </a:ext>
            </a:extLst>
          </p:cNvPr>
          <p:cNvSpPr/>
          <p:nvPr/>
        </p:nvSpPr>
        <p:spPr>
          <a:xfrm>
            <a:off x="10312874" y="2671921"/>
            <a:ext cx="95548" cy="109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6F405C-D6B7-4B03-980B-F6968E320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101" y="1411558"/>
            <a:ext cx="204415" cy="2080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453707-A12A-41ED-86B0-31E8DC29D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10082" r="78712" b="17684"/>
          <a:stretch/>
        </p:blipFill>
        <p:spPr bwMode="auto">
          <a:xfrm>
            <a:off x="9370440" y="1136255"/>
            <a:ext cx="259149" cy="2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B9EAC0-8C94-4297-918A-37801A72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151" y="2344453"/>
            <a:ext cx="259149" cy="276745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52D8CB9D-76D8-42B1-B9EE-6A9977F4518F}"/>
              </a:ext>
            </a:extLst>
          </p:cNvPr>
          <p:cNvSpPr/>
          <p:nvPr/>
        </p:nvSpPr>
        <p:spPr>
          <a:xfrm rot="21174954">
            <a:off x="9248887" y="953115"/>
            <a:ext cx="1162943" cy="4004151"/>
          </a:xfrm>
          <a:prstGeom prst="arc">
            <a:avLst>
              <a:gd name="adj1" fmla="val 15964574"/>
              <a:gd name="adj2" fmla="val 20374153"/>
            </a:avLst>
          </a:prstGeom>
          <a:ln w="254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3417F9E-DD49-4736-A308-6CF6A56D5218}"/>
              </a:ext>
            </a:extLst>
          </p:cNvPr>
          <p:cNvSpPr/>
          <p:nvPr/>
        </p:nvSpPr>
        <p:spPr>
          <a:xfrm rot="15364946">
            <a:off x="8269973" y="812498"/>
            <a:ext cx="2318551" cy="2750703"/>
          </a:xfrm>
          <a:prstGeom prst="arc">
            <a:avLst>
              <a:gd name="adj1" fmla="val 17193067"/>
              <a:gd name="adj2" fmla="val 957854"/>
            </a:avLst>
          </a:prstGeom>
          <a:ln w="254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9EB58F-DC38-4D03-975B-4A1CE1AD5354}"/>
              </a:ext>
            </a:extLst>
          </p:cNvPr>
          <p:cNvGrpSpPr/>
          <p:nvPr/>
        </p:nvGrpSpPr>
        <p:grpSpPr>
          <a:xfrm>
            <a:off x="8818420" y="2992448"/>
            <a:ext cx="1815237" cy="757406"/>
            <a:chOff x="7556284" y="3041221"/>
            <a:chExt cx="1815237" cy="7574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A4F760-CDDA-4191-8629-569AED2510D7}"/>
                </a:ext>
              </a:extLst>
            </p:cNvPr>
            <p:cNvGrpSpPr/>
            <p:nvPr/>
          </p:nvGrpSpPr>
          <p:grpSpPr>
            <a:xfrm>
              <a:off x="7556284" y="3041221"/>
              <a:ext cx="259151" cy="757405"/>
              <a:chOff x="4177211" y="810791"/>
              <a:chExt cx="259151" cy="757405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D4230AD7-78E6-45AD-945E-698156CE1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9" t="10082" r="78712" b="17684"/>
              <a:stretch/>
            </p:blipFill>
            <p:spPr bwMode="auto">
              <a:xfrm>
                <a:off x="4177213" y="810791"/>
                <a:ext cx="259149" cy="218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7DA9BBD-577D-4749-86B8-EFCF0D998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4579" y="1048264"/>
                <a:ext cx="204415" cy="20800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1400043-E71C-444D-9911-4176C4459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7211" y="1291451"/>
                <a:ext cx="259149" cy="276745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544F90-00E5-4EA6-BFFB-348A21F75FEE}"/>
                </a:ext>
              </a:extLst>
            </p:cNvPr>
            <p:cNvSpPr txBox="1"/>
            <p:nvPr/>
          </p:nvSpPr>
          <p:spPr>
            <a:xfrm>
              <a:off x="7764789" y="3064013"/>
              <a:ext cx="1606732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MSP Daily</a:t>
              </a:r>
            </a:p>
            <a:p>
              <a:endParaRPr lang="en-US" sz="800" dirty="0"/>
            </a:p>
            <a:p>
              <a:r>
                <a:rPr lang="en-US" sz="800" dirty="0"/>
                <a:t>ORD Daily</a:t>
              </a:r>
            </a:p>
            <a:p>
              <a:endParaRPr lang="en-US" sz="800" dirty="0"/>
            </a:p>
            <a:p>
              <a:r>
                <a:rPr lang="en-US" sz="800" dirty="0"/>
                <a:t>RSW, PHX Seasonally, IFP Charters </a:t>
              </a:r>
              <a:endParaRPr lang="en-VI" sz="800" dirty="0"/>
            </a:p>
          </p:txBody>
        </p:sp>
      </p:grpSp>
      <p:sp>
        <p:nvSpPr>
          <p:cNvPr id="33" name="Arc 32">
            <a:extLst>
              <a:ext uri="{FF2B5EF4-FFF2-40B4-BE49-F238E27FC236}">
                <a16:creationId xmlns:a16="http://schemas.microsoft.com/office/drawing/2014/main" id="{55761663-9E2C-466D-A338-B0D92DBA66E0}"/>
              </a:ext>
            </a:extLst>
          </p:cNvPr>
          <p:cNvSpPr/>
          <p:nvPr/>
        </p:nvSpPr>
        <p:spPr>
          <a:xfrm rot="15364946">
            <a:off x="7858477" y="942386"/>
            <a:ext cx="2300083" cy="2256599"/>
          </a:xfrm>
          <a:prstGeom prst="arc">
            <a:avLst>
              <a:gd name="adj1" fmla="val 17475352"/>
              <a:gd name="adj2" fmla="val 2179573"/>
            </a:avLst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6C184D1-1089-4E74-B9EC-BA2CF6459240}"/>
              </a:ext>
            </a:extLst>
          </p:cNvPr>
          <p:cNvSpPr/>
          <p:nvPr/>
        </p:nvSpPr>
        <p:spPr>
          <a:xfrm>
            <a:off x="7829434" y="1839539"/>
            <a:ext cx="95548" cy="109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6329CC6-9A66-4145-A4DC-30F731DAA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86" y="1701166"/>
            <a:ext cx="259149" cy="276745"/>
          </a:xfrm>
          <a:prstGeom prst="rect">
            <a:avLst/>
          </a:prstGeom>
        </p:spPr>
      </p:pic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417805DC-FBCC-4827-8563-5EEFADA81BAF}"/>
              </a:ext>
            </a:extLst>
          </p:cNvPr>
          <p:cNvSpPr/>
          <p:nvPr/>
        </p:nvSpPr>
        <p:spPr>
          <a:xfrm>
            <a:off x="7800687" y="1699017"/>
            <a:ext cx="72004" cy="6914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773F625E-9526-4ADD-AAD8-CEB0093A29DF}"/>
              </a:ext>
            </a:extLst>
          </p:cNvPr>
          <p:cNvSpPr/>
          <p:nvPr/>
        </p:nvSpPr>
        <p:spPr>
          <a:xfrm>
            <a:off x="10261578" y="2446006"/>
            <a:ext cx="72004" cy="6914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F70DC8DD-F686-4D83-B638-CFC458005042}"/>
              </a:ext>
            </a:extLst>
          </p:cNvPr>
          <p:cNvSpPr/>
          <p:nvPr/>
        </p:nvSpPr>
        <p:spPr>
          <a:xfrm>
            <a:off x="9983058" y="1320183"/>
            <a:ext cx="72004" cy="6914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14E736-892B-4C6D-B4FF-038DC0433669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639003" y="1016414"/>
            <a:ext cx="832108" cy="603145"/>
          </a:xfrm>
          <a:prstGeom prst="line">
            <a:avLst/>
          </a:prstGeom>
          <a:ln w="25400">
            <a:solidFill>
              <a:srgbClr val="C0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4E8470DB-F45F-409C-A773-E3756638DEF7}"/>
              </a:ext>
            </a:extLst>
          </p:cNvPr>
          <p:cNvSpPr/>
          <p:nvPr/>
        </p:nvSpPr>
        <p:spPr>
          <a:xfrm>
            <a:off x="8558614" y="1613644"/>
            <a:ext cx="95548" cy="109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sz="1400"/>
          </a:p>
        </p:txBody>
      </p:sp>
    </p:spTree>
    <p:extLst>
      <p:ext uri="{BB962C8B-B14F-4D97-AF65-F5344CB8AC3E}">
        <p14:creationId xmlns:p14="http://schemas.microsoft.com/office/powerpoint/2010/main" val="403632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32C8950-6F9B-462C-A9FC-767D76FF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3" y="0"/>
            <a:ext cx="9423480" cy="8447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DLH Advanced Bookings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CCC2C6C-EA18-49F8-BA06-DB63435F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December 5 Update  | </a:t>
            </a:r>
            <a:fld id="{F428E263-A6CB-40FB-9DD4-494FF9CEDD0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E15D87-25FB-4EC0-8868-06C383ACC59B}"/>
              </a:ext>
            </a:extLst>
          </p:cNvPr>
          <p:cNvGraphicFramePr/>
          <p:nvPr/>
        </p:nvGraphicFramePr>
        <p:xfrm>
          <a:off x="272717" y="1104900"/>
          <a:ext cx="11383664" cy="51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56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7327-FADC-48BB-9489-A82C69AC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7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DLH Leakage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BD25-DE9D-4729-BD42-13295B1F4FDE}"/>
              </a:ext>
            </a:extLst>
          </p:cNvPr>
          <p:cNvSpPr txBox="1"/>
          <p:nvPr/>
        </p:nvSpPr>
        <p:spPr>
          <a:xfrm>
            <a:off x="1491304" y="6288362"/>
            <a:ext cx="293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*Source: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ArcCorp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54539-E53D-4077-A18B-32A663ED6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3" y="6280240"/>
            <a:ext cx="799243" cy="311297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FDDF57D-5B70-8433-5149-B1D0913E0EDB}"/>
              </a:ext>
            </a:extLst>
          </p:cNvPr>
          <p:cNvGraphicFramePr/>
          <p:nvPr/>
        </p:nvGraphicFramePr>
        <p:xfrm>
          <a:off x="499273" y="1106661"/>
          <a:ext cx="5478388" cy="484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6E2C053-C09E-ADFB-A431-18285D7DA63C}"/>
              </a:ext>
            </a:extLst>
          </p:cNvPr>
          <p:cNvGraphicFramePr/>
          <p:nvPr/>
        </p:nvGraphicFramePr>
        <p:xfrm>
          <a:off x="6214339" y="1106661"/>
          <a:ext cx="5478388" cy="484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E245-1CCA-549E-5ABB-3ABCAF95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December 5 Update  | </a:t>
            </a:r>
            <a:fld id="{F428E263-A6CB-40FB-9DD4-494FF9CEDD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8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825C4D-8363-4B95-A4AD-81F1E281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103941"/>
            <a:ext cx="10102876" cy="8447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Top 30 U.S. Airports seat capacity change: November 2022 vs 2019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F966C87-C86B-4FBD-A989-C8C438B081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2438" y="1190625"/>
          <a:ext cx="10942637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78768C8-A969-E85E-14BE-BE2C7046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November 14 Update  | </a:t>
            </a:r>
            <a:fld id="{F428E263-A6CB-40FB-9DD4-494FF9CEDD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95CC91-3B16-AA75-CB66-7D2DFE3D3CAF}"/>
              </a:ext>
            </a:extLst>
          </p:cNvPr>
          <p:cNvSpPr/>
          <p:nvPr/>
        </p:nvSpPr>
        <p:spPr>
          <a:xfrm>
            <a:off x="10528183" y="3665989"/>
            <a:ext cx="411061" cy="17197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24687F-C979-52F2-58A5-AC11DEB7F2C7}"/>
              </a:ext>
            </a:extLst>
          </p:cNvPr>
          <p:cNvSpPr/>
          <p:nvPr/>
        </p:nvSpPr>
        <p:spPr>
          <a:xfrm>
            <a:off x="8138719" y="3665989"/>
            <a:ext cx="411061" cy="17197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63017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4BB83-B9BF-42B6-A15D-BBD5EBCF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3400" dirty="0">
                <a:solidFill>
                  <a:srgbClr val="002060"/>
                </a:solidFill>
              </a:rPr>
              <a:t>Duluth International Airport </a:t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3400" dirty="0">
                <a:solidFill>
                  <a:srgbClr val="002060"/>
                </a:solidFill>
              </a:rPr>
              <a:t>Key Activity Metrics</a:t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3400" dirty="0">
                <a:solidFill>
                  <a:srgbClr val="002060"/>
                </a:solidFill>
              </a:rPr>
              <a:t>Global Pandemic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4A3ED-1AD6-4E57-BB14-8A7744EE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E8B4945-8A03-4F32-8338-05358BEC1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457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572067-3071-4EE5-9BA5-F838EC22C6F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2DE6FB-2808-4C42-B9B5-751838D629AA}" type="datetimeFigureOut">
              <a:rPr lang="en-VI" smtClean="0"/>
              <a:pPr/>
              <a:t>12/19/2022</a:t>
            </a:fld>
            <a:endParaRPr lang="en-V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253F48-CE86-4A66-8CE4-AE2634FB535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5BC19-77BA-4731-BE8C-9440426EA7E9}" type="slidenum">
              <a:rPr lang="en-VI" smtClean="0"/>
              <a:pPr/>
              <a:t>9</a:t>
            </a:fld>
            <a:endParaRPr lang="en-VI"/>
          </a:p>
        </p:txBody>
      </p:sp>
      <p:sp>
        <p:nvSpPr>
          <p:cNvPr id="11" name="Google Shape;86;p16">
            <a:extLst>
              <a:ext uri="{FF2B5EF4-FFF2-40B4-BE49-F238E27FC236}">
                <a16:creationId xmlns:a16="http://schemas.microsoft.com/office/drawing/2014/main" id="{A00950B8-1CF4-4E29-86CE-A005CC58FC94}"/>
              </a:ext>
            </a:extLst>
          </p:cNvPr>
          <p:cNvSpPr/>
          <p:nvPr/>
        </p:nvSpPr>
        <p:spPr>
          <a:xfrm rot="10800000">
            <a:off x="0" y="6004100"/>
            <a:ext cx="12192000" cy="854000"/>
          </a:xfrm>
          <a:prstGeom prst="rect">
            <a:avLst/>
          </a:prstGeom>
          <a:gradFill>
            <a:gsLst>
              <a:gs pos="0">
                <a:srgbClr val="005AA1"/>
              </a:gs>
              <a:gs pos="100000">
                <a:srgbClr val="00295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87;p16">
            <a:extLst>
              <a:ext uri="{FF2B5EF4-FFF2-40B4-BE49-F238E27FC236}">
                <a16:creationId xmlns:a16="http://schemas.microsoft.com/office/drawing/2014/main" id="{93E706E5-BDB2-4C81-9CD7-20F6C2D3BE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0" y="6122868"/>
            <a:ext cx="2277235" cy="616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89;p16">
            <a:extLst>
              <a:ext uri="{FF2B5EF4-FFF2-40B4-BE49-F238E27FC236}">
                <a16:creationId xmlns:a16="http://schemas.microsoft.com/office/drawing/2014/main" id="{54F6B146-8D3B-4BAE-9DA2-A75360E094CE}"/>
              </a:ext>
            </a:extLst>
          </p:cNvPr>
          <p:cNvSpPr/>
          <p:nvPr/>
        </p:nvSpPr>
        <p:spPr>
          <a:xfrm>
            <a:off x="0" y="5914100"/>
            <a:ext cx="12192000" cy="90000"/>
          </a:xfrm>
          <a:prstGeom prst="rect">
            <a:avLst/>
          </a:prstGeom>
          <a:solidFill>
            <a:srgbClr val="CBEC0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8763B-4026-40FB-BE63-3C2920A3AD23}"/>
              </a:ext>
            </a:extLst>
          </p:cNvPr>
          <p:cNvSpPr/>
          <p:nvPr/>
        </p:nvSpPr>
        <p:spPr>
          <a:xfrm>
            <a:off x="838200" y="4286774"/>
            <a:ext cx="3624743" cy="230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0726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537</Words>
  <Application>Microsoft Office PowerPoint</Application>
  <PresentationFormat>Widescreen</PresentationFormat>
  <Paragraphs>104</Paragraphs>
  <Slides>14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Nunito Sans ExtraBold</vt:lpstr>
      <vt:lpstr>Wingdings</vt:lpstr>
      <vt:lpstr>Office Theme</vt:lpstr>
      <vt:lpstr>PowerPoint Presentation</vt:lpstr>
      <vt:lpstr>PowerPoint Presentation</vt:lpstr>
      <vt:lpstr>PowerPoint Presentation</vt:lpstr>
      <vt:lpstr>DLH Future Scheduled Capacity: December-April</vt:lpstr>
      <vt:lpstr>PowerPoint Presentation</vt:lpstr>
      <vt:lpstr>DLH Advanced Bookings</vt:lpstr>
      <vt:lpstr>DLH Leakage</vt:lpstr>
      <vt:lpstr>Top 30 U.S. Airports seat capacity change: November 2022 vs 2019</vt:lpstr>
      <vt:lpstr>Duluth International Airport  Key Activity Metrics Global Pandemic Recovery</vt:lpstr>
      <vt:lpstr>Air Cargo</vt:lpstr>
      <vt:lpstr>Fuel Sales</vt:lpstr>
      <vt:lpstr>Rental Car</vt:lpstr>
      <vt:lpstr>Parking Lot</vt:lpstr>
      <vt:lpstr>Restaurant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Werner</dc:creator>
  <cp:lastModifiedBy>Tom Werner</cp:lastModifiedBy>
  <cp:revision>129</cp:revision>
  <cp:lastPrinted>2021-08-06T15:43:54Z</cp:lastPrinted>
  <dcterms:created xsi:type="dcterms:W3CDTF">2021-07-22T14:17:01Z</dcterms:created>
  <dcterms:modified xsi:type="dcterms:W3CDTF">2022-12-19T20:36:43Z</dcterms:modified>
</cp:coreProperties>
</file>