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6"/>
  </p:notesMasterIdLst>
  <p:sldIdLst>
    <p:sldId id="328" r:id="rId2"/>
    <p:sldId id="262" r:id="rId3"/>
    <p:sldId id="264" r:id="rId4"/>
    <p:sldId id="265" r:id="rId5"/>
  </p:sldIdLst>
  <p:sldSz cx="9144000" cy="5143500" type="screen16x9"/>
  <p:notesSz cx="6858000" cy="9144000"/>
  <p:embeddedFontLst>
    <p:embeddedFont>
      <p:font typeface="Nunito Sans" pitchFamily="2" charset="0"/>
      <p:regular r:id="rId7"/>
      <p:bold r:id="rId8"/>
      <p:italic r:id="rId9"/>
      <p:boldItalic r:id="rId10"/>
    </p:embeddedFont>
    <p:embeddedFont>
      <p:font typeface="Nunito Sans ExtraBold" pitchFamily="2" charset="0"/>
      <p:bold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5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091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203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p:nvPr/>
        </p:nvSpPr>
        <p:spPr>
          <a:xfrm>
            <a:off x="4572000" y="-125"/>
            <a:ext cx="4572000" cy="451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 name="Google Shape;32;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11"/>
          <p:cNvSpPr txBox="1"/>
          <p:nvPr/>
        </p:nvSpPr>
        <p:spPr>
          <a:xfrm>
            <a:off x="620300" y="582650"/>
            <a:ext cx="5387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a:solidFill>
                  <a:srgbClr val="005AA1"/>
                </a:solidFill>
                <a:latin typeface="Nunito Sans"/>
                <a:ea typeface="Nunito Sans"/>
                <a:cs typeface="Nunito Sans"/>
                <a:sym typeface="Nunito Sans"/>
              </a:rPr>
              <a:t>Headline for the page.</a:t>
            </a:r>
            <a:endParaRPr sz="3600" b="1" i="0" u="none" strike="noStrike" cap="none">
              <a:solidFill>
                <a:srgbClr val="005AA1"/>
              </a:solidFill>
              <a:latin typeface="Nunito Sans"/>
              <a:ea typeface="Nunito Sans"/>
              <a:cs typeface="Nunito Sans"/>
              <a:sym typeface="Nunito Sans"/>
            </a:endParaRPr>
          </a:p>
        </p:txBody>
      </p:sp>
      <p:sp>
        <p:nvSpPr>
          <p:cNvPr id="38" name="Google Shape;38;p11"/>
          <p:cNvSpPr txBox="1"/>
          <p:nvPr/>
        </p:nvSpPr>
        <p:spPr>
          <a:xfrm>
            <a:off x="620300" y="2073275"/>
            <a:ext cx="81447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434343"/>
                </a:solidFill>
                <a:latin typeface="Nunito Sans"/>
                <a:ea typeface="Nunito Sans"/>
                <a:cs typeface="Nunito Sans"/>
                <a:sym typeface="Nunito Sans"/>
              </a:rPr>
              <a:t>Lorem ipsum dolor sit amet, consectetur adipiscing elit. Donec purus tortor, venenatis id nisi non, dignissim egestas ligula. Praesent scelerisque, libero sed lobortis efficitur, mauris nunc maximus purus, id faucibus mi elit vel tellus. </a:t>
            </a:r>
            <a:endParaRPr sz="1600" b="0" i="0" u="none" strike="noStrike" cap="none">
              <a:solidFill>
                <a:srgbClr val="434343"/>
              </a:solidFill>
              <a:latin typeface="Nunito Sans ExtraBold"/>
              <a:ea typeface="Nunito Sans ExtraBold"/>
              <a:cs typeface="Nunito Sans ExtraBold"/>
              <a:sym typeface="Nunito Sans ExtraBold"/>
            </a:endParaRPr>
          </a:p>
        </p:txBody>
      </p:sp>
      <p:sp>
        <p:nvSpPr>
          <p:cNvPr id="39" name="Google Shape;39;p11"/>
          <p:cNvSpPr txBox="1"/>
          <p:nvPr/>
        </p:nvSpPr>
        <p:spPr>
          <a:xfrm>
            <a:off x="620300" y="1377175"/>
            <a:ext cx="7018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5AA1"/>
                </a:solidFill>
                <a:latin typeface="Nunito Sans ExtraBold"/>
                <a:ea typeface="Nunito Sans ExtraBold"/>
                <a:cs typeface="Nunito Sans ExtraBold"/>
                <a:sym typeface="Nunito Sans ExtraBold"/>
              </a:rPr>
              <a:t>Subheadline for this slide.</a:t>
            </a:r>
            <a:endParaRPr sz="2400" b="0" i="0" u="none" strike="noStrike" cap="none">
              <a:solidFill>
                <a:srgbClr val="005AA1"/>
              </a:solidFill>
              <a:latin typeface="Nunito Sans ExtraBold"/>
              <a:ea typeface="Nunito Sans ExtraBold"/>
              <a:cs typeface="Nunito Sans ExtraBold"/>
              <a:sym typeface="Nunito Sans Extra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5AA1"/>
              </a:buClr>
              <a:buSzPts val="36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1pPr>
            <a:lvl2pPr marL="914400" marR="0" lvl="1"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2pPr>
            <a:lvl3pPr marL="1371600" marR="0" lvl="2"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3pPr>
            <a:lvl4pPr marL="1828800" marR="0" lvl="3"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4pPr>
            <a:lvl5pPr marL="2286000" marR="0" lvl="4"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5pPr>
            <a:lvl6pPr marL="2743200" marR="0" lvl="5"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6pPr>
            <a:lvl7pPr marL="3200400" marR="0" lvl="6"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7pPr>
            <a:lvl8pPr marL="3657600" marR="0" lvl="7"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8pPr>
            <a:lvl9pPr marL="4114800" marR="0" lvl="8"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9pPr>
          </a:lstStyle>
          <a:p>
            <a:endParaRPr/>
          </a:p>
        </p:txBody>
      </p:sp>
      <p:sp>
        <p:nvSpPr>
          <p:cNvPr id="8" name="Google Shape;8;p1"/>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p:cNvPicPr preferRelativeResize="0"/>
          <p:nvPr/>
        </p:nvPicPr>
        <p:blipFill rotWithShape="1">
          <a:blip r:embed="rId6">
            <a:alphaModFix/>
          </a:blip>
          <a:srcRect/>
          <a:stretch/>
        </p:blipFill>
        <p:spPr>
          <a:xfrm>
            <a:off x="313450" y="4655250"/>
            <a:ext cx="1418226" cy="344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A295-9216-4451-AC78-C37F3FC9B111}"/>
              </a:ext>
            </a:extLst>
          </p:cNvPr>
          <p:cNvSpPr>
            <a:spLocks noGrp="1"/>
          </p:cNvSpPr>
          <p:nvPr>
            <p:ph type="ctrTitle"/>
          </p:nvPr>
        </p:nvSpPr>
        <p:spPr>
          <a:xfrm>
            <a:off x="142660" y="0"/>
            <a:ext cx="8924500" cy="860612"/>
          </a:xfrm>
        </p:spPr>
        <p:txBody>
          <a:bodyPr>
            <a:normAutofit/>
          </a:bodyPr>
          <a:lstStyle/>
          <a:p>
            <a:r>
              <a:rPr lang="en-US" sz="3600" dirty="0"/>
              <a:t>Operations/Construction/Planning</a:t>
            </a:r>
          </a:p>
        </p:txBody>
      </p:sp>
      <p:sp>
        <p:nvSpPr>
          <p:cNvPr id="3" name="Subtitle 2">
            <a:extLst>
              <a:ext uri="{FF2B5EF4-FFF2-40B4-BE49-F238E27FC236}">
                <a16:creationId xmlns:a16="http://schemas.microsoft.com/office/drawing/2014/main" id="{8E2F9A9A-7089-4549-8323-E950AFE2D8A0}"/>
              </a:ext>
            </a:extLst>
          </p:cNvPr>
          <p:cNvSpPr>
            <a:spLocks noGrp="1"/>
          </p:cNvSpPr>
          <p:nvPr>
            <p:ph type="subTitle" idx="1"/>
          </p:nvPr>
        </p:nvSpPr>
        <p:spPr>
          <a:xfrm>
            <a:off x="142660" y="860612"/>
            <a:ext cx="8755460" cy="3223250"/>
          </a:xfrm>
        </p:spPr>
        <p:txBody>
          <a:bodyPr>
            <a:normAutofit/>
          </a:bodyPr>
          <a:lstStyle/>
          <a:p>
            <a:pPr marL="127000" indent="0" algn="l"/>
            <a:endParaRPr lang="en-US" sz="2000" b="1" dirty="0"/>
          </a:p>
          <a:p>
            <a:pPr marL="584200" indent="-457200" algn="l">
              <a:buFont typeface="Arial" panose="020B0604020202020204" pitchFamily="34" charset="0"/>
              <a:buChar char="•"/>
            </a:pPr>
            <a:r>
              <a:rPr lang="en-US" sz="2000" b="1" dirty="0"/>
              <a:t>5 – Year Engineering and Planning Request for Qualification Solicitation</a:t>
            </a:r>
          </a:p>
          <a:p>
            <a:pPr marL="584200" indent="-457200" algn="l">
              <a:buFont typeface="Arial" panose="020B0604020202020204" pitchFamily="34" charset="0"/>
              <a:buChar char="•"/>
            </a:pPr>
            <a:r>
              <a:rPr lang="en-US" sz="2000" b="1" dirty="0"/>
              <a:t>Parking Technology Installation Update</a:t>
            </a:r>
          </a:p>
          <a:p>
            <a:pPr marL="584200" indent="-457200" algn="l">
              <a:buFont typeface="Arial" panose="020B0604020202020204" pitchFamily="34" charset="0"/>
              <a:buChar char="•"/>
            </a:pPr>
            <a:r>
              <a:rPr lang="en-US" sz="2000" b="1" dirty="0"/>
              <a:t>January 31</a:t>
            </a:r>
            <a:r>
              <a:rPr lang="en-US" sz="2000" b="1" baseline="30000" dirty="0"/>
              <a:t>st</a:t>
            </a:r>
            <a:r>
              <a:rPr lang="en-US" sz="2000" b="1" dirty="0"/>
              <a:t>, 2023 – Terminal Security Incident </a:t>
            </a:r>
          </a:p>
          <a:p>
            <a:pPr marL="127000" indent="0" algn="l"/>
            <a:endParaRPr lang="en-US" sz="2000" b="1" dirty="0"/>
          </a:p>
        </p:txBody>
      </p:sp>
    </p:spTree>
    <p:extLst>
      <p:ext uri="{BB962C8B-B14F-4D97-AF65-F5344CB8AC3E}">
        <p14:creationId xmlns:p14="http://schemas.microsoft.com/office/powerpoint/2010/main" val="319768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759854" y="188441"/>
            <a:ext cx="8144700" cy="141574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B. Resolution to Approve Amendment #1 to Work Order 2022-23 Between the Duluth Airport Authority and Short Elliott Hendrickson Inc., for the inclusion a Phase II Environmental Site Assessment of the Future Air Traffic Control Tower Site 6.</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620300" y="1716887"/>
            <a:ext cx="8423808" cy="2646848"/>
          </a:xfrm>
          <a:prstGeom prst="rect">
            <a:avLst/>
          </a:prstGeom>
          <a:noFill/>
          <a:ln>
            <a:noFill/>
          </a:ln>
        </p:spPr>
        <p:txBody>
          <a:bodyPr spcFirstLastPara="1" wrap="square" lIns="91425" tIns="91425" rIns="91425" bIns="91425" anchor="t" anchorCtr="0">
            <a:spAutoFit/>
          </a:bodyPr>
          <a:lstStyle/>
          <a:p>
            <a:pPr marL="127000" lvl="7">
              <a:buClr>
                <a:srgbClr val="434343"/>
              </a:buClr>
              <a:buSzPts val="1600"/>
            </a:pPr>
            <a:r>
              <a:rPr lang="en-US" sz="1600" b="1" dirty="0">
                <a:solidFill>
                  <a:srgbClr val="434343"/>
                </a:solidFill>
                <a:latin typeface="Nunito Sans"/>
              </a:rPr>
              <a:t>Project Description </a:t>
            </a:r>
            <a:r>
              <a:rPr lang="en-US" sz="1600" dirty="0">
                <a:solidFill>
                  <a:srgbClr val="434343"/>
                </a:solidFill>
                <a:latin typeface="Nunito Sans"/>
              </a:rPr>
              <a:t>- The Federal Aviation Administration recently conducted a Phase I Environmental Site Assessment (ESA) as part of the AFTIL Tower Siting Selection Process. The Phase I ESA identified two Recognized Environmental Conditions, or areas of concern, for the preferred tower location. Further investigation through a Phase II ESA will evaluate whether soil, soil vapor, and/or groundwater at the Subject Property have been impacted by the identified prior uses of the site.  This is an amendment to add this work scope to the Work Order 2022-23, Environmental Assessment for the ATCT.  </a:t>
            </a:r>
          </a:p>
          <a:p>
            <a:pPr marL="127000" lvl="7">
              <a:buClr>
                <a:srgbClr val="434343"/>
              </a:buClr>
              <a:buSzPts val="1600"/>
            </a:pPr>
            <a:endParaRPr lang="en-US" sz="1600" dirty="0">
              <a:solidFill>
                <a:srgbClr val="434343"/>
              </a:solidFill>
              <a:latin typeface="Nunito Sans"/>
            </a:endParaRPr>
          </a:p>
          <a:p>
            <a:pPr marL="127000" lvl="7">
              <a:buClr>
                <a:srgbClr val="434343"/>
              </a:buClr>
              <a:buSzPts val="1600"/>
            </a:pPr>
            <a:endParaRPr lang="en-US" sz="1600" b="1" dirty="0">
              <a:solidFill>
                <a:srgbClr val="434343"/>
              </a:solidFill>
              <a:latin typeface="Nunito Sans"/>
              <a:sym typeface="Nunito Sans"/>
            </a:endParaRPr>
          </a:p>
          <a:p>
            <a:pPr marL="127000" lvl="7">
              <a:buClr>
                <a:srgbClr val="434343"/>
              </a:buClr>
              <a:buSzPts val="1600"/>
            </a:pPr>
            <a:r>
              <a:rPr lang="en-US" sz="1600" dirty="0">
                <a:solidFill>
                  <a:srgbClr val="434343"/>
                </a:solidFill>
                <a:latin typeface="Nunito Sans"/>
                <a:sym typeface="Nunito Sans"/>
              </a:rPr>
              <a:t>The proposal amount is $29,800.00</a:t>
            </a:r>
          </a:p>
        </p:txBody>
      </p:sp>
    </p:spTree>
    <p:extLst>
      <p:ext uri="{BB962C8B-B14F-4D97-AF65-F5344CB8AC3E}">
        <p14:creationId xmlns:p14="http://schemas.microsoft.com/office/powerpoint/2010/main" val="305057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20300" y="289064"/>
            <a:ext cx="8144700" cy="1107965"/>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C. Resolution to Approve Work Order 2023 – 1 Between the Duluth Airport Authority and Short Elliott Hendrickson, Inc. for the Design of Taxiway C (South)</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3859306" y="1397029"/>
            <a:ext cx="5220400" cy="3123902"/>
          </a:xfrm>
          <a:prstGeom prst="rect">
            <a:avLst/>
          </a:prstGeom>
          <a:noFill/>
          <a:ln>
            <a:noFill/>
          </a:ln>
        </p:spPr>
        <p:txBody>
          <a:bodyPr spcFirstLastPara="1" wrap="square" lIns="91425" tIns="91425" rIns="91425" bIns="91425" anchor="t" anchorCtr="0">
            <a:spAutoFit/>
          </a:bodyPr>
          <a:lstStyle/>
          <a:p>
            <a:pPr marL="0" marR="0">
              <a:spcBef>
                <a:spcPts val="0"/>
              </a:spcBef>
              <a:spcAft>
                <a:spcPts val="600"/>
              </a:spcAft>
            </a:pPr>
            <a:r>
              <a:rPr lang="en-US" sz="1600" b="1" dirty="0">
                <a:solidFill>
                  <a:srgbClr val="434343"/>
                </a:solidFill>
                <a:latin typeface="Nunito Sans"/>
              </a:rPr>
              <a:t>Project Description – </a:t>
            </a:r>
            <a:r>
              <a:rPr lang="en-US" sz="1600" dirty="0">
                <a:solidFill>
                  <a:srgbClr val="434343"/>
                </a:solidFill>
                <a:latin typeface="Nunito Sans"/>
              </a:rPr>
              <a:t>This project consists of designing the relocation of Taxiway C south of Taxiway A.  The new taxiway will replace pavement in poor condition and improve the taxiway geometry to meet FAA design standards as outlined in the Master Plan. Taxiway lighting, drainage improvements, and perimeter road realignment will also be included.</a:t>
            </a:r>
          </a:p>
          <a:p>
            <a:pPr marL="0" marR="0">
              <a:spcBef>
                <a:spcPts val="0"/>
              </a:spcBef>
              <a:spcAft>
                <a:spcPts val="600"/>
              </a:spcAft>
            </a:pPr>
            <a:r>
              <a:rPr lang="en-US" sz="1600" dirty="0">
                <a:solidFill>
                  <a:srgbClr val="434343"/>
                </a:solidFill>
                <a:latin typeface="Nunito Sans"/>
                <a:sym typeface="Nunito Sans"/>
              </a:rPr>
              <a:t>The </a:t>
            </a:r>
            <a:r>
              <a:rPr lang="en-US" sz="1600" dirty="0">
                <a:solidFill>
                  <a:srgbClr val="434343"/>
                </a:solidFill>
                <a:latin typeface="Nunito Sans"/>
                <a:ea typeface="Nunito Sans"/>
                <a:cs typeface="Nunito Sans"/>
                <a:sym typeface="Nunito Sans"/>
              </a:rPr>
              <a:t>proposal amount is $187,900.00</a:t>
            </a:r>
          </a:p>
          <a:p>
            <a:pPr marL="0" marR="0">
              <a:spcBef>
                <a:spcPts val="0"/>
              </a:spcBef>
              <a:spcAft>
                <a:spcPts val="600"/>
              </a:spcAft>
            </a:pPr>
            <a:r>
              <a:rPr lang="en-US" sz="1600" dirty="0">
                <a:solidFill>
                  <a:srgbClr val="434343"/>
                </a:solidFill>
                <a:latin typeface="Nunito Sans"/>
                <a:ea typeface="Nunito Sans"/>
                <a:cs typeface="Nunito Sans"/>
                <a:sym typeface="Nunito Sans"/>
              </a:rPr>
              <a:t>Eligible portions of the project are anticipated to be funded by FAA at 90%, MnDOT at 5% and the DAA at 5%.  </a:t>
            </a:r>
          </a:p>
        </p:txBody>
      </p:sp>
      <p:pic>
        <p:nvPicPr>
          <p:cNvPr id="1026" name="Picture 1">
            <a:extLst>
              <a:ext uri="{FF2B5EF4-FFF2-40B4-BE49-F238E27FC236}">
                <a16:creationId xmlns:a16="http://schemas.microsoft.com/office/drawing/2014/main" id="{FE638475-1A59-4F3B-6C3F-E8FEC21C9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495" t="25206" r="36505" b="18915"/>
          <a:stretch>
            <a:fillRect/>
          </a:stretch>
        </p:blipFill>
        <p:spPr bwMode="auto">
          <a:xfrm>
            <a:off x="707706" y="1397029"/>
            <a:ext cx="3064194" cy="265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94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20300" y="289064"/>
            <a:ext cx="8144700" cy="141574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D. Resolution to Transfer $150,000 of Sky Harbor Airport FAA Entitlement Funding to the Austin Municipal Airport (MN) for Repayment of a 2016 Transfer to Sky Harbor Airport (Runway 14-32 Realignment)</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620300" y="1780270"/>
            <a:ext cx="8322222" cy="2400627"/>
          </a:xfrm>
          <a:prstGeom prst="rect">
            <a:avLst/>
          </a:prstGeom>
          <a:noFill/>
          <a:ln>
            <a:noFill/>
          </a:ln>
        </p:spPr>
        <p:txBody>
          <a:bodyPr spcFirstLastPara="1" wrap="square" lIns="91425" tIns="91425" rIns="91425" bIns="91425" anchor="t" anchorCtr="0">
            <a:spAutoFit/>
          </a:bodyPr>
          <a:lstStyle/>
          <a:p>
            <a:pPr marL="0" marR="0">
              <a:spcBef>
                <a:spcPts val="0"/>
              </a:spcBef>
              <a:spcAft>
                <a:spcPts val="0"/>
              </a:spcAft>
            </a:pPr>
            <a:r>
              <a:rPr lang="en-US" sz="1600" b="1" dirty="0">
                <a:solidFill>
                  <a:srgbClr val="434343"/>
                </a:solidFill>
                <a:latin typeface="Nunito Sans"/>
              </a:rPr>
              <a:t>Description – </a:t>
            </a:r>
            <a:r>
              <a:rPr lang="en-US" sz="1600" dirty="0">
                <a:solidFill>
                  <a:srgbClr val="434343"/>
                </a:solidFill>
                <a:latin typeface="Nunito Sans"/>
              </a:rPr>
              <a:t>Entitlement funding transfers are occasionally used by airport sponsors to help fund their projects.   In 2016, the Duluth Airport Authority (DAA) borrowed $270,000 of entitlement funding from the City of Austin, MN to help fund the design of the runway relocation project at the Sky Harbor Airport since sufficient entitlements or alternate FAA funding sources were not available. </a:t>
            </a:r>
          </a:p>
          <a:p>
            <a:pPr marL="0" marR="0">
              <a:spcBef>
                <a:spcPts val="0"/>
              </a:spcBef>
              <a:spcAft>
                <a:spcPts val="0"/>
              </a:spcAft>
            </a:pPr>
            <a:r>
              <a:rPr lang="en-US" sz="1600" dirty="0">
                <a:solidFill>
                  <a:srgbClr val="434343"/>
                </a:solidFill>
                <a:latin typeface="Nunito Sans"/>
              </a:rPr>
              <a:t> </a:t>
            </a:r>
          </a:p>
          <a:p>
            <a:pPr marL="0" marR="0">
              <a:spcBef>
                <a:spcPts val="0"/>
              </a:spcBef>
              <a:spcAft>
                <a:spcPts val="0"/>
              </a:spcAft>
            </a:pPr>
            <a:r>
              <a:rPr lang="en-US" sz="1600" dirty="0">
                <a:solidFill>
                  <a:srgbClr val="434343"/>
                </a:solidFill>
                <a:latin typeface="Nunito Sans"/>
              </a:rPr>
              <a:t>Austin has requested repayment to assist with upcoming development projects. Sky Harbor Airport will transfer $150,000 of their FAA entitlement balance. The remaining $120,000 will be transferred next year using federal fiscal year 2024 entitlement funds.  </a:t>
            </a:r>
          </a:p>
        </p:txBody>
      </p:sp>
    </p:spTree>
    <p:extLst>
      <p:ext uri="{BB962C8B-B14F-4D97-AF65-F5344CB8AC3E}">
        <p14:creationId xmlns:p14="http://schemas.microsoft.com/office/powerpoint/2010/main" val="381492635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3587</TotalTime>
  <Words>447</Words>
  <Application>Microsoft Office PowerPoint</Application>
  <PresentationFormat>On-screen Show (16:9)</PresentationFormat>
  <Paragraphs>18</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Nunito Sans</vt:lpstr>
      <vt:lpstr>Nunito Sans ExtraBold</vt:lpstr>
      <vt:lpstr>Arial</vt:lpstr>
      <vt:lpstr>Simple Light</vt:lpstr>
      <vt:lpstr>Operations/Construction/Planning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 Nowicki</dc:creator>
  <cp:lastModifiedBy>Mark Papko</cp:lastModifiedBy>
  <cp:revision>26</cp:revision>
  <dcterms:modified xsi:type="dcterms:W3CDTF">2023-02-21T13:43:39Z</dcterms:modified>
</cp:coreProperties>
</file>