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8" r:id="rId1"/>
  </p:sldMasterIdLst>
  <p:notesMasterIdLst>
    <p:notesMasterId r:id="rId6"/>
  </p:notesMasterIdLst>
  <p:sldIdLst>
    <p:sldId id="328" r:id="rId2"/>
    <p:sldId id="262" r:id="rId3"/>
    <p:sldId id="264" r:id="rId4"/>
    <p:sldId id="265" r:id="rId5"/>
  </p:sldIdLst>
  <p:sldSz cx="9144000" cy="5143500" type="screen16x9"/>
  <p:notesSz cx="6858000" cy="9144000"/>
  <p:embeddedFontLst>
    <p:embeddedFont>
      <p:font typeface="Nunito Sans" pitchFamily="2" charset="0"/>
      <p:regular r:id="rId7"/>
      <p:bold r:id="rId8"/>
      <p:italic r:id="rId9"/>
      <p:boldItalic r:id="rId10"/>
    </p:embeddedFont>
    <p:embeddedFont>
      <p:font typeface="Nunito Sans ExtraBold" pitchFamily="2" charset="0"/>
      <p:bold r:id="rId11"/>
      <p:boldItalic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54" y="8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font" Target="fonts/font1.fntdata"/><Relationship Id="rId12"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font" Target="fonts/font3.fntdata"/><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5755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820915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472036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sp>
        <p:nvSpPr>
          <p:cNvPr id="11" name="Google Shape;11;p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800"/>
              <a:buNone/>
              <a:defRPr sz="48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2" name="Google Shape;12;p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29"/>
        <p:cNvGrpSpPr/>
        <p:nvPr/>
      </p:nvGrpSpPr>
      <p:grpSpPr>
        <a:xfrm>
          <a:off x="0" y="0"/>
          <a:ext cx="0" cy="0"/>
          <a:chOff x="0" y="0"/>
          <a:chExt cx="0" cy="0"/>
        </a:xfrm>
      </p:grpSpPr>
      <p:sp>
        <p:nvSpPr>
          <p:cNvPr id="30" name="Google Shape;30;p9"/>
          <p:cNvSpPr/>
          <p:nvPr/>
        </p:nvSpPr>
        <p:spPr>
          <a:xfrm>
            <a:off x="4572000" y="-125"/>
            <a:ext cx="4572000" cy="4516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 name="Google Shape;31;p9"/>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2" name="Google Shape;32;p9"/>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3" name="Google Shape;33;p9"/>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34"/>
        <p:cNvGrpSpPr/>
        <p:nvPr/>
      </p:nvGrpSpPr>
      <p:grpSpPr>
        <a:xfrm>
          <a:off x="0" y="0"/>
          <a:ext cx="0" cy="0"/>
          <a:chOff x="0" y="0"/>
          <a:chExt cx="0" cy="0"/>
        </a:xfrm>
      </p:grpSpPr>
      <p:sp>
        <p:nvSpPr>
          <p:cNvPr id="35" name="Google Shape;35;p10"/>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6"/>
        <p:cNvGrpSpPr/>
        <p:nvPr/>
      </p:nvGrpSpPr>
      <p:grpSpPr>
        <a:xfrm>
          <a:off x="0" y="0"/>
          <a:ext cx="0" cy="0"/>
          <a:chOff x="0" y="0"/>
          <a:chExt cx="0" cy="0"/>
        </a:xfrm>
      </p:grpSpPr>
      <p:sp>
        <p:nvSpPr>
          <p:cNvPr id="37" name="Google Shape;37;p11"/>
          <p:cNvSpPr txBox="1"/>
          <p:nvPr/>
        </p:nvSpPr>
        <p:spPr>
          <a:xfrm>
            <a:off x="620300" y="582650"/>
            <a:ext cx="5387700" cy="7389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3600"/>
              <a:buFont typeface="Arial"/>
              <a:buNone/>
            </a:pPr>
            <a:r>
              <a:rPr lang="en" sz="3600" b="1">
                <a:solidFill>
                  <a:srgbClr val="005AA1"/>
                </a:solidFill>
                <a:latin typeface="Nunito Sans"/>
                <a:ea typeface="Nunito Sans"/>
                <a:cs typeface="Nunito Sans"/>
                <a:sym typeface="Nunito Sans"/>
              </a:rPr>
              <a:t>Headline for the page.</a:t>
            </a:r>
            <a:endParaRPr sz="3600" b="1" i="0" u="none" strike="noStrike" cap="none">
              <a:solidFill>
                <a:srgbClr val="005AA1"/>
              </a:solidFill>
              <a:latin typeface="Nunito Sans"/>
              <a:ea typeface="Nunito Sans"/>
              <a:cs typeface="Nunito Sans"/>
              <a:sym typeface="Nunito Sans"/>
            </a:endParaRPr>
          </a:p>
        </p:txBody>
      </p:sp>
      <p:sp>
        <p:nvSpPr>
          <p:cNvPr id="38" name="Google Shape;38;p11"/>
          <p:cNvSpPr txBox="1"/>
          <p:nvPr/>
        </p:nvSpPr>
        <p:spPr>
          <a:xfrm>
            <a:off x="620300" y="2073275"/>
            <a:ext cx="8144700" cy="9234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 sz="1600" b="0" i="0" u="none" strike="noStrike" cap="none">
                <a:solidFill>
                  <a:srgbClr val="434343"/>
                </a:solidFill>
                <a:latin typeface="Nunito Sans"/>
                <a:ea typeface="Nunito Sans"/>
                <a:cs typeface="Nunito Sans"/>
                <a:sym typeface="Nunito Sans"/>
              </a:rPr>
              <a:t>Lorem ipsum dolor sit amet, consectetur adipiscing elit. Donec purus tortor, venenatis id nisi non, dignissim egestas ligula. Praesent scelerisque, libero sed lobortis efficitur, mauris nunc maximus purus, id faucibus mi elit vel tellus. </a:t>
            </a:r>
            <a:endParaRPr sz="1600" b="0" i="0" u="none" strike="noStrike" cap="none">
              <a:solidFill>
                <a:srgbClr val="434343"/>
              </a:solidFill>
              <a:latin typeface="Nunito Sans ExtraBold"/>
              <a:ea typeface="Nunito Sans ExtraBold"/>
              <a:cs typeface="Nunito Sans ExtraBold"/>
              <a:sym typeface="Nunito Sans ExtraBold"/>
            </a:endParaRPr>
          </a:p>
        </p:txBody>
      </p:sp>
      <p:sp>
        <p:nvSpPr>
          <p:cNvPr id="39" name="Google Shape;39;p11"/>
          <p:cNvSpPr txBox="1"/>
          <p:nvPr/>
        </p:nvSpPr>
        <p:spPr>
          <a:xfrm>
            <a:off x="620300" y="1377175"/>
            <a:ext cx="7018800" cy="5541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en" sz="2400" b="0" i="0" u="none" strike="noStrike" cap="none">
                <a:solidFill>
                  <a:srgbClr val="005AA1"/>
                </a:solidFill>
                <a:latin typeface="Nunito Sans ExtraBold"/>
                <a:ea typeface="Nunito Sans ExtraBold"/>
                <a:cs typeface="Nunito Sans ExtraBold"/>
                <a:sym typeface="Nunito Sans ExtraBold"/>
              </a:rPr>
              <a:t>Subheadline for this slide.</a:t>
            </a:r>
            <a:endParaRPr sz="2400" b="0" i="0" u="none" strike="noStrike" cap="none">
              <a:solidFill>
                <a:srgbClr val="005AA1"/>
              </a:solidFill>
              <a:latin typeface="Nunito Sans ExtraBold"/>
              <a:ea typeface="Nunito Sans ExtraBold"/>
              <a:cs typeface="Nunito Sans ExtraBold"/>
              <a:sym typeface="Nunito Sans ExtraBo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rgbClr val="005AA1"/>
              </a:buClr>
              <a:buSzPts val="3600"/>
              <a:buFont typeface="Nunito Sans"/>
              <a:buNone/>
              <a:defRPr sz="3600" b="1" i="0" u="none" strike="noStrike" cap="none">
                <a:solidFill>
                  <a:srgbClr val="005AA1"/>
                </a:solidFill>
                <a:latin typeface="Nunito Sans"/>
                <a:ea typeface="Nunito Sans"/>
                <a:cs typeface="Nunito Sans"/>
                <a:sym typeface="Nunito Sans"/>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30200" algn="l" rtl="0">
              <a:lnSpc>
                <a:spcPct val="115000"/>
              </a:lnSpc>
              <a:spcBef>
                <a:spcPts val="0"/>
              </a:spcBef>
              <a:spcAft>
                <a:spcPts val="0"/>
              </a:spcAft>
              <a:buClr>
                <a:schemeClr val="dk2"/>
              </a:buClr>
              <a:buSzPts val="1600"/>
              <a:buFont typeface="Nunito Sans"/>
              <a:buChar char="●"/>
              <a:defRPr sz="1600" i="0" u="none" strike="noStrike" cap="none">
                <a:solidFill>
                  <a:schemeClr val="dk2"/>
                </a:solidFill>
                <a:latin typeface="Nunito Sans"/>
                <a:ea typeface="Nunito Sans"/>
                <a:cs typeface="Nunito Sans"/>
                <a:sym typeface="Nunito Sans"/>
              </a:defRPr>
            </a:lvl1pPr>
            <a:lvl2pPr marL="914400" marR="0" lvl="1" indent="-330200" algn="l" rtl="0">
              <a:lnSpc>
                <a:spcPct val="115000"/>
              </a:lnSpc>
              <a:spcBef>
                <a:spcPts val="0"/>
              </a:spcBef>
              <a:spcAft>
                <a:spcPts val="0"/>
              </a:spcAft>
              <a:buClr>
                <a:schemeClr val="dk2"/>
              </a:buClr>
              <a:buSzPts val="1600"/>
              <a:buFont typeface="Nunito Sans"/>
              <a:buChar char="○"/>
              <a:defRPr sz="1600" i="0" u="none" strike="noStrike" cap="none">
                <a:solidFill>
                  <a:schemeClr val="dk2"/>
                </a:solidFill>
                <a:latin typeface="Nunito Sans"/>
                <a:ea typeface="Nunito Sans"/>
                <a:cs typeface="Nunito Sans"/>
                <a:sym typeface="Nunito Sans"/>
              </a:defRPr>
            </a:lvl2pPr>
            <a:lvl3pPr marL="1371600" marR="0" lvl="2" indent="-330200" algn="l" rtl="0">
              <a:lnSpc>
                <a:spcPct val="115000"/>
              </a:lnSpc>
              <a:spcBef>
                <a:spcPts val="0"/>
              </a:spcBef>
              <a:spcAft>
                <a:spcPts val="0"/>
              </a:spcAft>
              <a:buClr>
                <a:schemeClr val="dk2"/>
              </a:buClr>
              <a:buSzPts val="1600"/>
              <a:buFont typeface="Nunito Sans"/>
              <a:buChar char="■"/>
              <a:defRPr sz="1600" i="0" u="none" strike="noStrike" cap="none">
                <a:solidFill>
                  <a:schemeClr val="dk2"/>
                </a:solidFill>
                <a:latin typeface="Nunito Sans"/>
                <a:ea typeface="Nunito Sans"/>
                <a:cs typeface="Nunito Sans"/>
                <a:sym typeface="Nunito Sans"/>
              </a:defRPr>
            </a:lvl3pPr>
            <a:lvl4pPr marL="1828800" marR="0" lvl="3" indent="-330200" algn="l" rtl="0">
              <a:lnSpc>
                <a:spcPct val="115000"/>
              </a:lnSpc>
              <a:spcBef>
                <a:spcPts val="0"/>
              </a:spcBef>
              <a:spcAft>
                <a:spcPts val="0"/>
              </a:spcAft>
              <a:buClr>
                <a:schemeClr val="dk2"/>
              </a:buClr>
              <a:buSzPts val="1600"/>
              <a:buFont typeface="Nunito Sans"/>
              <a:buChar char="●"/>
              <a:defRPr sz="1600" i="0" u="none" strike="noStrike" cap="none">
                <a:solidFill>
                  <a:schemeClr val="dk2"/>
                </a:solidFill>
                <a:latin typeface="Nunito Sans"/>
                <a:ea typeface="Nunito Sans"/>
                <a:cs typeface="Nunito Sans"/>
                <a:sym typeface="Nunito Sans"/>
              </a:defRPr>
            </a:lvl4pPr>
            <a:lvl5pPr marL="2286000" marR="0" lvl="4" indent="-330200" algn="l" rtl="0">
              <a:lnSpc>
                <a:spcPct val="115000"/>
              </a:lnSpc>
              <a:spcBef>
                <a:spcPts val="0"/>
              </a:spcBef>
              <a:spcAft>
                <a:spcPts val="0"/>
              </a:spcAft>
              <a:buClr>
                <a:schemeClr val="dk2"/>
              </a:buClr>
              <a:buSzPts val="1600"/>
              <a:buFont typeface="Nunito Sans"/>
              <a:buChar char="○"/>
              <a:defRPr sz="1600" i="0" u="none" strike="noStrike" cap="none">
                <a:solidFill>
                  <a:schemeClr val="dk2"/>
                </a:solidFill>
                <a:latin typeface="Nunito Sans"/>
                <a:ea typeface="Nunito Sans"/>
                <a:cs typeface="Nunito Sans"/>
                <a:sym typeface="Nunito Sans"/>
              </a:defRPr>
            </a:lvl5pPr>
            <a:lvl6pPr marL="2743200" marR="0" lvl="5" indent="-330200" algn="l" rtl="0">
              <a:lnSpc>
                <a:spcPct val="115000"/>
              </a:lnSpc>
              <a:spcBef>
                <a:spcPts val="0"/>
              </a:spcBef>
              <a:spcAft>
                <a:spcPts val="0"/>
              </a:spcAft>
              <a:buClr>
                <a:schemeClr val="dk2"/>
              </a:buClr>
              <a:buSzPts val="1600"/>
              <a:buFont typeface="Nunito Sans"/>
              <a:buChar char="■"/>
              <a:defRPr sz="1600" i="0" u="none" strike="noStrike" cap="none">
                <a:solidFill>
                  <a:schemeClr val="dk2"/>
                </a:solidFill>
                <a:latin typeface="Nunito Sans"/>
                <a:ea typeface="Nunito Sans"/>
                <a:cs typeface="Nunito Sans"/>
                <a:sym typeface="Nunito Sans"/>
              </a:defRPr>
            </a:lvl6pPr>
            <a:lvl7pPr marL="3200400" marR="0" lvl="6" indent="-330200" algn="l" rtl="0">
              <a:lnSpc>
                <a:spcPct val="115000"/>
              </a:lnSpc>
              <a:spcBef>
                <a:spcPts val="0"/>
              </a:spcBef>
              <a:spcAft>
                <a:spcPts val="0"/>
              </a:spcAft>
              <a:buClr>
                <a:schemeClr val="dk2"/>
              </a:buClr>
              <a:buSzPts val="1600"/>
              <a:buFont typeface="Nunito Sans"/>
              <a:buChar char="●"/>
              <a:defRPr sz="1600" i="0" u="none" strike="noStrike" cap="none">
                <a:solidFill>
                  <a:schemeClr val="dk2"/>
                </a:solidFill>
                <a:latin typeface="Nunito Sans"/>
                <a:ea typeface="Nunito Sans"/>
                <a:cs typeface="Nunito Sans"/>
                <a:sym typeface="Nunito Sans"/>
              </a:defRPr>
            </a:lvl7pPr>
            <a:lvl8pPr marL="3657600" marR="0" lvl="7" indent="-330200" algn="l" rtl="0">
              <a:lnSpc>
                <a:spcPct val="115000"/>
              </a:lnSpc>
              <a:spcBef>
                <a:spcPts val="0"/>
              </a:spcBef>
              <a:spcAft>
                <a:spcPts val="0"/>
              </a:spcAft>
              <a:buClr>
                <a:schemeClr val="dk2"/>
              </a:buClr>
              <a:buSzPts val="1600"/>
              <a:buFont typeface="Nunito Sans"/>
              <a:buChar char="○"/>
              <a:defRPr sz="1600" i="0" u="none" strike="noStrike" cap="none">
                <a:solidFill>
                  <a:schemeClr val="dk2"/>
                </a:solidFill>
                <a:latin typeface="Nunito Sans"/>
                <a:ea typeface="Nunito Sans"/>
                <a:cs typeface="Nunito Sans"/>
                <a:sym typeface="Nunito Sans"/>
              </a:defRPr>
            </a:lvl8pPr>
            <a:lvl9pPr marL="4114800" marR="0" lvl="8" indent="-330200" algn="l" rtl="0">
              <a:lnSpc>
                <a:spcPct val="115000"/>
              </a:lnSpc>
              <a:spcBef>
                <a:spcPts val="0"/>
              </a:spcBef>
              <a:spcAft>
                <a:spcPts val="0"/>
              </a:spcAft>
              <a:buClr>
                <a:schemeClr val="dk2"/>
              </a:buClr>
              <a:buSzPts val="1600"/>
              <a:buFont typeface="Nunito Sans"/>
              <a:buChar char="■"/>
              <a:defRPr sz="1600" i="0" u="none" strike="noStrike" cap="none">
                <a:solidFill>
                  <a:schemeClr val="dk2"/>
                </a:solidFill>
                <a:latin typeface="Nunito Sans"/>
                <a:ea typeface="Nunito Sans"/>
                <a:cs typeface="Nunito Sans"/>
                <a:sym typeface="Nunito Sans"/>
              </a:defRPr>
            </a:lvl9pPr>
          </a:lstStyle>
          <a:p>
            <a:endParaRPr/>
          </a:p>
        </p:txBody>
      </p:sp>
      <p:sp>
        <p:nvSpPr>
          <p:cNvPr id="8" name="Google Shape;8;p1"/>
          <p:cNvSpPr/>
          <p:nvPr/>
        </p:nvSpPr>
        <p:spPr>
          <a:xfrm rot="10800000">
            <a:off x="0" y="4503075"/>
            <a:ext cx="9144000" cy="640500"/>
          </a:xfrm>
          <a:prstGeom prst="rect">
            <a:avLst/>
          </a:prstGeom>
          <a:gradFill>
            <a:gsLst>
              <a:gs pos="0">
                <a:srgbClr val="005AA1"/>
              </a:gs>
              <a:gs pos="100000">
                <a:srgbClr val="002958"/>
              </a:gs>
            </a:gsLst>
            <a:lin ang="0"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9" name="Google Shape;9;p1"/>
          <p:cNvPicPr preferRelativeResize="0"/>
          <p:nvPr/>
        </p:nvPicPr>
        <p:blipFill rotWithShape="1">
          <a:blip r:embed="rId6">
            <a:alphaModFix/>
          </a:blip>
          <a:srcRect/>
          <a:stretch/>
        </p:blipFill>
        <p:spPr>
          <a:xfrm>
            <a:off x="313450" y="4655250"/>
            <a:ext cx="1418226" cy="34497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55" r:id="rId2"/>
    <p:sldLayoutId id="2147483656" r:id="rId3"/>
    <p:sldLayoutId id="2147483657"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7A295-9216-4451-AC78-C37F3FC9B111}"/>
              </a:ext>
            </a:extLst>
          </p:cNvPr>
          <p:cNvSpPr>
            <a:spLocks noGrp="1"/>
          </p:cNvSpPr>
          <p:nvPr>
            <p:ph type="ctrTitle"/>
          </p:nvPr>
        </p:nvSpPr>
        <p:spPr>
          <a:xfrm>
            <a:off x="142660" y="0"/>
            <a:ext cx="8924500" cy="860612"/>
          </a:xfrm>
        </p:spPr>
        <p:txBody>
          <a:bodyPr>
            <a:normAutofit/>
          </a:bodyPr>
          <a:lstStyle/>
          <a:p>
            <a:r>
              <a:rPr lang="en-US" sz="3600" dirty="0"/>
              <a:t>Operations/Construction/Planning</a:t>
            </a:r>
          </a:p>
        </p:txBody>
      </p:sp>
      <p:sp>
        <p:nvSpPr>
          <p:cNvPr id="3" name="Subtitle 2">
            <a:extLst>
              <a:ext uri="{FF2B5EF4-FFF2-40B4-BE49-F238E27FC236}">
                <a16:creationId xmlns:a16="http://schemas.microsoft.com/office/drawing/2014/main" id="{8E2F9A9A-7089-4549-8323-E950AFE2D8A0}"/>
              </a:ext>
            </a:extLst>
          </p:cNvPr>
          <p:cNvSpPr>
            <a:spLocks noGrp="1"/>
          </p:cNvSpPr>
          <p:nvPr>
            <p:ph type="subTitle" idx="1"/>
          </p:nvPr>
        </p:nvSpPr>
        <p:spPr>
          <a:xfrm>
            <a:off x="142660" y="860611"/>
            <a:ext cx="8755460" cy="3397063"/>
          </a:xfrm>
        </p:spPr>
        <p:txBody>
          <a:bodyPr>
            <a:normAutofit/>
          </a:bodyPr>
          <a:lstStyle/>
          <a:p>
            <a:pPr marL="127000" indent="0" algn="l"/>
            <a:r>
              <a:rPr lang="en-US" sz="2000" b="1" dirty="0"/>
              <a:t>Duluth International Airport</a:t>
            </a:r>
          </a:p>
          <a:p>
            <a:pPr marL="584200" indent="-457200" algn="l">
              <a:buFont typeface="Arial" panose="020B0604020202020204" pitchFamily="34" charset="0"/>
              <a:buChar char="•"/>
            </a:pPr>
            <a:r>
              <a:rPr lang="en-US" sz="2000" b="1" dirty="0"/>
              <a:t>ATCT Architecture and Engineering Request for Qualification Solicitation</a:t>
            </a:r>
          </a:p>
          <a:p>
            <a:pPr marL="584200" indent="-457200" algn="l">
              <a:buFont typeface="Arial" panose="020B0604020202020204" pitchFamily="34" charset="0"/>
              <a:buChar char="•"/>
            </a:pPr>
            <a:r>
              <a:rPr lang="en-US" sz="2000" b="1" dirty="0"/>
              <a:t>Taxiway C North Reconstruction - MnDOT</a:t>
            </a:r>
          </a:p>
          <a:p>
            <a:pPr marL="584200" indent="-457200" algn="l">
              <a:buFont typeface="Arial" panose="020B0604020202020204" pitchFamily="34" charset="0"/>
              <a:buChar char="•"/>
            </a:pPr>
            <a:r>
              <a:rPr lang="en-US" sz="2000" b="1" dirty="0"/>
              <a:t>Parking Technology Installation Update</a:t>
            </a:r>
          </a:p>
          <a:p>
            <a:pPr marL="584200" indent="-457200" algn="l">
              <a:buFont typeface="Arial" panose="020B0604020202020204" pitchFamily="34" charset="0"/>
              <a:buChar char="•"/>
            </a:pPr>
            <a:r>
              <a:rPr lang="en-US" sz="2000" b="1" dirty="0"/>
              <a:t>February 24</a:t>
            </a:r>
            <a:r>
              <a:rPr lang="en-US" sz="2000" b="1" baseline="30000" dirty="0"/>
              <a:t>th</a:t>
            </a:r>
            <a:r>
              <a:rPr lang="en-US" sz="2000" b="1" dirty="0"/>
              <a:t>, 2023 - Aircraft Accident</a:t>
            </a:r>
          </a:p>
          <a:p>
            <a:pPr marL="127000" indent="0" algn="l"/>
            <a:endParaRPr lang="en-US" sz="2000" b="1" dirty="0"/>
          </a:p>
          <a:p>
            <a:pPr marL="127000" indent="0" algn="l"/>
            <a:r>
              <a:rPr lang="en-US" sz="2000" b="1" dirty="0"/>
              <a:t>Sky Harbor Airport</a:t>
            </a:r>
          </a:p>
          <a:p>
            <a:pPr marL="469900" indent="-342900" algn="l">
              <a:buFont typeface="Arial" panose="020B0604020202020204" pitchFamily="34" charset="0"/>
              <a:buChar char="•"/>
            </a:pPr>
            <a:r>
              <a:rPr lang="en-US" sz="2000" b="1" dirty="0"/>
              <a:t>Airport Terminal Program – Sky Harbor Airport Terminal Result</a:t>
            </a:r>
          </a:p>
          <a:p>
            <a:pPr marL="469900" indent="-342900" algn="l">
              <a:buFont typeface="Arial" panose="020B0604020202020204" pitchFamily="34" charset="0"/>
              <a:buChar char="•"/>
            </a:pPr>
            <a:r>
              <a:rPr lang="en-US" sz="2000" b="1" dirty="0"/>
              <a:t>Sky Harbor Manager Staffing Update</a:t>
            </a:r>
          </a:p>
          <a:p>
            <a:pPr marL="127000" indent="0" algn="l"/>
            <a:endParaRPr lang="en-US" sz="2000" b="1" dirty="0"/>
          </a:p>
        </p:txBody>
      </p:sp>
    </p:spTree>
    <p:extLst>
      <p:ext uri="{BB962C8B-B14F-4D97-AF65-F5344CB8AC3E}">
        <p14:creationId xmlns:p14="http://schemas.microsoft.com/office/powerpoint/2010/main" val="3197683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759854" y="188441"/>
            <a:ext cx="8144700" cy="1107965"/>
          </a:xfrm>
          <a:prstGeom prst="rect">
            <a:avLst/>
          </a:prstGeom>
          <a:noFill/>
          <a:ln>
            <a:noFill/>
          </a:ln>
        </p:spPr>
        <p:txBody>
          <a:bodyPr spcFirstLastPara="1" wrap="square" lIns="91425" tIns="91425" rIns="91425" bIns="91425" anchor="t" anchorCtr="0">
            <a:spAutoFit/>
          </a:bodyPr>
          <a:lstStyle/>
          <a:p>
            <a:pPr>
              <a:buSzPts val="3600"/>
            </a:pPr>
            <a:r>
              <a:rPr lang="en-US" sz="2000" b="1" dirty="0">
                <a:solidFill>
                  <a:srgbClr val="005AA1"/>
                </a:solidFill>
                <a:latin typeface="Nunito Sans"/>
              </a:rPr>
              <a:t>A. Resolution to Approve Master Service Agreement between the Duluth Airport Authority and Short Elliott Hendrickson Inc. for Planning, Engineering, Environmental, and Design Services</a:t>
            </a:r>
            <a:endParaRPr sz="2000" b="1" dirty="0">
              <a:solidFill>
                <a:srgbClr val="005AA1"/>
              </a:solidFill>
              <a:latin typeface="Nunito Sans"/>
              <a:sym typeface="Nunito Sans"/>
            </a:endParaRPr>
          </a:p>
        </p:txBody>
      </p:sp>
      <p:sp>
        <p:nvSpPr>
          <p:cNvPr id="57" name="Google Shape;57;p13"/>
          <p:cNvSpPr/>
          <p:nvPr/>
        </p:nvSpPr>
        <p:spPr>
          <a:xfrm rot="10800000">
            <a:off x="0" y="4503075"/>
            <a:ext cx="9144000" cy="640500"/>
          </a:xfrm>
          <a:prstGeom prst="rect">
            <a:avLst/>
          </a:prstGeom>
          <a:gradFill>
            <a:gsLst>
              <a:gs pos="0">
                <a:srgbClr val="005AA1"/>
              </a:gs>
              <a:gs pos="100000">
                <a:srgbClr val="002958"/>
              </a:gs>
            </a:gsLst>
            <a:lin ang="0"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58" name="Google Shape;58;p13"/>
          <p:cNvPicPr preferRelativeResize="0"/>
          <p:nvPr/>
        </p:nvPicPr>
        <p:blipFill rotWithShape="1">
          <a:blip r:embed="rId3">
            <a:alphaModFix/>
          </a:blip>
          <a:srcRect/>
          <a:stretch/>
        </p:blipFill>
        <p:spPr>
          <a:xfrm>
            <a:off x="313450" y="4655250"/>
            <a:ext cx="1418226" cy="344975"/>
          </a:xfrm>
          <a:prstGeom prst="rect">
            <a:avLst/>
          </a:prstGeom>
          <a:noFill/>
          <a:ln>
            <a:noFill/>
          </a:ln>
        </p:spPr>
      </p:pic>
      <p:sp>
        <p:nvSpPr>
          <p:cNvPr id="9" name="Google Shape;65;p14">
            <a:extLst>
              <a:ext uri="{FF2B5EF4-FFF2-40B4-BE49-F238E27FC236}">
                <a16:creationId xmlns:a16="http://schemas.microsoft.com/office/drawing/2014/main" id="{1EC3661E-F8BC-48EA-B8E2-E9F32034A1A2}"/>
              </a:ext>
            </a:extLst>
          </p:cNvPr>
          <p:cNvSpPr txBox="1"/>
          <p:nvPr/>
        </p:nvSpPr>
        <p:spPr>
          <a:xfrm>
            <a:off x="534534" y="1387898"/>
            <a:ext cx="8423808" cy="2646848"/>
          </a:xfrm>
          <a:prstGeom prst="rect">
            <a:avLst/>
          </a:prstGeom>
          <a:noFill/>
          <a:ln>
            <a:noFill/>
          </a:ln>
        </p:spPr>
        <p:txBody>
          <a:bodyPr spcFirstLastPara="1" wrap="square" lIns="91425" tIns="91425" rIns="91425" bIns="91425" anchor="t" anchorCtr="0">
            <a:spAutoFit/>
          </a:bodyPr>
          <a:lstStyle/>
          <a:p>
            <a:pPr marL="127000" lvl="7">
              <a:buClr>
                <a:srgbClr val="434343"/>
              </a:buClr>
              <a:buSzPts val="1600"/>
            </a:pPr>
            <a:r>
              <a:rPr lang="en-US" sz="1600" b="1" dirty="0">
                <a:solidFill>
                  <a:srgbClr val="434343"/>
                </a:solidFill>
                <a:latin typeface="Nunito Sans"/>
              </a:rPr>
              <a:t>Project Description - </a:t>
            </a:r>
            <a:r>
              <a:rPr lang="en-US" sz="1600" dirty="0">
                <a:solidFill>
                  <a:srgbClr val="434343"/>
                </a:solidFill>
                <a:latin typeface="Nunito Sans"/>
              </a:rPr>
              <a:t>In accordance with FAA Advisory Circular 150/5100-14E, FAA grant assurances, and the policies and procedures of the Duluth Airport Authority, airports seeking FAA funding support are required to have selected an airport consultant within the previous five years for selected projects. </a:t>
            </a:r>
          </a:p>
          <a:p>
            <a:pPr marL="127000" lvl="7">
              <a:buClr>
                <a:srgbClr val="434343"/>
              </a:buClr>
              <a:buSzPts val="1600"/>
            </a:pPr>
            <a:endParaRPr lang="en-US" sz="1600" dirty="0">
              <a:solidFill>
                <a:srgbClr val="434343"/>
              </a:solidFill>
              <a:latin typeface="Nunito Sans"/>
              <a:sym typeface="Nunito Sans"/>
            </a:endParaRPr>
          </a:p>
          <a:p>
            <a:pPr marL="127000" lvl="7">
              <a:buClr>
                <a:srgbClr val="434343"/>
              </a:buClr>
              <a:buSzPts val="1600"/>
            </a:pPr>
            <a:r>
              <a:rPr lang="en-US" sz="1600" dirty="0">
                <a:solidFill>
                  <a:srgbClr val="434343"/>
                </a:solidFill>
                <a:latin typeface="Nunito Sans"/>
              </a:rPr>
              <a:t>Upon completion of the open solicitation the DAA received one submission from Short Elliott Hendrickson (SEH). The selection committee completed an independent review of the submitted proposal and declared that SEH’s submission was complete and fully qualified. DAA staff recommends selecting SEH as the airport consultant for the next five-year period.</a:t>
            </a:r>
            <a:endParaRPr lang="en-US" sz="1600" dirty="0">
              <a:solidFill>
                <a:srgbClr val="434343"/>
              </a:solidFill>
              <a:latin typeface="Nunito Sans"/>
              <a:sym typeface="Nunito Sans"/>
            </a:endParaRPr>
          </a:p>
        </p:txBody>
      </p:sp>
    </p:spTree>
    <p:extLst>
      <p:ext uri="{BB962C8B-B14F-4D97-AF65-F5344CB8AC3E}">
        <p14:creationId xmlns:p14="http://schemas.microsoft.com/office/powerpoint/2010/main" val="3050579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620300" y="289064"/>
            <a:ext cx="8144700" cy="1415742"/>
          </a:xfrm>
          <a:prstGeom prst="rect">
            <a:avLst/>
          </a:prstGeom>
          <a:noFill/>
          <a:ln>
            <a:noFill/>
          </a:ln>
        </p:spPr>
        <p:txBody>
          <a:bodyPr spcFirstLastPara="1" wrap="square" lIns="91425" tIns="91425" rIns="91425" bIns="91425" anchor="t" anchorCtr="0">
            <a:spAutoFit/>
          </a:bodyPr>
          <a:lstStyle/>
          <a:p>
            <a:pPr>
              <a:buSzPts val="3600"/>
            </a:pPr>
            <a:r>
              <a:rPr lang="en-US" sz="2000" b="1" dirty="0">
                <a:solidFill>
                  <a:srgbClr val="005AA1"/>
                </a:solidFill>
                <a:latin typeface="Nunito Sans"/>
              </a:rPr>
              <a:t>B. Resolution to Approve Work Order 2023 – 3 between the Duluth Airport Authority and Short Elliott Hendrickson Inc. for the Design of the new General Aviation Terminal at Sky Harbor Airport (DYT) </a:t>
            </a:r>
            <a:endParaRPr sz="2000" b="1" dirty="0">
              <a:solidFill>
                <a:srgbClr val="005AA1"/>
              </a:solidFill>
              <a:latin typeface="Nunito Sans"/>
              <a:sym typeface="Nunito Sans"/>
            </a:endParaRPr>
          </a:p>
        </p:txBody>
      </p:sp>
      <p:sp>
        <p:nvSpPr>
          <p:cNvPr id="57" name="Google Shape;57;p13"/>
          <p:cNvSpPr/>
          <p:nvPr/>
        </p:nvSpPr>
        <p:spPr>
          <a:xfrm rot="10800000">
            <a:off x="0" y="4503075"/>
            <a:ext cx="9144000" cy="640500"/>
          </a:xfrm>
          <a:prstGeom prst="rect">
            <a:avLst/>
          </a:prstGeom>
          <a:gradFill>
            <a:gsLst>
              <a:gs pos="0">
                <a:srgbClr val="005AA1"/>
              </a:gs>
              <a:gs pos="100000">
                <a:srgbClr val="002958"/>
              </a:gs>
            </a:gsLst>
            <a:lin ang="0"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58" name="Google Shape;58;p13"/>
          <p:cNvPicPr preferRelativeResize="0"/>
          <p:nvPr/>
        </p:nvPicPr>
        <p:blipFill rotWithShape="1">
          <a:blip r:embed="rId3">
            <a:alphaModFix/>
          </a:blip>
          <a:srcRect/>
          <a:stretch/>
        </p:blipFill>
        <p:spPr>
          <a:xfrm>
            <a:off x="313450" y="4655250"/>
            <a:ext cx="1418226" cy="344975"/>
          </a:xfrm>
          <a:prstGeom prst="rect">
            <a:avLst/>
          </a:prstGeom>
          <a:noFill/>
          <a:ln>
            <a:noFill/>
          </a:ln>
        </p:spPr>
      </p:pic>
      <p:sp>
        <p:nvSpPr>
          <p:cNvPr id="9" name="Google Shape;65;p14">
            <a:extLst>
              <a:ext uri="{FF2B5EF4-FFF2-40B4-BE49-F238E27FC236}">
                <a16:creationId xmlns:a16="http://schemas.microsoft.com/office/drawing/2014/main" id="{1EC3661E-F8BC-48EA-B8E2-E9F32034A1A2}"/>
              </a:ext>
            </a:extLst>
          </p:cNvPr>
          <p:cNvSpPr txBox="1"/>
          <p:nvPr/>
        </p:nvSpPr>
        <p:spPr>
          <a:xfrm>
            <a:off x="3394267" y="1357324"/>
            <a:ext cx="5749733" cy="3493234"/>
          </a:xfrm>
          <a:prstGeom prst="rect">
            <a:avLst/>
          </a:prstGeom>
          <a:noFill/>
          <a:ln>
            <a:noFill/>
          </a:ln>
        </p:spPr>
        <p:txBody>
          <a:bodyPr spcFirstLastPara="1" wrap="square" lIns="91425" tIns="91425" rIns="91425" bIns="91425" anchor="t" anchorCtr="0">
            <a:spAutoFit/>
          </a:bodyPr>
          <a:lstStyle/>
          <a:p>
            <a:pPr marL="0" marR="0">
              <a:spcBef>
                <a:spcPts val="0"/>
              </a:spcBef>
              <a:spcAft>
                <a:spcPts val="600"/>
              </a:spcAft>
            </a:pPr>
            <a:r>
              <a:rPr lang="en-US" sz="1600" b="1" dirty="0">
                <a:solidFill>
                  <a:srgbClr val="434343"/>
                </a:solidFill>
                <a:latin typeface="Nunito Sans"/>
              </a:rPr>
              <a:t>Project Description – </a:t>
            </a:r>
            <a:r>
              <a:rPr lang="en-US" sz="1600" dirty="0">
                <a:solidFill>
                  <a:srgbClr val="434343"/>
                </a:solidFill>
                <a:latin typeface="Nunito Sans"/>
              </a:rPr>
              <a:t>The project consists of designing a new terminal building at the Sky Harbor Airport (DYT). This project replaces the 40-year-old, 2-story terminal with a new single-story terminal.  The proposed terminal will include a pilot-planning room, waiting room, restrooms, and general office space. </a:t>
            </a:r>
          </a:p>
          <a:p>
            <a:pPr marL="0" marR="0">
              <a:spcBef>
                <a:spcPts val="0"/>
              </a:spcBef>
              <a:spcAft>
                <a:spcPts val="600"/>
              </a:spcAft>
            </a:pPr>
            <a:r>
              <a:rPr lang="en-US" sz="1600" dirty="0">
                <a:solidFill>
                  <a:srgbClr val="434343"/>
                </a:solidFill>
                <a:latin typeface="Nunito Sans"/>
                <a:sym typeface="Nunito Sans"/>
              </a:rPr>
              <a:t>The </a:t>
            </a:r>
            <a:r>
              <a:rPr lang="en-US" sz="1600" dirty="0">
                <a:solidFill>
                  <a:srgbClr val="434343"/>
                </a:solidFill>
                <a:latin typeface="Nunito Sans"/>
                <a:ea typeface="Nunito Sans"/>
                <a:cs typeface="Nunito Sans"/>
                <a:sym typeface="Nunito Sans"/>
              </a:rPr>
              <a:t>proposal amount is $163,900.00</a:t>
            </a:r>
          </a:p>
          <a:p>
            <a:pPr marL="0" marR="0">
              <a:spcBef>
                <a:spcPts val="0"/>
              </a:spcBef>
              <a:spcAft>
                <a:spcPts val="600"/>
              </a:spcAft>
            </a:pPr>
            <a:r>
              <a:rPr lang="en-US" sz="1600" dirty="0">
                <a:solidFill>
                  <a:srgbClr val="434343"/>
                </a:solidFill>
                <a:latin typeface="Nunito Sans"/>
                <a:ea typeface="Nunito Sans"/>
                <a:cs typeface="Nunito Sans"/>
                <a:sym typeface="Nunito Sans"/>
              </a:rPr>
              <a:t>Eligible portions of the project are anticipated to be funded by FAA at 95%, and the DAA at 5%.  The FAA portion is funded with competitive Airport Terminal Program (ATP) funding through the </a:t>
            </a:r>
            <a:r>
              <a:rPr lang="en-US" sz="1600" dirty="0">
                <a:solidFill>
                  <a:srgbClr val="434343"/>
                </a:solidFill>
                <a:latin typeface="Nunito Sans"/>
              </a:rPr>
              <a:t>Infrastructure Investment and Jobs Act (IIJA).  </a:t>
            </a:r>
            <a:endParaRPr lang="en-US" sz="1600" dirty="0">
              <a:solidFill>
                <a:srgbClr val="434343"/>
              </a:solidFill>
              <a:latin typeface="Nunito Sans"/>
              <a:sym typeface="Nunito Sans"/>
            </a:endParaRPr>
          </a:p>
        </p:txBody>
      </p:sp>
      <p:pic>
        <p:nvPicPr>
          <p:cNvPr id="3" name="Picture 2">
            <a:extLst>
              <a:ext uri="{FF2B5EF4-FFF2-40B4-BE49-F238E27FC236}">
                <a16:creationId xmlns:a16="http://schemas.microsoft.com/office/drawing/2014/main" id="{8C9BD396-39D0-DA5A-BA8D-2070DD044529}"/>
              </a:ext>
            </a:extLst>
          </p:cNvPr>
          <p:cNvPicPr>
            <a:picLocks noChangeAspect="1"/>
          </p:cNvPicPr>
          <p:nvPr/>
        </p:nvPicPr>
        <p:blipFill>
          <a:blip r:embed="rId4"/>
          <a:stretch>
            <a:fillRect/>
          </a:stretch>
        </p:blipFill>
        <p:spPr>
          <a:xfrm>
            <a:off x="69084" y="2052330"/>
            <a:ext cx="3325183" cy="1268189"/>
          </a:xfrm>
          <a:prstGeom prst="rect">
            <a:avLst/>
          </a:prstGeom>
        </p:spPr>
      </p:pic>
    </p:spTree>
    <p:extLst>
      <p:ext uri="{BB962C8B-B14F-4D97-AF65-F5344CB8AC3E}">
        <p14:creationId xmlns:p14="http://schemas.microsoft.com/office/powerpoint/2010/main" val="967942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620300" y="289064"/>
            <a:ext cx="8144700" cy="1415742"/>
          </a:xfrm>
          <a:prstGeom prst="rect">
            <a:avLst/>
          </a:prstGeom>
          <a:noFill/>
          <a:ln>
            <a:noFill/>
          </a:ln>
        </p:spPr>
        <p:txBody>
          <a:bodyPr spcFirstLastPara="1" wrap="square" lIns="91425" tIns="91425" rIns="91425" bIns="91425" anchor="t" anchorCtr="0">
            <a:spAutoFit/>
          </a:bodyPr>
          <a:lstStyle/>
          <a:p>
            <a:pPr>
              <a:buSzPts val="3600"/>
            </a:pPr>
            <a:r>
              <a:rPr lang="en-US" sz="2000" b="1" dirty="0">
                <a:solidFill>
                  <a:srgbClr val="005AA1"/>
                </a:solidFill>
                <a:latin typeface="Nunito Sans"/>
              </a:rPr>
              <a:t>C. Resolution to Approve Reimbursable Agreement between the Duluth Airport Authority and the Federal Aviation Administration for the Preliminary Design support of the Air Traffic Control Tower Replacement Project</a:t>
            </a:r>
            <a:endParaRPr sz="2000" b="1" dirty="0">
              <a:solidFill>
                <a:srgbClr val="005AA1"/>
              </a:solidFill>
              <a:latin typeface="Nunito Sans"/>
              <a:sym typeface="Nunito Sans"/>
            </a:endParaRPr>
          </a:p>
        </p:txBody>
      </p:sp>
      <p:sp>
        <p:nvSpPr>
          <p:cNvPr id="57" name="Google Shape;57;p13"/>
          <p:cNvSpPr/>
          <p:nvPr/>
        </p:nvSpPr>
        <p:spPr>
          <a:xfrm rot="10800000">
            <a:off x="0" y="4503075"/>
            <a:ext cx="9144000" cy="640500"/>
          </a:xfrm>
          <a:prstGeom prst="rect">
            <a:avLst/>
          </a:prstGeom>
          <a:gradFill>
            <a:gsLst>
              <a:gs pos="0">
                <a:srgbClr val="005AA1"/>
              </a:gs>
              <a:gs pos="100000">
                <a:srgbClr val="002958"/>
              </a:gs>
            </a:gsLst>
            <a:lin ang="0"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58" name="Google Shape;58;p13"/>
          <p:cNvPicPr preferRelativeResize="0"/>
          <p:nvPr/>
        </p:nvPicPr>
        <p:blipFill rotWithShape="1">
          <a:blip r:embed="rId3">
            <a:alphaModFix/>
          </a:blip>
          <a:srcRect/>
          <a:stretch/>
        </p:blipFill>
        <p:spPr>
          <a:xfrm>
            <a:off x="313450" y="4655250"/>
            <a:ext cx="1418226" cy="344975"/>
          </a:xfrm>
          <a:prstGeom prst="rect">
            <a:avLst/>
          </a:prstGeom>
          <a:noFill/>
          <a:ln>
            <a:noFill/>
          </a:ln>
        </p:spPr>
      </p:pic>
      <p:sp>
        <p:nvSpPr>
          <p:cNvPr id="9" name="Google Shape;65;p14">
            <a:extLst>
              <a:ext uri="{FF2B5EF4-FFF2-40B4-BE49-F238E27FC236}">
                <a16:creationId xmlns:a16="http://schemas.microsoft.com/office/drawing/2014/main" id="{1EC3661E-F8BC-48EA-B8E2-E9F32034A1A2}"/>
              </a:ext>
            </a:extLst>
          </p:cNvPr>
          <p:cNvSpPr txBox="1"/>
          <p:nvPr/>
        </p:nvSpPr>
        <p:spPr>
          <a:xfrm>
            <a:off x="620300" y="1570536"/>
            <a:ext cx="8523700" cy="2893069"/>
          </a:xfrm>
          <a:prstGeom prst="rect">
            <a:avLst/>
          </a:prstGeom>
          <a:noFill/>
          <a:ln>
            <a:noFill/>
          </a:ln>
        </p:spPr>
        <p:txBody>
          <a:bodyPr spcFirstLastPara="1" wrap="square" lIns="91425" tIns="91425" rIns="91425" bIns="91425" anchor="t" anchorCtr="0">
            <a:spAutoFit/>
          </a:bodyPr>
          <a:lstStyle/>
          <a:p>
            <a:pPr marL="0" marR="0">
              <a:spcBef>
                <a:spcPts val="0"/>
              </a:spcBef>
              <a:spcAft>
                <a:spcPts val="0"/>
              </a:spcAft>
            </a:pPr>
            <a:r>
              <a:rPr lang="en-US" sz="1600" b="1" dirty="0">
                <a:solidFill>
                  <a:srgbClr val="434343"/>
                </a:solidFill>
                <a:latin typeface="Nunito Sans"/>
              </a:rPr>
              <a:t>Description – </a:t>
            </a:r>
            <a:r>
              <a:rPr lang="en-US" sz="1600" dirty="0">
                <a:solidFill>
                  <a:srgbClr val="434343"/>
                </a:solidFill>
                <a:latin typeface="Nunito Sans"/>
              </a:rPr>
              <a:t>The existing ATCT facility at DLH is over 70 years old and is in poor condition. The ATCT cab height does not provide adequate site lines for the entire airfield, causing safety concerns. The ATCT condition, existing location and proposed replacement was studied as part of the recently completed comprehensive Airport Master Plan.  The DAA received state funding to complete a site visit to the Airport Facilities Terminal Integration Laboratory (AFTIL).  The reimbursable agreement (RA) will allow FAA staff to provide preliminary design and coordination services to the DAA and the ATCT design team. </a:t>
            </a:r>
          </a:p>
          <a:p>
            <a:pPr marL="0" marR="0">
              <a:spcBef>
                <a:spcPts val="0"/>
              </a:spcBef>
              <a:spcAft>
                <a:spcPts val="0"/>
              </a:spcAft>
            </a:pPr>
            <a:endParaRPr lang="en-US" sz="1600" dirty="0">
              <a:solidFill>
                <a:srgbClr val="434343"/>
              </a:solidFill>
              <a:latin typeface="Nunito Sans"/>
            </a:endParaRPr>
          </a:p>
          <a:p>
            <a:pPr marL="0" marR="0">
              <a:spcBef>
                <a:spcPts val="0"/>
              </a:spcBef>
              <a:spcAft>
                <a:spcPts val="0"/>
              </a:spcAft>
            </a:pPr>
            <a:r>
              <a:rPr lang="en-US" sz="1600" dirty="0">
                <a:solidFill>
                  <a:srgbClr val="434343"/>
                </a:solidFill>
                <a:latin typeface="Nunito Sans"/>
              </a:rPr>
              <a:t>The cost of the preliminary study conducted by FAA is $59,940.00.  </a:t>
            </a:r>
          </a:p>
          <a:p>
            <a:pPr marL="0" marR="0">
              <a:spcBef>
                <a:spcPts val="0"/>
              </a:spcBef>
              <a:spcAft>
                <a:spcPts val="0"/>
              </a:spcAft>
            </a:pPr>
            <a:r>
              <a:rPr lang="en-US" sz="1600" dirty="0">
                <a:solidFill>
                  <a:srgbClr val="434343"/>
                </a:solidFill>
                <a:latin typeface="Nunito Sans"/>
              </a:rPr>
              <a:t>The RA costs will be included in future grant and bonding applications for funding. </a:t>
            </a:r>
          </a:p>
        </p:txBody>
      </p:sp>
    </p:spTree>
    <p:extLst>
      <p:ext uri="{BB962C8B-B14F-4D97-AF65-F5344CB8AC3E}">
        <p14:creationId xmlns:p14="http://schemas.microsoft.com/office/powerpoint/2010/main" val="3814926350"/>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3594</TotalTime>
  <Words>487</Words>
  <Application>Microsoft Office PowerPoint</Application>
  <PresentationFormat>On-screen Show (16:9)</PresentationFormat>
  <Paragraphs>23</Paragraphs>
  <Slides>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Nunito Sans ExtraBold</vt:lpstr>
      <vt:lpstr>Nunito Sans</vt:lpstr>
      <vt:lpstr>Simple Light</vt:lpstr>
      <vt:lpstr>Operations/Construction/Planning</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Kaci Nowicki</dc:creator>
  <cp:lastModifiedBy>Mark Papko</cp:lastModifiedBy>
  <cp:revision>28</cp:revision>
  <dcterms:modified xsi:type="dcterms:W3CDTF">2023-03-21T13:07:11Z</dcterms:modified>
</cp:coreProperties>
</file>