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5" d="100"/>
          <a:sy n="65" d="100"/>
        </p:scale>
        <p:origin x="7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26875-E71E-432B-B774-A1AEA4337ACF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C732D-DAC3-4D64-9950-1CFF6C5E8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79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" name="Google Shape;4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301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38958-1817-2B32-123D-9E1BEC61F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5D3FD-35D0-E7BD-03A4-17D0DEC51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920AB-31F0-ABD5-DB98-416178EE5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21D9-0294-4F6C-B078-C8DFA72A386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21683-2607-482C-E175-3ECF55FEF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C884D-0DBA-3CDB-AC92-7ED435006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FBB9-07A4-4277-A3D7-A41914E0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0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FD74E-C288-A5C5-3D4D-A9103DF80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BDB36-D483-D8EA-D12A-131B935BB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A92D1-23C5-2822-966E-E2232D907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21D9-0294-4F6C-B078-C8DFA72A386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641A2-D309-625D-5967-E6F97AB51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4E982-B804-CCE4-560E-C69801231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FBB9-07A4-4277-A3D7-A41914E0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0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2044B1-20D6-5BCF-5B22-BDF40617A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03D2B-80D1-A0D0-BF21-C174E9AB1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76470-DC3D-D350-4D80-FA1998DF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21D9-0294-4F6C-B078-C8DFA72A386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8B9BC-1986-35D7-941C-FE3647127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6776D-3B95-9F6E-1C84-6B4ECE7E7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FBB9-07A4-4277-A3D7-A41914E0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5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773FD-8851-B478-5BCF-1F3514A34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1B006-F134-CEF7-07B1-1B9B3156B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2B86B-E788-67EA-DB0A-573667858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21D9-0294-4F6C-B078-C8DFA72A386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5387F-78D8-751C-EA05-F5B8001CA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60D42-4818-6981-9DE8-80A759F1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FBB9-07A4-4277-A3D7-A41914E0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5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6076-8455-F7D8-C6EF-FB46F0BF7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070D9-7594-4539-F18C-5E056C41C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E4389-EF4E-A94B-B233-56AF02512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21D9-0294-4F6C-B078-C8DFA72A386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D8D9C-0A1E-D972-03BB-73AB19A0F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CA4CB-7387-788A-6A1B-672A48BD2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FBB9-07A4-4277-A3D7-A41914E0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7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18B3-C3AA-210A-749F-CFF66B9AF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714F0-08B9-F39D-B843-387288472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77EE5-6A9A-FA7D-6F72-6B95833E2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974AF-7847-843F-069C-78C49E607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21D9-0294-4F6C-B078-C8DFA72A386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0AF1C-9CA5-36B5-9E17-1AD56F49F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60C0B-4B05-071D-B897-E64C84170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FBB9-07A4-4277-A3D7-A41914E0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0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93EA7-7582-05E9-43BF-05BBE5C3B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9B877-FEFD-7A82-0B84-62DB87236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AA222-9897-1C1A-7E15-84ADD9945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FA854D-5C7A-C534-6669-6E649CF7F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B4DC06-870C-C443-F4C2-E3CCE489F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7354F5-5126-82C5-E451-E291F4C20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21D9-0294-4F6C-B078-C8DFA72A386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2CB09F-F4C8-99AA-7E02-DFC08EAA2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47D9E2-89AD-483F-58BC-C6C2FC11D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FBB9-07A4-4277-A3D7-A41914E0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AC000-2A70-4891-4F0A-CD66E12A3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01E093-1D2B-1C51-6C46-B2FEE10E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21D9-0294-4F6C-B078-C8DFA72A386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C75285-6AA0-E129-B289-92139EE31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2B817-801D-F955-BA5C-5745445E0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FBB9-07A4-4277-A3D7-A41914E0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1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8CC855-6145-2FC4-65E4-5BDDF6B1F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21D9-0294-4F6C-B078-C8DFA72A386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9CE6C-7CAA-F941-4380-4AFAC47F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E85D77-B6A5-C14E-E647-E65E7D7C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FBB9-07A4-4277-A3D7-A41914E0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0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388F2-DA88-952B-284C-9F5FD0B40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B77B2-0C71-6FEE-7950-B8B8F70B1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280E7-1378-A177-7C2E-7A97B02DB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B5676-86DE-ECD5-E85B-B93C11D32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21D9-0294-4F6C-B078-C8DFA72A386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DEE40-B0B4-64DC-F59A-E4E591AE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0B915-570B-9A02-AF6A-EF0896CA5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FBB9-07A4-4277-A3D7-A41914E0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54834-1A69-49FC-55B6-097FECD44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15B858-7AC9-2A27-033F-9B244A5E3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8C134-D3E6-182E-FE96-3C00EE1BE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012C7-7E5D-3438-47D4-9D8ECFCD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21D9-0294-4F6C-B078-C8DFA72A386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DA02C-0966-4534-EED6-CADA91315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6F0F9-D3C1-BC88-EB8E-EA8471804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FBB9-07A4-4277-A3D7-A41914E0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B0833F-2C53-36B7-0270-AB3EDB35C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A2BF4-D4D8-4E3B-5632-FF30C49F5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A8FDC-94B5-2A68-B6F3-6B4FBD832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521D9-0294-4F6C-B078-C8DFA72A386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2B013-3CA8-E1F8-8653-2CC021C4A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E5515-B50E-A664-5185-0DCB94A5C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FFBB9-07A4-4277-A3D7-A41914E0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5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/>
          <p:nvPr/>
        </p:nvSpPr>
        <p:spPr>
          <a:xfrm rot="10800000">
            <a:off x="0" y="6004100"/>
            <a:ext cx="12192000" cy="854000"/>
          </a:xfrm>
          <a:prstGeom prst="rect">
            <a:avLst/>
          </a:prstGeom>
          <a:gradFill>
            <a:gsLst>
              <a:gs pos="0">
                <a:srgbClr val="005AA1"/>
              </a:gs>
              <a:gs pos="100000">
                <a:srgbClr val="002958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4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2500" y="6122868"/>
            <a:ext cx="2277235" cy="616433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2"/>
          <p:cNvSpPr/>
          <p:nvPr/>
        </p:nvSpPr>
        <p:spPr>
          <a:xfrm>
            <a:off x="0" y="5914100"/>
            <a:ext cx="12192000" cy="90000"/>
          </a:xfrm>
          <a:prstGeom prst="rect">
            <a:avLst/>
          </a:prstGeom>
          <a:solidFill>
            <a:srgbClr val="CBEC0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6;p13">
            <a:extLst>
              <a:ext uri="{FF2B5EF4-FFF2-40B4-BE49-F238E27FC236}">
                <a16:creationId xmlns:a16="http://schemas.microsoft.com/office/drawing/2014/main" id="{D172562F-5290-ED79-65FF-8B5B5D5C6472}"/>
              </a:ext>
            </a:extLst>
          </p:cNvPr>
          <p:cNvSpPr txBox="1"/>
          <p:nvPr/>
        </p:nvSpPr>
        <p:spPr>
          <a:xfrm>
            <a:off x="1763544" y="275840"/>
            <a:ext cx="10101488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buClr>
                <a:srgbClr val="000000"/>
              </a:buClr>
              <a:buSzPts val="3600"/>
            </a:pPr>
            <a:r>
              <a:rPr lang="en" sz="4800" dirty="0">
                <a:solidFill>
                  <a:srgbClr val="005AA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rPr>
              <a:t>Communication/Marketing</a:t>
            </a:r>
            <a:endParaRPr sz="4800" dirty="0">
              <a:solidFill>
                <a:srgbClr val="005AA1"/>
              </a:solidFill>
              <a:latin typeface="Nunito Sans ExtraBold"/>
              <a:ea typeface="Nunito Sans ExtraBold"/>
              <a:cs typeface="Nunito Sans ExtraBold"/>
              <a:sym typeface="Nunito Sans ExtraBold"/>
            </a:endParaRPr>
          </a:p>
        </p:txBody>
      </p:sp>
      <p:sp>
        <p:nvSpPr>
          <p:cNvPr id="7" name="Google Shape;58;p13">
            <a:extLst>
              <a:ext uri="{FF2B5EF4-FFF2-40B4-BE49-F238E27FC236}">
                <a16:creationId xmlns:a16="http://schemas.microsoft.com/office/drawing/2014/main" id="{460B6986-C023-7003-B325-D3C0BAA2460C}"/>
              </a:ext>
            </a:extLst>
          </p:cNvPr>
          <p:cNvSpPr txBox="1"/>
          <p:nvPr/>
        </p:nvSpPr>
        <p:spPr>
          <a:xfrm>
            <a:off x="827067" y="1823720"/>
            <a:ext cx="3254883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buClr>
                <a:srgbClr val="000000"/>
              </a:buClr>
              <a:buSzPts val="2400"/>
            </a:pPr>
            <a:r>
              <a:rPr lang="en" sz="3200" dirty="0">
                <a:solidFill>
                  <a:srgbClr val="005AA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rPr>
              <a:t>RFQ Timeline</a:t>
            </a:r>
            <a:endParaRPr sz="3200" dirty="0">
              <a:solidFill>
                <a:srgbClr val="005AA1"/>
              </a:solidFill>
              <a:latin typeface="Nunito Sans ExtraBold"/>
              <a:ea typeface="Nunito Sans ExtraBold"/>
              <a:cs typeface="Nunito Sans ExtraBold"/>
              <a:sym typeface="Nunito Sans ExtraBold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176F82E-6707-43B8-F797-8E15DE2AE77C}"/>
              </a:ext>
            </a:extLst>
          </p:cNvPr>
          <p:cNvGrpSpPr/>
          <p:nvPr/>
        </p:nvGrpSpPr>
        <p:grpSpPr>
          <a:xfrm>
            <a:off x="834673" y="2765194"/>
            <a:ext cx="10728061" cy="2792308"/>
            <a:chOff x="834674" y="2765194"/>
            <a:chExt cx="8539980" cy="226353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CE66F93-7665-B473-D8D0-2AD67CFE9D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4674" y="3805652"/>
              <a:ext cx="8539980" cy="564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668030E-5EA7-2BCB-6BBF-1811C9CD5139}"/>
                </a:ext>
              </a:extLst>
            </p:cNvPr>
            <p:cNvSpPr/>
            <p:nvPr/>
          </p:nvSpPr>
          <p:spPr>
            <a:xfrm>
              <a:off x="1275143" y="3541989"/>
              <a:ext cx="597902" cy="565517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75C07D5-4FD2-C01A-9B9A-503ACEED2CC0}"/>
                </a:ext>
              </a:extLst>
            </p:cNvPr>
            <p:cNvSpPr txBox="1"/>
            <p:nvPr/>
          </p:nvSpPr>
          <p:spPr>
            <a:xfrm>
              <a:off x="981166" y="4257749"/>
              <a:ext cx="11858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RFQ Released 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F2A2B3B-DA34-54A3-214C-DCC55E00B140}"/>
                </a:ext>
              </a:extLst>
            </p:cNvPr>
            <p:cNvSpPr/>
            <p:nvPr/>
          </p:nvSpPr>
          <p:spPr>
            <a:xfrm>
              <a:off x="2453030" y="3541989"/>
              <a:ext cx="597902" cy="581773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B3012C5-28E7-6C64-AF2A-4FFEC618F557}"/>
                </a:ext>
              </a:extLst>
            </p:cNvPr>
            <p:cNvSpPr txBox="1"/>
            <p:nvPr/>
          </p:nvSpPr>
          <p:spPr>
            <a:xfrm>
              <a:off x="2167021" y="2765194"/>
              <a:ext cx="1185855" cy="748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Written Questions Due 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0DC9843-BD22-9F94-882B-709B0F582F92}"/>
                </a:ext>
              </a:extLst>
            </p:cNvPr>
            <p:cNvSpPr txBox="1"/>
            <p:nvPr/>
          </p:nvSpPr>
          <p:spPr>
            <a:xfrm>
              <a:off x="2159053" y="3663545"/>
              <a:ext cx="1185855" cy="28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/>
                <a:t>April 20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FB9D561-1CB8-B32B-D840-D0B07C276779}"/>
                </a:ext>
              </a:extLst>
            </p:cNvPr>
            <p:cNvSpPr txBox="1"/>
            <p:nvPr/>
          </p:nvSpPr>
          <p:spPr>
            <a:xfrm>
              <a:off x="981166" y="3678986"/>
              <a:ext cx="11858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April 6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694AA0E-5EA7-2945-6CA6-AE837D7C23AF}"/>
                </a:ext>
              </a:extLst>
            </p:cNvPr>
            <p:cNvSpPr/>
            <p:nvPr/>
          </p:nvSpPr>
          <p:spPr>
            <a:xfrm>
              <a:off x="3713618" y="3523731"/>
              <a:ext cx="597902" cy="581773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F20DA08-B6F1-1F39-5853-95D32FDAA405}"/>
                </a:ext>
              </a:extLst>
            </p:cNvPr>
            <p:cNvSpPr txBox="1"/>
            <p:nvPr/>
          </p:nvSpPr>
          <p:spPr>
            <a:xfrm>
              <a:off x="3419641" y="4280245"/>
              <a:ext cx="1185855" cy="748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Responses, Addenda Posted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2DAF18D-54B0-5020-C035-8FF133C99BB8}"/>
                </a:ext>
              </a:extLst>
            </p:cNvPr>
            <p:cNvSpPr txBox="1"/>
            <p:nvPr/>
          </p:nvSpPr>
          <p:spPr>
            <a:xfrm>
              <a:off x="3419641" y="3674505"/>
              <a:ext cx="11858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May 5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8A1920F-5097-A79D-9BF7-2A5524BE1863}"/>
                </a:ext>
              </a:extLst>
            </p:cNvPr>
            <p:cNvSpPr/>
            <p:nvPr/>
          </p:nvSpPr>
          <p:spPr>
            <a:xfrm>
              <a:off x="4899473" y="3523731"/>
              <a:ext cx="597902" cy="581773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AB8E2CF-E485-F493-781A-86C362D4E4BB}"/>
                </a:ext>
              </a:extLst>
            </p:cNvPr>
            <p:cNvSpPr txBox="1"/>
            <p:nvPr/>
          </p:nvSpPr>
          <p:spPr>
            <a:xfrm>
              <a:off x="4605496" y="2857374"/>
              <a:ext cx="1185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Qualifications Due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1B38622-86BE-C80E-1695-18F280E10D07}"/>
                </a:ext>
              </a:extLst>
            </p:cNvPr>
            <p:cNvSpPr txBox="1"/>
            <p:nvPr/>
          </p:nvSpPr>
          <p:spPr>
            <a:xfrm>
              <a:off x="4605496" y="3674505"/>
              <a:ext cx="11858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May 25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F65B3A5-27F1-42A3-4B34-5C487C493A60}"/>
                </a:ext>
              </a:extLst>
            </p:cNvPr>
            <p:cNvSpPr/>
            <p:nvPr/>
          </p:nvSpPr>
          <p:spPr>
            <a:xfrm>
              <a:off x="6018275" y="3538745"/>
              <a:ext cx="597902" cy="581773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D66C30A-E323-2D9F-34DC-EDDAC2E8886F}"/>
                </a:ext>
              </a:extLst>
            </p:cNvPr>
            <p:cNvSpPr txBox="1"/>
            <p:nvPr/>
          </p:nvSpPr>
          <p:spPr>
            <a:xfrm>
              <a:off x="5724298" y="4295259"/>
              <a:ext cx="11858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Interviews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EE520B-3E15-B377-0D7B-2C51A435FEC8}"/>
                </a:ext>
              </a:extLst>
            </p:cNvPr>
            <p:cNvSpPr txBox="1"/>
            <p:nvPr/>
          </p:nvSpPr>
          <p:spPr>
            <a:xfrm>
              <a:off x="5724298" y="3619350"/>
              <a:ext cx="1185855" cy="449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Week of</a:t>
              </a:r>
            </a:p>
            <a:p>
              <a:pPr algn="ctr"/>
              <a:r>
                <a:rPr lang="en-US" sz="1600" dirty="0"/>
                <a:t>June 5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C856F84-EF4D-EE24-9189-CCB254DC4BE8}"/>
                </a:ext>
              </a:extLst>
            </p:cNvPr>
            <p:cNvSpPr/>
            <p:nvPr/>
          </p:nvSpPr>
          <p:spPr>
            <a:xfrm>
              <a:off x="7132102" y="3538745"/>
              <a:ext cx="597902" cy="581773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738BAEE-2A4D-2BAF-483E-63BBD9156CD2}"/>
                </a:ext>
              </a:extLst>
            </p:cNvPr>
            <p:cNvSpPr txBox="1"/>
            <p:nvPr/>
          </p:nvSpPr>
          <p:spPr>
            <a:xfrm>
              <a:off x="6688647" y="2857374"/>
              <a:ext cx="14848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Recommendation to Airport Board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67476B9-AEE2-0F31-925D-FF14ADFA1009}"/>
                </a:ext>
              </a:extLst>
            </p:cNvPr>
            <p:cNvSpPr txBox="1"/>
            <p:nvPr/>
          </p:nvSpPr>
          <p:spPr>
            <a:xfrm>
              <a:off x="6838125" y="3689519"/>
              <a:ext cx="1185855" cy="28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/>
                <a:t>June 20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4025C28-5032-1CF8-C2E7-D3C871225441}"/>
                </a:ext>
              </a:extLst>
            </p:cNvPr>
            <p:cNvSpPr/>
            <p:nvPr/>
          </p:nvSpPr>
          <p:spPr>
            <a:xfrm>
              <a:off x="8322931" y="3514221"/>
              <a:ext cx="597902" cy="581773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568D606-679A-F53F-4975-784361DA9D05}"/>
                </a:ext>
              </a:extLst>
            </p:cNvPr>
            <p:cNvSpPr txBox="1"/>
            <p:nvPr/>
          </p:nvSpPr>
          <p:spPr>
            <a:xfrm>
              <a:off x="8028954" y="4270735"/>
              <a:ext cx="1185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Agreement Effective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483953C-0768-EAC9-8958-9C214E096D4C}"/>
                </a:ext>
              </a:extLst>
            </p:cNvPr>
            <p:cNvSpPr txBox="1"/>
            <p:nvPr/>
          </p:nvSpPr>
          <p:spPr>
            <a:xfrm>
              <a:off x="8028954" y="3682258"/>
              <a:ext cx="1185855" cy="28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/>
                <a:t>June 21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/>
          <p:nvPr/>
        </p:nvSpPr>
        <p:spPr>
          <a:xfrm rot="10800000">
            <a:off x="0" y="6004100"/>
            <a:ext cx="12192000" cy="854000"/>
          </a:xfrm>
          <a:prstGeom prst="rect">
            <a:avLst/>
          </a:prstGeom>
          <a:gradFill>
            <a:gsLst>
              <a:gs pos="0">
                <a:srgbClr val="005AA1"/>
              </a:gs>
              <a:gs pos="100000">
                <a:srgbClr val="002958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2500" y="6122868"/>
            <a:ext cx="2277235" cy="616433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/>
          <p:nvPr/>
        </p:nvSpPr>
        <p:spPr>
          <a:xfrm>
            <a:off x="0" y="5914100"/>
            <a:ext cx="12192000" cy="90000"/>
          </a:xfrm>
          <a:prstGeom prst="rect">
            <a:avLst/>
          </a:prstGeom>
          <a:solidFill>
            <a:srgbClr val="CBEC0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56;p13">
            <a:extLst>
              <a:ext uri="{FF2B5EF4-FFF2-40B4-BE49-F238E27FC236}">
                <a16:creationId xmlns:a16="http://schemas.microsoft.com/office/drawing/2014/main" id="{CECA5D71-B695-34DB-8E30-0311D0B77891}"/>
              </a:ext>
            </a:extLst>
          </p:cNvPr>
          <p:cNvSpPr txBox="1"/>
          <p:nvPr/>
        </p:nvSpPr>
        <p:spPr>
          <a:xfrm>
            <a:off x="1511117" y="361477"/>
            <a:ext cx="10101488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buClr>
                <a:srgbClr val="000000"/>
              </a:buClr>
              <a:buSzPts val="3600"/>
            </a:pPr>
            <a:r>
              <a:rPr lang="en" sz="4800" dirty="0">
                <a:solidFill>
                  <a:srgbClr val="005AA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rPr>
              <a:t>Communication/Marketing</a:t>
            </a:r>
            <a:endParaRPr sz="4800" dirty="0">
              <a:solidFill>
                <a:srgbClr val="005AA1"/>
              </a:solidFill>
              <a:latin typeface="Nunito Sans ExtraBold"/>
              <a:ea typeface="Nunito Sans ExtraBold"/>
              <a:cs typeface="Nunito Sans ExtraBold"/>
              <a:sym typeface="Nunito Sans ExtraBold"/>
            </a:endParaRPr>
          </a:p>
        </p:txBody>
      </p:sp>
      <p:sp>
        <p:nvSpPr>
          <p:cNvPr id="3" name="Google Shape;58;p13">
            <a:extLst>
              <a:ext uri="{FF2B5EF4-FFF2-40B4-BE49-F238E27FC236}">
                <a16:creationId xmlns:a16="http://schemas.microsoft.com/office/drawing/2014/main" id="{EF222254-5E6F-D6FE-7299-34268B1986C6}"/>
              </a:ext>
            </a:extLst>
          </p:cNvPr>
          <p:cNvSpPr txBox="1"/>
          <p:nvPr/>
        </p:nvSpPr>
        <p:spPr>
          <a:xfrm>
            <a:off x="827067" y="1823720"/>
            <a:ext cx="3966159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buClr>
                <a:srgbClr val="000000"/>
              </a:buClr>
              <a:buSzPts val="2400"/>
            </a:pPr>
            <a:r>
              <a:rPr lang="en" sz="3200" dirty="0">
                <a:solidFill>
                  <a:srgbClr val="005AA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rPr>
              <a:t>Amsoil Contract</a:t>
            </a:r>
            <a:endParaRPr sz="3200" dirty="0">
              <a:solidFill>
                <a:srgbClr val="005AA1"/>
              </a:solidFill>
              <a:latin typeface="Nunito Sans ExtraBold"/>
              <a:ea typeface="Nunito Sans ExtraBold"/>
              <a:cs typeface="Nunito Sans ExtraBold"/>
              <a:sym typeface="Nunito Sans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1762115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18650</TotalTime>
  <Words>44</Words>
  <Application>Microsoft Office PowerPoint</Application>
  <PresentationFormat>Widescreen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Nunito Sans ExtraBold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Baker</dc:creator>
  <cp:lastModifiedBy>Natalie Baker</cp:lastModifiedBy>
  <cp:revision>2</cp:revision>
  <dcterms:created xsi:type="dcterms:W3CDTF">2023-03-01T19:53:43Z</dcterms:created>
  <dcterms:modified xsi:type="dcterms:W3CDTF">2023-03-14T18:44:21Z</dcterms:modified>
</cp:coreProperties>
</file>