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328" r:id="rId2"/>
    <p:sldId id="332" r:id="rId3"/>
    <p:sldId id="333" r:id="rId4"/>
    <p:sldId id="334" r:id="rId5"/>
    <p:sldId id="336" r:id="rId6"/>
    <p:sldId id="337" r:id="rId7"/>
    <p:sldId id="338" r:id="rId8"/>
    <p:sldId id="339" r:id="rId9"/>
  </p:sldIdLst>
  <p:sldSz cx="9144000" cy="5143500" type="screen16x9"/>
  <p:notesSz cx="6858000" cy="9144000"/>
  <p:embeddedFontLst>
    <p:embeddedFont>
      <p:font typeface="Nunito Sans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A1"/>
              </a:buClr>
              <a:buSzPts val="3600"/>
              <a:buFont typeface="Nunito Sans"/>
              <a:buNone/>
              <a:defRPr sz="3600" b="1" i="0" u="none" strike="noStrike" cap="none">
                <a:solidFill>
                  <a:srgbClr val="005AA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●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○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■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●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○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■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●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○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"/>
              <a:buChar char="■"/>
              <a:defRPr sz="160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0" y="4503075"/>
            <a:ext cx="9144000" cy="6405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50" y="4655250"/>
            <a:ext cx="1418226" cy="3449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Operations/Construction/Planning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60" y="1032061"/>
            <a:ext cx="8755460" cy="3397063"/>
          </a:xfrm>
        </p:spPr>
        <p:txBody>
          <a:bodyPr>
            <a:normAutofit/>
          </a:bodyPr>
          <a:lstStyle/>
          <a:p>
            <a:pPr marL="127000" indent="0" algn="l"/>
            <a:r>
              <a:rPr lang="en-US" sz="2000" b="1" dirty="0"/>
              <a:t>Duluth International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Architecture and Engineering RFQ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Construction Delivery Method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2023 Construction Season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VMS Software Change Over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7000" indent="0" algn="l"/>
            <a:r>
              <a:rPr lang="en-US" sz="2000" b="1" dirty="0"/>
              <a:t>Duluth Sky Harbor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Airport Terminal Program – Sky Harbor Airport Terminal Design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768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Design - Build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70" y="932048"/>
            <a:ext cx="8755460" cy="639577"/>
          </a:xfrm>
        </p:spPr>
        <p:txBody>
          <a:bodyPr>
            <a:normAutofit/>
          </a:bodyPr>
          <a:lstStyle/>
          <a:p>
            <a:pPr marL="127000" indent="0" algn="l"/>
            <a:r>
              <a:rPr lang="en-US" sz="2000" b="1" dirty="0"/>
              <a:t>A single entity who controls all aspects of design and construction.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E54781A-EC86-D90B-B29C-7FA9390F0FCE}"/>
              </a:ext>
            </a:extLst>
          </p:cNvPr>
          <p:cNvSpPr txBox="1">
            <a:spLocks/>
          </p:cNvSpPr>
          <p:nvPr/>
        </p:nvSpPr>
        <p:spPr>
          <a:xfrm>
            <a:off x="194270" y="1571625"/>
            <a:ext cx="4263430" cy="272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Pros: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Faster overall timeline to completion 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Design -&gt; Construction Autonomy 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Efficient Communication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Can see cost savings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Construction can start before final design is complete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F591F-4565-8216-EE67-DFC814D8C077}"/>
              </a:ext>
            </a:extLst>
          </p:cNvPr>
          <p:cNvSpPr txBox="1">
            <a:spLocks/>
          </p:cNvSpPr>
          <p:nvPr/>
        </p:nvSpPr>
        <p:spPr>
          <a:xfrm>
            <a:off x="4807744" y="1643061"/>
            <a:ext cx="4202906" cy="26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Cons: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Longer design time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Cannot have a separate construction company oversee construction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Greater risk of change orders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Less control once a GMP has been agreed too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Too many unknowns with the FAA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Overall new to airport industry</a:t>
            </a:r>
          </a:p>
        </p:txBody>
      </p:sp>
    </p:spTree>
    <p:extLst>
      <p:ext uri="{BB962C8B-B14F-4D97-AF65-F5344CB8AC3E}">
        <p14:creationId xmlns:p14="http://schemas.microsoft.com/office/powerpoint/2010/main" val="10947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Construction Manager at Risk (CMAR)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70" y="932048"/>
            <a:ext cx="8755460" cy="639577"/>
          </a:xfrm>
        </p:spPr>
        <p:txBody>
          <a:bodyPr>
            <a:normAutofit fontScale="85000" lnSpcReduction="20000"/>
          </a:bodyPr>
          <a:lstStyle/>
          <a:p>
            <a:pPr marL="127000" indent="0" algn="l"/>
            <a:r>
              <a:rPr lang="en-US" sz="2000" b="1" dirty="0"/>
              <a:t>A construction manager hired by the owner to complete design and construction under a Guaranteed </a:t>
            </a:r>
            <a:r>
              <a:rPr lang="en-US" sz="2000" b="1"/>
              <a:t>Maximum Price (GMP)</a:t>
            </a:r>
            <a:endParaRPr lang="en-US" sz="2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E54781A-EC86-D90B-B29C-7FA9390F0FCE}"/>
              </a:ext>
            </a:extLst>
          </p:cNvPr>
          <p:cNvSpPr txBox="1">
            <a:spLocks/>
          </p:cNvSpPr>
          <p:nvPr/>
        </p:nvSpPr>
        <p:spPr>
          <a:xfrm>
            <a:off x="194270" y="1571625"/>
            <a:ext cx="4084836" cy="272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Pros: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Most of the time accompanied by a GMP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Can see cost savings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Transfer of risk from owner to CM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F591F-4565-8216-EE67-DFC814D8C077}"/>
              </a:ext>
            </a:extLst>
          </p:cNvPr>
          <p:cNvSpPr txBox="1">
            <a:spLocks/>
          </p:cNvSpPr>
          <p:nvPr/>
        </p:nvSpPr>
        <p:spPr>
          <a:xfrm>
            <a:off x="4925814" y="1643061"/>
            <a:ext cx="4084836" cy="26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Cons: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Longer design time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Too many unknowns with the FAA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Less control once a GMP has been agreed too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Potential conflicts as CM is also the GC.</a:t>
            </a:r>
          </a:p>
        </p:txBody>
      </p:sp>
    </p:spTree>
    <p:extLst>
      <p:ext uri="{BB962C8B-B14F-4D97-AF65-F5344CB8AC3E}">
        <p14:creationId xmlns:p14="http://schemas.microsoft.com/office/powerpoint/2010/main" val="16294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Design - Bid - Build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70" y="932048"/>
            <a:ext cx="8755460" cy="639577"/>
          </a:xfrm>
        </p:spPr>
        <p:txBody>
          <a:bodyPr>
            <a:normAutofit fontScale="85000" lnSpcReduction="20000"/>
          </a:bodyPr>
          <a:lstStyle/>
          <a:p>
            <a:pPr marL="127000" indent="0" algn="l"/>
            <a:r>
              <a:rPr lang="en-US" sz="2000" b="1" dirty="0"/>
              <a:t>Firm that designs a project, puts it out for bid, and then hires GC/CMA to complete construction.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E54781A-EC86-D90B-B29C-7FA9390F0FCE}"/>
              </a:ext>
            </a:extLst>
          </p:cNvPr>
          <p:cNvSpPr txBox="1">
            <a:spLocks/>
          </p:cNvSpPr>
          <p:nvPr/>
        </p:nvSpPr>
        <p:spPr>
          <a:xfrm>
            <a:off x="194270" y="1571625"/>
            <a:ext cx="4084836" cy="272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Pros: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Traditional and familiar to the DAA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Greatest speed during design phase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Greatest flexibility during design phase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Designer will oversee construction through completion 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F591F-4565-8216-EE67-DFC814D8C077}"/>
              </a:ext>
            </a:extLst>
          </p:cNvPr>
          <p:cNvSpPr txBox="1">
            <a:spLocks/>
          </p:cNvSpPr>
          <p:nvPr/>
        </p:nvSpPr>
        <p:spPr>
          <a:xfrm>
            <a:off x="4925814" y="1643061"/>
            <a:ext cx="4084836" cy="26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"/>
              <a:buNone/>
              <a:defRPr sz="2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27000" indent="0"/>
            <a:r>
              <a:rPr lang="en-US" sz="2000" b="1" dirty="0"/>
              <a:t>Cons: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A longer process overall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No contractor input in design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798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57DF4E-D167-6B5D-C821-1689FF41E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8" y="297694"/>
            <a:ext cx="8520600" cy="20526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Why Did the DAA Choose Design-Bid-Build?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2EDF66-D150-A18C-1979-960D8E09C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8" y="1964889"/>
            <a:ext cx="8520600" cy="2242780"/>
          </a:xfrm>
        </p:spPr>
        <p:txBody>
          <a:bodyPr/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dirty="0"/>
              <a:t>Too many unknowns at this point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dirty="0"/>
              <a:t>Speed needed during the design phase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dirty="0"/>
              <a:t>Most flexible to respond to guidance changes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dirty="0"/>
              <a:t>Familiar to the DAA/FAA</a:t>
            </a:r>
          </a:p>
        </p:txBody>
      </p:sp>
    </p:spTree>
    <p:extLst>
      <p:ext uri="{BB962C8B-B14F-4D97-AF65-F5344CB8AC3E}">
        <p14:creationId xmlns:p14="http://schemas.microsoft.com/office/powerpoint/2010/main" val="133450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Operations/Construction/Planning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60" y="1032061"/>
            <a:ext cx="8755460" cy="3397063"/>
          </a:xfrm>
        </p:spPr>
        <p:txBody>
          <a:bodyPr>
            <a:normAutofit/>
          </a:bodyPr>
          <a:lstStyle/>
          <a:p>
            <a:pPr marL="127000" indent="0" algn="l"/>
            <a:r>
              <a:rPr lang="en-US" sz="2000" b="1" dirty="0"/>
              <a:t>Duluth International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Architecture and Engineering RFQ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Construction Delivery Method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2023 Construction Season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VMS Software Change Over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7000" indent="0" algn="l"/>
            <a:r>
              <a:rPr lang="en-US" sz="2000" b="1" dirty="0"/>
              <a:t>Duluth Sky Harbor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Airport Terminal Program – Sky Harbor Airport Terminal Design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3252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D9B8-5728-0CE7-4EC5-DC4842F7E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9EE16-C981-4564-B32B-0DCF3B6E8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CC359-AC05-AF77-6F99-B911AA9E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36" y="0"/>
            <a:ext cx="74325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8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A295-9216-4451-AC78-C37F3FC9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0" y="0"/>
            <a:ext cx="8924500" cy="860612"/>
          </a:xfrm>
        </p:spPr>
        <p:txBody>
          <a:bodyPr>
            <a:normAutofit/>
          </a:bodyPr>
          <a:lstStyle/>
          <a:p>
            <a:r>
              <a:rPr lang="en-US" sz="3600" dirty="0"/>
              <a:t>Operations/Construction/Planning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F9A9A-7089-4549-8323-E950AFE2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60" y="1032061"/>
            <a:ext cx="8755460" cy="3397063"/>
          </a:xfrm>
        </p:spPr>
        <p:txBody>
          <a:bodyPr>
            <a:normAutofit/>
          </a:bodyPr>
          <a:lstStyle/>
          <a:p>
            <a:pPr marL="127000" indent="0" algn="l"/>
            <a:r>
              <a:rPr lang="en-US" sz="2000" b="1" dirty="0"/>
              <a:t>Duluth International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Architecture and Engineering RFQ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ATCT Construction Delivery Method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2023 Construction Season Update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VMS Software Change Over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7000" indent="0" algn="l"/>
            <a:r>
              <a:rPr lang="en-US" sz="2000" b="1" dirty="0"/>
              <a:t>Duluth Sky Harbor Airport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Airport Terminal Program – Sky Harbor Airport Terminal Design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12513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367</Words>
  <Application>Microsoft Office PowerPoint</Application>
  <PresentationFormat>On-screen Show (16:9)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Nunito Sans</vt:lpstr>
      <vt:lpstr>Arial</vt:lpstr>
      <vt:lpstr>Simple Light</vt:lpstr>
      <vt:lpstr>Operations/Construction/Planning</vt:lpstr>
      <vt:lpstr>Design - Build</vt:lpstr>
      <vt:lpstr>Construction Manager at Risk (CMAR)</vt:lpstr>
      <vt:lpstr>Design - Bid - Build</vt:lpstr>
      <vt:lpstr>Why Did the DAA Choose Design-Bid-Build? </vt:lpstr>
      <vt:lpstr>Operations/Construction/Planning</vt:lpstr>
      <vt:lpstr>PowerPoint Presentation</vt:lpstr>
      <vt:lpstr>Operations/Construction/Planning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Kaci Nowicki</dc:creator>
  <cp:lastModifiedBy>Mark Papko</cp:lastModifiedBy>
  <cp:revision>31</cp:revision>
  <dcterms:modified xsi:type="dcterms:W3CDTF">2023-04-18T12:57:43Z</dcterms:modified>
</cp:coreProperties>
</file>