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
  </p:notesMasterIdLst>
  <p:sldIdLst>
    <p:sldId id="262" r:id="rId2"/>
    <p:sldId id="266" r:id="rId3"/>
    <p:sldId id="264" r:id="rId4"/>
    <p:sldId id="267" r:id="rId5"/>
    <p:sldId id="268" r:id="rId6"/>
  </p:sldIdLst>
  <p:sldSz cx="9144000" cy="5143500" type="screen16x9"/>
  <p:notesSz cx="6858000" cy="9144000"/>
  <p:embeddedFontLst>
    <p:embeddedFont>
      <p:font typeface="Nunito Sans" pitchFamily="2" charset="0"/>
      <p:regular r:id="rId8"/>
      <p:bold r:id="rId9"/>
      <p:italic r:id="rId10"/>
      <p:boldItalic r:id="rId11"/>
    </p:embeddedFont>
    <p:embeddedFont>
      <p:font typeface="Nunito Sans ExtraBold" pitchFamily="2"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5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256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91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518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459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2540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39267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25"/>
            <a:ext cx="4572000" cy="451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1"/>
          <p:cNvSpPr txBox="1"/>
          <p:nvPr/>
        </p:nvSpPr>
        <p:spPr>
          <a:xfrm>
            <a:off x="620300" y="582650"/>
            <a:ext cx="5387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1">
                <a:solidFill>
                  <a:srgbClr val="005AA1"/>
                </a:solidFill>
                <a:latin typeface="Nunito Sans"/>
                <a:ea typeface="Nunito Sans"/>
                <a:cs typeface="Nunito Sans"/>
                <a:sym typeface="Nunito Sans"/>
              </a:rPr>
              <a:t>Headline for the page.</a:t>
            </a:r>
            <a:endParaRPr sz="3600" b="1" i="0" u="none" strike="noStrike" cap="none">
              <a:solidFill>
                <a:srgbClr val="005AA1"/>
              </a:solidFill>
              <a:latin typeface="Nunito Sans"/>
              <a:ea typeface="Nunito Sans"/>
              <a:cs typeface="Nunito Sans"/>
              <a:sym typeface="Nunito Sans"/>
            </a:endParaRPr>
          </a:p>
        </p:txBody>
      </p:sp>
      <p:sp>
        <p:nvSpPr>
          <p:cNvPr id="38" name="Google Shape;38;p11"/>
          <p:cNvSpPr txBox="1"/>
          <p:nvPr/>
        </p:nvSpPr>
        <p:spPr>
          <a:xfrm>
            <a:off x="620300" y="2073275"/>
            <a:ext cx="81447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434343"/>
                </a:solidFill>
                <a:latin typeface="Nunito Sans"/>
                <a:ea typeface="Nunito Sans"/>
                <a:cs typeface="Nunito Sans"/>
                <a:sym typeface="Nunito Sans"/>
              </a:rPr>
              <a:t>Lorem ipsum dolor sit amet, consectetur adipiscing elit. Donec purus tortor, venenatis id nisi non, dignissim egestas ligula. Praesent scelerisque, libero sed lobortis efficitur, mauris nunc maximus purus, id faucibus mi elit vel tellus. </a:t>
            </a:r>
            <a:endParaRPr sz="1600" b="0" i="0" u="none" strike="noStrike" cap="none">
              <a:solidFill>
                <a:srgbClr val="434343"/>
              </a:solidFill>
              <a:latin typeface="Nunito Sans ExtraBold"/>
              <a:ea typeface="Nunito Sans ExtraBold"/>
              <a:cs typeface="Nunito Sans ExtraBold"/>
              <a:sym typeface="Nunito Sans ExtraBold"/>
            </a:endParaRPr>
          </a:p>
        </p:txBody>
      </p:sp>
      <p:sp>
        <p:nvSpPr>
          <p:cNvPr id="39" name="Google Shape;39;p11"/>
          <p:cNvSpPr txBox="1"/>
          <p:nvPr/>
        </p:nvSpPr>
        <p:spPr>
          <a:xfrm>
            <a:off x="620300" y="1377175"/>
            <a:ext cx="7018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5AA1"/>
                </a:solidFill>
                <a:latin typeface="Nunito Sans ExtraBold"/>
                <a:ea typeface="Nunito Sans ExtraBold"/>
                <a:cs typeface="Nunito Sans ExtraBold"/>
                <a:sym typeface="Nunito Sans ExtraBold"/>
              </a:rPr>
              <a:t>Subheadline for this slide.</a:t>
            </a:r>
            <a:endParaRPr sz="2400" b="0" i="0" u="none" strike="noStrike" cap="none">
              <a:solidFill>
                <a:srgbClr val="005AA1"/>
              </a:solidFill>
              <a:latin typeface="Nunito Sans ExtraBold"/>
              <a:ea typeface="Nunito Sans ExtraBold"/>
              <a:cs typeface="Nunito Sans ExtraBold"/>
              <a:sym typeface="Nunito Sans Extra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5AA1"/>
              </a:buClr>
              <a:buSzPts val="3600"/>
              <a:buFont typeface="Nunito Sans"/>
              <a:buNone/>
              <a:defRPr sz="3600" b="1" i="0" u="none" strike="noStrike" cap="none">
                <a:solidFill>
                  <a:srgbClr val="005AA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1pPr>
            <a:lvl2pPr marL="914400" marR="0" lvl="1"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2pPr>
            <a:lvl3pPr marL="1371600" marR="0" lvl="2"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3pPr>
            <a:lvl4pPr marL="1828800" marR="0" lvl="3"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4pPr>
            <a:lvl5pPr marL="2286000" marR="0" lvl="4"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5pPr>
            <a:lvl6pPr marL="2743200" marR="0" lvl="5"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6pPr>
            <a:lvl7pPr marL="3200400" marR="0" lvl="6"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7pPr>
            <a:lvl8pPr marL="3657600" marR="0" lvl="7"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8pPr>
            <a:lvl9pPr marL="4114800" marR="0" lvl="8" indent="-330200" algn="l" rtl="0">
              <a:lnSpc>
                <a:spcPct val="115000"/>
              </a:lnSpc>
              <a:spcBef>
                <a:spcPts val="0"/>
              </a:spcBef>
              <a:spcAft>
                <a:spcPts val="0"/>
              </a:spcAft>
              <a:buClr>
                <a:schemeClr val="dk2"/>
              </a:buClr>
              <a:buSzPts val="1600"/>
              <a:buFont typeface="Nunito Sans"/>
              <a:buChar char="■"/>
              <a:defRPr sz="1600" i="0" u="none" strike="noStrike" cap="none">
                <a:solidFill>
                  <a:schemeClr val="dk2"/>
                </a:solidFill>
                <a:latin typeface="Nunito Sans"/>
                <a:ea typeface="Nunito Sans"/>
                <a:cs typeface="Nunito Sans"/>
                <a:sym typeface="Nunito Sans"/>
              </a:defRPr>
            </a:lvl9pPr>
          </a:lstStyle>
          <a:p>
            <a:endParaRPr/>
          </a:p>
        </p:txBody>
      </p:sp>
      <p:sp>
        <p:nvSpPr>
          <p:cNvPr id="8" name="Google Shape;8;p1"/>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p:cNvPicPr preferRelativeResize="0"/>
          <p:nvPr/>
        </p:nvPicPr>
        <p:blipFill rotWithShape="1">
          <a:blip r:embed="rId10">
            <a:alphaModFix/>
          </a:blip>
          <a:srcRect/>
          <a:stretch/>
        </p:blipFill>
        <p:spPr>
          <a:xfrm>
            <a:off x="313450" y="4655250"/>
            <a:ext cx="1418226" cy="344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D. Resolution to Approve Work Order 2023 - 1 between the Duluth Airport Authority and Kraus Anderson Construction Company for Construction Phase Services as part of the Ranch Hangar project at Duluth International Airport (DLH)</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3646968" y="1686361"/>
            <a:ext cx="5389456" cy="3139291"/>
          </a:xfrm>
          <a:prstGeom prst="rect">
            <a:avLst/>
          </a:prstGeom>
          <a:noFill/>
          <a:ln>
            <a:noFill/>
          </a:ln>
        </p:spPr>
        <p:txBody>
          <a:bodyPr spcFirstLastPara="1" wrap="square" lIns="91425" tIns="91425" rIns="91425" bIns="91425" anchor="t" anchorCtr="0">
            <a:spAutoFit/>
          </a:bodyPr>
          <a:lstStyle/>
          <a:p>
            <a:pPr marL="127000" lvl="7">
              <a:buClr>
                <a:srgbClr val="434343"/>
              </a:buClr>
              <a:buSzPts val="1600"/>
            </a:pPr>
            <a:r>
              <a:rPr lang="en-US" sz="1600" b="1" dirty="0">
                <a:solidFill>
                  <a:srgbClr val="434343"/>
                </a:solidFill>
                <a:latin typeface="Nunito Sans"/>
              </a:rPr>
              <a:t>Project Description: Construction Management Services for oversight of Ranch Unit Hangars</a:t>
            </a:r>
            <a:endParaRPr lang="en-US" sz="1600" dirty="0">
              <a:solidFill>
                <a:srgbClr val="434343"/>
              </a:solidFill>
              <a:latin typeface="Nunito Sans"/>
            </a:endParaRPr>
          </a:p>
          <a:p>
            <a:pPr marL="127000" lvl="7">
              <a:buClr>
                <a:srgbClr val="434343"/>
              </a:buClr>
              <a:buSzPts val="1600"/>
            </a:pPr>
            <a:endParaRPr lang="en-US" sz="1600" dirty="0">
              <a:solidFill>
                <a:srgbClr val="434343"/>
              </a:solidFill>
              <a:latin typeface="Nunito Sans"/>
              <a:sym typeface="Nunito Sans"/>
            </a:endParaRPr>
          </a:p>
          <a:p>
            <a:pPr marL="127000" lvl="7">
              <a:buClr>
                <a:srgbClr val="434343"/>
              </a:buClr>
              <a:buSzPts val="1600"/>
            </a:pPr>
            <a:r>
              <a:rPr lang="en-US" sz="1600" dirty="0">
                <a:solidFill>
                  <a:srgbClr val="434343"/>
                </a:solidFill>
                <a:latin typeface="Nunito Sans"/>
              </a:rPr>
              <a:t>The scope of Construction-Phase Services includes administrative management of awarded Contractors, schedule management, construction meetings, submittals, construction phasing, budget tracking, cash flow reporting, pay applications, request for information processing, and additional services.</a:t>
            </a:r>
          </a:p>
          <a:p>
            <a:pPr marL="127000" lvl="7">
              <a:buClr>
                <a:srgbClr val="434343"/>
              </a:buClr>
              <a:buSzPts val="1600"/>
            </a:pPr>
            <a:endParaRPr lang="en-US" sz="1600" dirty="0">
              <a:solidFill>
                <a:srgbClr val="434343"/>
              </a:solidFill>
              <a:highlight>
                <a:srgbClr val="FFFF00"/>
              </a:highlight>
              <a:latin typeface="Nunito Sans"/>
              <a:sym typeface="Nunito Sans"/>
            </a:endParaRPr>
          </a:p>
          <a:p>
            <a:pPr marL="127000" lvl="7">
              <a:buClr>
                <a:srgbClr val="434343"/>
              </a:buClr>
              <a:buSzPts val="1600"/>
            </a:pPr>
            <a:r>
              <a:rPr lang="en-US" sz="1600" dirty="0">
                <a:solidFill>
                  <a:srgbClr val="434343"/>
                </a:solidFill>
                <a:latin typeface="Nunito Sans"/>
                <a:sym typeface="Nunito Sans"/>
              </a:rPr>
              <a:t>The </a:t>
            </a:r>
            <a:r>
              <a:rPr lang="en-US" sz="1600" dirty="0">
                <a:solidFill>
                  <a:srgbClr val="434343"/>
                </a:solidFill>
                <a:latin typeface="Nunito Sans"/>
                <a:ea typeface="Nunito Sans"/>
                <a:cs typeface="Nunito Sans"/>
                <a:sym typeface="Nunito Sans"/>
              </a:rPr>
              <a:t>proposal amount is </a:t>
            </a:r>
            <a:r>
              <a:rPr lang="en-US" sz="1600">
                <a:solidFill>
                  <a:srgbClr val="434343"/>
                </a:solidFill>
                <a:latin typeface="Nunito Sans"/>
                <a:ea typeface="Nunito Sans"/>
                <a:cs typeface="Nunito Sans"/>
                <a:sym typeface="Nunito Sans"/>
              </a:rPr>
              <a:t>$190,084.00.</a:t>
            </a:r>
            <a:endParaRPr lang="en-US" sz="1600" dirty="0">
              <a:solidFill>
                <a:srgbClr val="434343"/>
              </a:solidFill>
              <a:latin typeface="Nunito Sans"/>
              <a:ea typeface="Nunito Sans"/>
              <a:cs typeface="Nunito Sans"/>
              <a:sym typeface="Nunito Sans"/>
            </a:endParaRPr>
          </a:p>
          <a:p>
            <a:pPr marL="127000" lvl="7">
              <a:buClr>
                <a:srgbClr val="434343"/>
              </a:buClr>
              <a:buSzPts val="1600"/>
            </a:pPr>
            <a:endParaRPr lang="en-US" sz="1600" dirty="0">
              <a:solidFill>
                <a:srgbClr val="434343"/>
              </a:solidFill>
              <a:latin typeface="Nunito Sans"/>
              <a:sym typeface="Nunito Sans"/>
            </a:endParaRPr>
          </a:p>
        </p:txBody>
      </p:sp>
      <p:pic>
        <p:nvPicPr>
          <p:cNvPr id="3" name="Picture 2">
            <a:extLst>
              <a:ext uri="{FF2B5EF4-FFF2-40B4-BE49-F238E27FC236}">
                <a16:creationId xmlns:a16="http://schemas.microsoft.com/office/drawing/2014/main" id="{C4629D44-F258-C4E8-58F7-69DDACFD5152}"/>
              </a:ext>
            </a:extLst>
          </p:cNvPr>
          <p:cNvPicPr>
            <a:picLocks noChangeAspect="1"/>
          </p:cNvPicPr>
          <p:nvPr/>
        </p:nvPicPr>
        <p:blipFill rotWithShape="1">
          <a:blip r:embed="rId4"/>
          <a:srcRect t="27792"/>
          <a:stretch/>
        </p:blipFill>
        <p:spPr>
          <a:xfrm>
            <a:off x="313450" y="1756358"/>
            <a:ext cx="3200564" cy="2260635"/>
          </a:xfrm>
          <a:prstGeom prst="rect">
            <a:avLst/>
          </a:prstGeom>
        </p:spPr>
      </p:pic>
    </p:spTree>
    <p:extLst>
      <p:ext uri="{BB962C8B-B14F-4D97-AF65-F5344CB8AC3E}">
        <p14:creationId xmlns:p14="http://schemas.microsoft.com/office/powerpoint/2010/main" val="305057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p:nvPr/>
        </p:nvSpPr>
        <p:spPr>
          <a:xfrm>
            <a:off x="759854" y="188441"/>
            <a:ext cx="8144700" cy="800189"/>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E. Resolution to Award the Following Contracts for the Ranch Hangar Construction Project, Bid Package 1 of 1</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3" name="TextBox 2">
            <a:extLst>
              <a:ext uri="{FF2B5EF4-FFF2-40B4-BE49-F238E27FC236}">
                <a16:creationId xmlns:a16="http://schemas.microsoft.com/office/drawing/2014/main" id="{D4D0A03C-5A22-13AA-77E5-8CC4B064E950}"/>
              </a:ext>
            </a:extLst>
          </p:cNvPr>
          <p:cNvSpPr txBox="1"/>
          <p:nvPr/>
        </p:nvSpPr>
        <p:spPr>
          <a:xfrm>
            <a:off x="759854" y="1154537"/>
            <a:ext cx="2753368" cy="3200876"/>
          </a:xfrm>
          <a:prstGeom prst="rect">
            <a:avLst/>
          </a:prstGeom>
          <a:noFill/>
        </p:spPr>
        <p:txBody>
          <a:bodyPr wrap="square">
            <a:spAutoFit/>
          </a:bodyPr>
          <a:lstStyle/>
          <a:p>
            <a:pPr marL="0" marR="0">
              <a:spcBef>
                <a:spcPts val="0"/>
              </a:spcBef>
              <a:spcAft>
                <a:spcPts val="600"/>
              </a:spcAft>
            </a:pPr>
            <a:r>
              <a:rPr lang="en-US" sz="1400" b="1" dirty="0">
                <a:solidFill>
                  <a:srgbClr val="434343"/>
                </a:solidFill>
                <a:latin typeface="Nunito Sans"/>
              </a:rPr>
              <a:t>Project Description – </a:t>
            </a:r>
            <a:r>
              <a:rPr lang="en-US" sz="1400" dirty="0">
                <a:solidFill>
                  <a:srgbClr val="434343"/>
                </a:solidFill>
                <a:latin typeface="Nunito Sans"/>
              </a:rPr>
              <a:t>The bidding for construction of the 5-bay Ranch Hangar was completed on March 2, 2023.  </a:t>
            </a:r>
            <a:endParaRPr lang="en-US" dirty="0">
              <a:solidFill>
                <a:srgbClr val="434343"/>
              </a:solidFill>
              <a:latin typeface="Nunito Sans"/>
            </a:endParaRPr>
          </a:p>
          <a:p>
            <a:pPr marL="0" marR="0">
              <a:spcBef>
                <a:spcPts val="0"/>
              </a:spcBef>
              <a:spcAft>
                <a:spcPts val="600"/>
              </a:spcAft>
            </a:pPr>
            <a:endParaRPr lang="en-US" sz="1400" dirty="0">
              <a:solidFill>
                <a:srgbClr val="434343"/>
              </a:solidFill>
              <a:latin typeface="Nunito Sans"/>
              <a:sym typeface="Nunito Sans"/>
            </a:endParaRPr>
          </a:p>
          <a:p>
            <a:pPr marL="0" marR="0">
              <a:spcBef>
                <a:spcPts val="0"/>
              </a:spcBef>
              <a:spcAft>
                <a:spcPts val="600"/>
              </a:spcAft>
            </a:pPr>
            <a:r>
              <a:rPr lang="en-US" sz="1400" dirty="0">
                <a:solidFill>
                  <a:srgbClr val="434343"/>
                </a:solidFill>
                <a:latin typeface="Nunito Sans"/>
                <a:sym typeface="Nunito Sans"/>
              </a:rPr>
              <a:t>9 Work </a:t>
            </a:r>
            <a:r>
              <a:rPr lang="en-US" dirty="0">
                <a:solidFill>
                  <a:srgbClr val="434343"/>
                </a:solidFill>
                <a:latin typeface="Nunito Sans"/>
                <a:sym typeface="Nunito Sans"/>
              </a:rPr>
              <a:t>Scopes for Construction were bid, for a total construction amount of $1,763,352.50.</a:t>
            </a:r>
          </a:p>
          <a:p>
            <a:pPr marL="0" marR="0">
              <a:spcBef>
                <a:spcPts val="0"/>
              </a:spcBef>
              <a:spcAft>
                <a:spcPts val="600"/>
              </a:spcAft>
            </a:pPr>
            <a:endParaRPr lang="en-US" sz="1400" dirty="0">
              <a:solidFill>
                <a:srgbClr val="434343"/>
              </a:solidFill>
              <a:latin typeface="Nunito Sans"/>
              <a:sym typeface="Nunito Sans"/>
            </a:endParaRPr>
          </a:p>
          <a:p>
            <a:pPr marL="0" marR="0">
              <a:spcBef>
                <a:spcPts val="0"/>
              </a:spcBef>
              <a:spcAft>
                <a:spcPts val="600"/>
              </a:spcAft>
            </a:pPr>
            <a:r>
              <a:rPr lang="en-US" dirty="0">
                <a:solidFill>
                  <a:srgbClr val="434343"/>
                </a:solidFill>
                <a:latin typeface="Nunito Sans"/>
                <a:sym typeface="Nunito Sans"/>
              </a:rPr>
              <a:t>The project is funded at 90 percent from the Infrastructure Bill</a:t>
            </a:r>
            <a:endParaRPr lang="en-US" sz="1400" dirty="0">
              <a:solidFill>
                <a:srgbClr val="434343"/>
              </a:solidFill>
              <a:latin typeface="Nunito Sans"/>
              <a:sym typeface="Nunito Sans"/>
            </a:endParaRPr>
          </a:p>
        </p:txBody>
      </p:sp>
      <p:sp>
        <p:nvSpPr>
          <p:cNvPr id="4" name="TextBox 3">
            <a:extLst>
              <a:ext uri="{FF2B5EF4-FFF2-40B4-BE49-F238E27FC236}">
                <a16:creationId xmlns:a16="http://schemas.microsoft.com/office/drawing/2014/main" id="{ACB25F16-CE72-52FF-4F18-08C4F0942CA2}"/>
              </a:ext>
            </a:extLst>
          </p:cNvPr>
          <p:cNvSpPr txBox="1"/>
          <p:nvPr/>
        </p:nvSpPr>
        <p:spPr>
          <a:xfrm>
            <a:off x="3678505" y="1068732"/>
            <a:ext cx="5226049" cy="2939266"/>
          </a:xfrm>
          <a:prstGeom prst="rect">
            <a:avLst/>
          </a:prstGeom>
          <a:noFill/>
        </p:spPr>
        <p:txBody>
          <a:bodyPr wrap="square">
            <a:spAutoFit/>
          </a:bodyPr>
          <a:lstStyle/>
          <a:p>
            <a:pPr marL="0" marR="0">
              <a:spcBef>
                <a:spcPts val="0"/>
              </a:spcBef>
              <a:spcAft>
                <a:spcPts val="600"/>
              </a:spcAft>
            </a:pPr>
            <a:r>
              <a:rPr lang="en-US" sz="1400" b="1" dirty="0">
                <a:solidFill>
                  <a:srgbClr val="434343"/>
                </a:solidFill>
                <a:latin typeface="Nunito Sans"/>
              </a:rPr>
              <a:t>WS 01A – WSB and Associates		$15,852.50</a:t>
            </a:r>
          </a:p>
          <a:p>
            <a:pPr marL="0" marR="0">
              <a:spcBef>
                <a:spcPts val="0"/>
              </a:spcBef>
              <a:spcAft>
                <a:spcPts val="600"/>
              </a:spcAft>
            </a:pPr>
            <a:r>
              <a:rPr lang="en-US" b="1" dirty="0">
                <a:solidFill>
                  <a:srgbClr val="434343"/>
                </a:solidFill>
                <a:latin typeface="Nunito Sans"/>
                <a:sym typeface="Nunito Sans"/>
              </a:rPr>
              <a:t>WS 03A – Northland Constructors	$281,600.00</a:t>
            </a:r>
          </a:p>
          <a:p>
            <a:pPr marL="0" marR="0">
              <a:spcBef>
                <a:spcPts val="0"/>
              </a:spcBef>
              <a:spcAft>
                <a:spcPts val="600"/>
              </a:spcAft>
            </a:pPr>
            <a:r>
              <a:rPr lang="en-US" sz="1400" b="1" dirty="0">
                <a:solidFill>
                  <a:srgbClr val="434343"/>
                </a:solidFill>
                <a:latin typeface="Nunito Sans"/>
                <a:sym typeface="Nunito Sans"/>
              </a:rPr>
              <a:t>WS </a:t>
            </a:r>
            <a:r>
              <a:rPr lang="en-US" b="1" dirty="0">
                <a:solidFill>
                  <a:srgbClr val="434343"/>
                </a:solidFill>
                <a:latin typeface="Nunito Sans"/>
                <a:sym typeface="Nunito Sans"/>
              </a:rPr>
              <a:t>08D – </a:t>
            </a:r>
            <a:r>
              <a:rPr lang="en-US" b="1" dirty="0" err="1">
                <a:solidFill>
                  <a:srgbClr val="434343"/>
                </a:solidFill>
                <a:latin typeface="Nunito Sans"/>
                <a:sym typeface="Nunito Sans"/>
              </a:rPr>
              <a:t>Nordpal</a:t>
            </a:r>
            <a:r>
              <a:rPr lang="en-US" b="1" dirty="0">
                <a:solidFill>
                  <a:srgbClr val="434343"/>
                </a:solidFill>
                <a:latin typeface="Nunito Sans"/>
                <a:sym typeface="Nunito Sans"/>
              </a:rPr>
              <a:t> Corp		$115,950.00</a:t>
            </a:r>
          </a:p>
          <a:p>
            <a:pPr marL="0" marR="0">
              <a:spcBef>
                <a:spcPts val="0"/>
              </a:spcBef>
              <a:spcAft>
                <a:spcPts val="600"/>
              </a:spcAft>
            </a:pPr>
            <a:r>
              <a:rPr lang="en-US" b="1" dirty="0">
                <a:solidFill>
                  <a:srgbClr val="434343"/>
                </a:solidFill>
                <a:latin typeface="Nunito Sans"/>
                <a:sym typeface="Nunito Sans"/>
              </a:rPr>
              <a:t>WS 10B – Duluth Electrical		$16,203.00</a:t>
            </a:r>
          </a:p>
          <a:p>
            <a:pPr marL="0" marR="0">
              <a:spcBef>
                <a:spcPts val="0"/>
              </a:spcBef>
              <a:spcAft>
                <a:spcPts val="600"/>
              </a:spcAft>
            </a:pPr>
            <a:r>
              <a:rPr lang="en-US" b="1" dirty="0">
                <a:solidFill>
                  <a:srgbClr val="434343"/>
                </a:solidFill>
                <a:latin typeface="Nunito Sans"/>
                <a:sym typeface="Nunito Sans"/>
              </a:rPr>
              <a:t>WS 13G – Radotich, Inc		$421,729.00</a:t>
            </a:r>
          </a:p>
          <a:p>
            <a:pPr marL="0" marR="0">
              <a:spcBef>
                <a:spcPts val="0"/>
              </a:spcBef>
              <a:spcAft>
                <a:spcPts val="600"/>
              </a:spcAft>
            </a:pPr>
            <a:r>
              <a:rPr lang="en-US" b="1" dirty="0">
                <a:solidFill>
                  <a:srgbClr val="434343"/>
                </a:solidFill>
                <a:latin typeface="Nunito Sans"/>
                <a:sym typeface="Nunito Sans"/>
              </a:rPr>
              <a:t>WS 13H – Radotich, Inc		$270,850.00</a:t>
            </a:r>
          </a:p>
          <a:p>
            <a:pPr marL="0" marR="0">
              <a:spcBef>
                <a:spcPts val="0"/>
              </a:spcBef>
              <a:spcAft>
                <a:spcPts val="600"/>
              </a:spcAft>
            </a:pPr>
            <a:r>
              <a:rPr lang="en-US" b="1" dirty="0">
                <a:solidFill>
                  <a:srgbClr val="434343"/>
                </a:solidFill>
                <a:latin typeface="Nunito Sans"/>
                <a:sym typeface="Nunito Sans"/>
              </a:rPr>
              <a:t>WS 23-B – A.G. O’Brien Plumb		$63,745.00</a:t>
            </a:r>
          </a:p>
          <a:p>
            <a:pPr marL="0" marR="0">
              <a:spcBef>
                <a:spcPts val="0"/>
              </a:spcBef>
              <a:spcAft>
                <a:spcPts val="600"/>
              </a:spcAft>
            </a:pPr>
            <a:r>
              <a:rPr lang="en-US" b="1" dirty="0">
                <a:solidFill>
                  <a:srgbClr val="434343"/>
                </a:solidFill>
                <a:latin typeface="Nunito Sans"/>
                <a:sym typeface="Nunito Sans"/>
              </a:rPr>
              <a:t>WS 26A – Duluth Electrical		$103,243.00</a:t>
            </a:r>
          </a:p>
          <a:p>
            <a:pPr marL="0" marR="0">
              <a:spcBef>
                <a:spcPts val="0"/>
              </a:spcBef>
              <a:spcAft>
                <a:spcPts val="600"/>
              </a:spcAft>
            </a:pPr>
            <a:r>
              <a:rPr lang="en-US" b="1" u="sng" dirty="0">
                <a:solidFill>
                  <a:srgbClr val="434343"/>
                </a:solidFill>
                <a:latin typeface="Nunito Sans"/>
                <a:sym typeface="Nunito Sans"/>
              </a:rPr>
              <a:t>WS 31A – Ulland Brothers		$474,180.00</a:t>
            </a:r>
          </a:p>
          <a:p>
            <a:pPr marL="0" marR="0">
              <a:spcBef>
                <a:spcPts val="0"/>
              </a:spcBef>
              <a:spcAft>
                <a:spcPts val="600"/>
              </a:spcAft>
            </a:pPr>
            <a:r>
              <a:rPr lang="en-US" b="1" dirty="0">
                <a:solidFill>
                  <a:srgbClr val="434343"/>
                </a:solidFill>
                <a:latin typeface="Nunito Sans"/>
                <a:sym typeface="Nunito Sans"/>
              </a:rPr>
              <a:t>Total				$1,763,352.50</a:t>
            </a:r>
          </a:p>
        </p:txBody>
      </p:sp>
    </p:spTree>
    <p:extLst>
      <p:ext uri="{BB962C8B-B14F-4D97-AF65-F5344CB8AC3E}">
        <p14:creationId xmlns:p14="http://schemas.microsoft.com/office/powerpoint/2010/main" val="142500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20300" y="289064"/>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F. Resolution to Approve Work Order 2023 – 2 between the Duluth Airport Authority and Short Elliot Hendrickson, Inc. for Construction Support of the Ranch Hangar project at Duluth International Airport (DLH). </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4764101" y="1704806"/>
            <a:ext cx="4476152" cy="2785348"/>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sz="1600" b="1" dirty="0">
                <a:solidFill>
                  <a:srgbClr val="434343"/>
                </a:solidFill>
                <a:latin typeface="Nunito Sans"/>
              </a:rPr>
              <a:t>Project Description – </a:t>
            </a:r>
            <a:r>
              <a:rPr lang="en-US" sz="1600" dirty="0">
                <a:solidFill>
                  <a:srgbClr val="434343"/>
                </a:solidFill>
                <a:latin typeface="Nunito Sans"/>
              </a:rPr>
              <a:t>The project consists of design support, grant management, as-built drawings, and closeout.</a:t>
            </a:r>
          </a:p>
          <a:p>
            <a:pPr marL="0" marR="0">
              <a:spcBef>
                <a:spcPts val="0"/>
              </a:spcBef>
              <a:spcAft>
                <a:spcPts val="600"/>
              </a:spcAft>
            </a:pPr>
            <a:endParaRPr lang="en-US" sz="1600" dirty="0">
              <a:solidFill>
                <a:srgbClr val="434343"/>
              </a:solidFill>
              <a:latin typeface="Nunito Sans"/>
            </a:endParaRPr>
          </a:p>
          <a:p>
            <a:pPr marL="0" marR="0">
              <a:spcBef>
                <a:spcPts val="0"/>
              </a:spcBef>
              <a:spcAft>
                <a:spcPts val="600"/>
              </a:spcAft>
            </a:pPr>
            <a:r>
              <a:rPr lang="en-US" sz="1600" dirty="0">
                <a:solidFill>
                  <a:srgbClr val="434343"/>
                </a:solidFill>
                <a:latin typeface="Nunito Sans"/>
                <a:sym typeface="Nunito Sans"/>
              </a:rPr>
              <a:t>The </a:t>
            </a:r>
            <a:r>
              <a:rPr lang="en-US" sz="1600" dirty="0">
                <a:solidFill>
                  <a:srgbClr val="434343"/>
                </a:solidFill>
                <a:latin typeface="Nunito Sans"/>
                <a:ea typeface="Nunito Sans"/>
                <a:cs typeface="Nunito Sans"/>
                <a:sym typeface="Nunito Sans"/>
              </a:rPr>
              <a:t>proposal amount is $53,200.00</a:t>
            </a:r>
          </a:p>
          <a:p>
            <a:pPr marL="0" marR="0">
              <a:spcBef>
                <a:spcPts val="0"/>
              </a:spcBef>
              <a:spcAft>
                <a:spcPts val="600"/>
              </a:spcAft>
            </a:pPr>
            <a:endParaRPr lang="en-US" sz="1600" dirty="0">
              <a:solidFill>
                <a:srgbClr val="434343"/>
              </a:solidFill>
              <a:latin typeface="Nunito Sans"/>
              <a:ea typeface="Nunito Sans"/>
              <a:cs typeface="Nunito Sans"/>
              <a:sym typeface="Nunito Sans"/>
            </a:endParaRPr>
          </a:p>
          <a:p>
            <a:pPr marL="0" marR="0">
              <a:spcBef>
                <a:spcPts val="0"/>
              </a:spcBef>
              <a:spcAft>
                <a:spcPts val="600"/>
              </a:spcAft>
            </a:pPr>
            <a:r>
              <a:rPr lang="en-US" sz="1600" dirty="0">
                <a:solidFill>
                  <a:srgbClr val="434343"/>
                </a:solidFill>
                <a:latin typeface="Nunito Sans"/>
                <a:ea typeface="Nunito Sans"/>
                <a:cs typeface="Nunito Sans"/>
                <a:sym typeface="Nunito Sans"/>
              </a:rPr>
              <a:t>Eligible portions of the project are anticipated to be funded by FAA at 90%, and the DAA at 10% as part of the Infrastructure Bill.  </a:t>
            </a:r>
            <a:endParaRPr lang="en-US" sz="1600" dirty="0">
              <a:solidFill>
                <a:srgbClr val="434343"/>
              </a:solidFill>
              <a:latin typeface="Nunito Sans"/>
              <a:sym typeface="Nunito Sans"/>
            </a:endParaRPr>
          </a:p>
        </p:txBody>
      </p:sp>
      <p:pic>
        <p:nvPicPr>
          <p:cNvPr id="4" name="Picture 3">
            <a:extLst>
              <a:ext uri="{FF2B5EF4-FFF2-40B4-BE49-F238E27FC236}">
                <a16:creationId xmlns:a16="http://schemas.microsoft.com/office/drawing/2014/main" id="{6572D83F-B4DF-4FDD-9A3C-B2DD2D802126}"/>
              </a:ext>
            </a:extLst>
          </p:cNvPr>
          <p:cNvPicPr>
            <a:picLocks noChangeAspect="1"/>
          </p:cNvPicPr>
          <p:nvPr/>
        </p:nvPicPr>
        <p:blipFill>
          <a:blip r:embed="rId4"/>
          <a:stretch>
            <a:fillRect/>
          </a:stretch>
        </p:blipFill>
        <p:spPr>
          <a:xfrm>
            <a:off x="313450" y="1856981"/>
            <a:ext cx="4270699" cy="1928871"/>
          </a:xfrm>
          <a:prstGeom prst="rect">
            <a:avLst/>
          </a:prstGeom>
        </p:spPr>
      </p:pic>
    </p:spTree>
    <p:extLst>
      <p:ext uri="{BB962C8B-B14F-4D97-AF65-F5344CB8AC3E}">
        <p14:creationId xmlns:p14="http://schemas.microsoft.com/office/powerpoint/2010/main" val="9679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99650" y="292942"/>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G. Resolution to Approve Work Order 2023 – 5 between the Duluth Airport Authority and Short Elliot Hendrickson, Inc. for the Design of North Business Development Hangar Construction Project at Duluth International Airport (DLH)</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3394267" y="1710802"/>
            <a:ext cx="5749733" cy="2785348"/>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sz="1600" b="1" dirty="0">
                <a:solidFill>
                  <a:srgbClr val="434343"/>
                </a:solidFill>
                <a:latin typeface="Nunito Sans"/>
              </a:rPr>
              <a:t>Project Description – </a:t>
            </a:r>
            <a:r>
              <a:rPr lang="en-US" sz="1600" dirty="0">
                <a:solidFill>
                  <a:srgbClr val="434343"/>
                </a:solidFill>
                <a:latin typeface="Nunito Sans"/>
              </a:rPr>
              <a:t>The project consists of designing a new revenue generating 7,200 square foot hangar and crew quarters in the North Business Development Area. </a:t>
            </a:r>
            <a:endParaRPr lang="en-US" sz="1600" dirty="0">
              <a:solidFill>
                <a:srgbClr val="434343"/>
              </a:solidFill>
              <a:latin typeface="Nunito Sans"/>
              <a:sym typeface="Nunito Sans"/>
            </a:endParaRPr>
          </a:p>
          <a:p>
            <a:pPr marL="0" marR="0">
              <a:spcBef>
                <a:spcPts val="0"/>
              </a:spcBef>
              <a:spcAft>
                <a:spcPts val="600"/>
              </a:spcAft>
            </a:pPr>
            <a:endParaRPr lang="en-US" sz="1600" dirty="0">
              <a:solidFill>
                <a:srgbClr val="434343"/>
              </a:solidFill>
              <a:latin typeface="Nunito Sans"/>
              <a:sym typeface="Nunito Sans"/>
            </a:endParaRPr>
          </a:p>
          <a:p>
            <a:pPr marL="0" marR="0">
              <a:spcBef>
                <a:spcPts val="0"/>
              </a:spcBef>
              <a:spcAft>
                <a:spcPts val="600"/>
              </a:spcAft>
            </a:pPr>
            <a:r>
              <a:rPr lang="en-US" sz="1600" dirty="0">
                <a:solidFill>
                  <a:srgbClr val="434343"/>
                </a:solidFill>
                <a:latin typeface="Nunito Sans"/>
                <a:sym typeface="Nunito Sans"/>
              </a:rPr>
              <a:t>The </a:t>
            </a:r>
            <a:r>
              <a:rPr lang="en-US" sz="1600" dirty="0">
                <a:solidFill>
                  <a:srgbClr val="434343"/>
                </a:solidFill>
                <a:latin typeface="Nunito Sans"/>
                <a:ea typeface="Nunito Sans"/>
                <a:cs typeface="Nunito Sans"/>
                <a:sym typeface="Nunito Sans"/>
              </a:rPr>
              <a:t>proposal amount is $229,300.00</a:t>
            </a:r>
          </a:p>
          <a:p>
            <a:pPr marL="0" marR="0">
              <a:spcBef>
                <a:spcPts val="0"/>
              </a:spcBef>
              <a:spcAft>
                <a:spcPts val="600"/>
              </a:spcAft>
            </a:pPr>
            <a:endParaRPr lang="en-US" sz="1600" dirty="0">
              <a:solidFill>
                <a:srgbClr val="434343"/>
              </a:solidFill>
              <a:latin typeface="Nunito Sans"/>
              <a:ea typeface="Nunito Sans"/>
              <a:cs typeface="Nunito Sans"/>
              <a:sym typeface="Nunito Sans"/>
            </a:endParaRPr>
          </a:p>
          <a:p>
            <a:pPr marL="0" marR="0">
              <a:spcBef>
                <a:spcPts val="0"/>
              </a:spcBef>
              <a:spcAft>
                <a:spcPts val="600"/>
              </a:spcAft>
            </a:pPr>
            <a:r>
              <a:rPr lang="en-US" sz="1600" dirty="0">
                <a:solidFill>
                  <a:srgbClr val="434343"/>
                </a:solidFill>
                <a:latin typeface="Nunito Sans"/>
                <a:ea typeface="Nunito Sans"/>
                <a:cs typeface="Nunito Sans"/>
                <a:sym typeface="Nunito Sans"/>
              </a:rPr>
              <a:t>Eligible portions of the project are anticipated to be funded by FAA at 90%, and the DAA at 10% as part of the Infrastructure Bill.  Ineligible portions will be 100% DAA.</a:t>
            </a:r>
            <a:endParaRPr lang="en-US" sz="1600" dirty="0">
              <a:solidFill>
                <a:srgbClr val="434343"/>
              </a:solidFill>
              <a:latin typeface="Nunito Sans"/>
              <a:sym typeface="Nunito Sans"/>
            </a:endParaRPr>
          </a:p>
        </p:txBody>
      </p:sp>
      <p:pic>
        <p:nvPicPr>
          <p:cNvPr id="4" name="Picture 3">
            <a:extLst>
              <a:ext uri="{FF2B5EF4-FFF2-40B4-BE49-F238E27FC236}">
                <a16:creationId xmlns:a16="http://schemas.microsoft.com/office/drawing/2014/main" id="{668E974F-81D6-E06E-A04B-C4E5AAF5D1B1}"/>
              </a:ext>
            </a:extLst>
          </p:cNvPr>
          <p:cNvPicPr>
            <a:picLocks noChangeAspect="1"/>
          </p:cNvPicPr>
          <p:nvPr/>
        </p:nvPicPr>
        <p:blipFill>
          <a:blip r:embed="rId4"/>
          <a:stretch>
            <a:fillRect/>
          </a:stretch>
        </p:blipFill>
        <p:spPr>
          <a:xfrm>
            <a:off x="511439" y="1842613"/>
            <a:ext cx="2543153" cy="2285029"/>
          </a:xfrm>
          <a:prstGeom prst="rect">
            <a:avLst/>
          </a:prstGeom>
        </p:spPr>
      </p:pic>
    </p:spTree>
    <p:extLst>
      <p:ext uri="{BB962C8B-B14F-4D97-AF65-F5344CB8AC3E}">
        <p14:creationId xmlns:p14="http://schemas.microsoft.com/office/powerpoint/2010/main" val="173580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99650" y="292942"/>
            <a:ext cx="8144700" cy="1415742"/>
          </a:xfrm>
          <a:prstGeom prst="rect">
            <a:avLst/>
          </a:prstGeom>
          <a:noFill/>
          <a:ln>
            <a:noFill/>
          </a:ln>
        </p:spPr>
        <p:txBody>
          <a:bodyPr spcFirstLastPara="1" wrap="square" lIns="91425" tIns="91425" rIns="91425" bIns="91425" anchor="t" anchorCtr="0">
            <a:spAutoFit/>
          </a:bodyPr>
          <a:lstStyle/>
          <a:p>
            <a:pPr>
              <a:buSzPts val="3600"/>
            </a:pPr>
            <a:r>
              <a:rPr lang="en-US" sz="2000" b="1" dirty="0">
                <a:solidFill>
                  <a:srgbClr val="005AA1"/>
                </a:solidFill>
                <a:latin typeface="Nunito Sans"/>
              </a:rPr>
              <a:t>H. Resolution to Approve Work Order 2023 – 4 between the Duluth Airport Authority and Short Elliot Hendrickson, Inc. for the Design of Midfield Ramp Hangar 105 Redevelopment Construction Project at Duluth International Airport (DLH)</a:t>
            </a:r>
            <a:endParaRPr sz="2000" b="1" dirty="0">
              <a:solidFill>
                <a:srgbClr val="005AA1"/>
              </a:solidFill>
              <a:latin typeface="Nunito Sans"/>
              <a:sym typeface="Nunito Sans"/>
            </a:endParaRPr>
          </a:p>
        </p:txBody>
      </p:sp>
      <p:sp>
        <p:nvSpPr>
          <p:cNvPr id="57" name="Google Shape;57;p13"/>
          <p:cNvSpPr/>
          <p:nvPr/>
        </p:nvSpPr>
        <p:spPr>
          <a:xfrm rot="10800000">
            <a:off x="0" y="4503075"/>
            <a:ext cx="9144000" cy="640500"/>
          </a:xfrm>
          <a:prstGeom prst="rect">
            <a:avLst/>
          </a:prstGeom>
          <a:gradFill>
            <a:gsLst>
              <a:gs pos="0">
                <a:srgbClr val="005AA1"/>
              </a:gs>
              <a:gs pos="100000">
                <a:srgbClr val="00295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3">
            <a:alphaModFix/>
          </a:blip>
          <a:srcRect/>
          <a:stretch/>
        </p:blipFill>
        <p:spPr>
          <a:xfrm>
            <a:off x="313450" y="4655250"/>
            <a:ext cx="1418226" cy="344975"/>
          </a:xfrm>
          <a:prstGeom prst="rect">
            <a:avLst/>
          </a:prstGeom>
          <a:noFill/>
          <a:ln>
            <a:noFill/>
          </a:ln>
        </p:spPr>
      </p:pic>
      <p:sp>
        <p:nvSpPr>
          <p:cNvPr id="9" name="Google Shape;65;p14">
            <a:extLst>
              <a:ext uri="{FF2B5EF4-FFF2-40B4-BE49-F238E27FC236}">
                <a16:creationId xmlns:a16="http://schemas.microsoft.com/office/drawing/2014/main" id="{1EC3661E-F8BC-48EA-B8E2-E9F32034A1A2}"/>
              </a:ext>
            </a:extLst>
          </p:cNvPr>
          <p:cNvSpPr txBox="1"/>
          <p:nvPr/>
        </p:nvSpPr>
        <p:spPr>
          <a:xfrm>
            <a:off x="3517211" y="1736177"/>
            <a:ext cx="5749733" cy="3031569"/>
          </a:xfrm>
          <a:prstGeom prst="rect">
            <a:avLst/>
          </a:prstGeom>
          <a:noFill/>
          <a:ln>
            <a:noFill/>
          </a:ln>
        </p:spPr>
        <p:txBody>
          <a:bodyPr spcFirstLastPara="1" wrap="square" lIns="91425" tIns="91425" rIns="91425" bIns="91425" anchor="t" anchorCtr="0">
            <a:spAutoFit/>
          </a:bodyPr>
          <a:lstStyle/>
          <a:p>
            <a:pPr marL="0" marR="0">
              <a:spcBef>
                <a:spcPts val="0"/>
              </a:spcBef>
              <a:spcAft>
                <a:spcPts val="600"/>
              </a:spcAft>
            </a:pPr>
            <a:r>
              <a:rPr lang="en-US" sz="1600" b="1" dirty="0">
                <a:solidFill>
                  <a:srgbClr val="434343"/>
                </a:solidFill>
                <a:latin typeface="Nunito Sans"/>
              </a:rPr>
              <a:t>Project Description – </a:t>
            </a:r>
            <a:r>
              <a:rPr lang="en-US" sz="1600" dirty="0">
                <a:solidFill>
                  <a:srgbClr val="434343"/>
                </a:solidFill>
                <a:latin typeface="Nunito Sans"/>
              </a:rPr>
              <a:t>The project consists of designing a new revenue generating 9,000 square foot (approx.) hangar used for aircraft storage and tenant use on the Midfield Ramp Area. </a:t>
            </a:r>
            <a:endParaRPr lang="en-US" sz="1600" dirty="0">
              <a:solidFill>
                <a:srgbClr val="434343"/>
              </a:solidFill>
              <a:latin typeface="Nunito Sans"/>
              <a:sym typeface="Nunito Sans"/>
            </a:endParaRPr>
          </a:p>
          <a:p>
            <a:pPr marL="0" marR="0">
              <a:spcBef>
                <a:spcPts val="0"/>
              </a:spcBef>
              <a:spcAft>
                <a:spcPts val="600"/>
              </a:spcAft>
            </a:pPr>
            <a:endParaRPr lang="en-US" sz="1600" dirty="0">
              <a:solidFill>
                <a:srgbClr val="434343"/>
              </a:solidFill>
              <a:latin typeface="Nunito Sans"/>
              <a:sym typeface="Nunito Sans"/>
            </a:endParaRPr>
          </a:p>
          <a:p>
            <a:pPr marL="0" marR="0">
              <a:spcBef>
                <a:spcPts val="0"/>
              </a:spcBef>
              <a:spcAft>
                <a:spcPts val="600"/>
              </a:spcAft>
            </a:pPr>
            <a:r>
              <a:rPr lang="en-US" sz="1600" dirty="0">
                <a:solidFill>
                  <a:srgbClr val="434343"/>
                </a:solidFill>
                <a:latin typeface="Nunito Sans"/>
                <a:sym typeface="Nunito Sans"/>
              </a:rPr>
              <a:t>The </a:t>
            </a:r>
            <a:r>
              <a:rPr lang="en-US" sz="1600" dirty="0">
                <a:solidFill>
                  <a:srgbClr val="434343"/>
                </a:solidFill>
                <a:latin typeface="Nunito Sans"/>
                <a:ea typeface="Nunito Sans"/>
                <a:cs typeface="Nunito Sans"/>
                <a:sym typeface="Nunito Sans"/>
              </a:rPr>
              <a:t>proposal amount is $169,500.00</a:t>
            </a:r>
          </a:p>
          <a:p>
            <a:pPr marL="0" marR="0">
              <a:spcBef>
                <a:spcPts val="0"/>
              </a:spcBef>
              <a:spcAft>
                <a:spcPts val="600"/>
              </a:spcAft>
            </a:pPr>
            <a:endParaRPr lang="en-US" sz="1100" dirty="0">
              <a:solidFill>
                <a:srgbClr val="434343"/>
              </a:solidFill>
              <a:latin typeface="Nunito Sans"/>
              <a:ea typeface="Nunito Sans"/>
              <a:cs typeface="Nunito Sans"/>
              <a:sym typeface="Nunito Sans"/>
            </a:endParaRPr>
          </a:p>
          <a:p>
            <a:pPr marL="0" marR="0">
              <a:spcBef>
                <a:spcPts val="0"/>
              </a:spcBef>
              <a:spcAft>
                <a:spcPts val="600"/>
              </a:spcAft>
            </a:pPr>
            <a:r>
              <a:rPr lang="en-US" sz="1600" dirty="0">
                <a:solidFill>
                  <a:srgbClr val="434343"/>
                </a:solidFill>
                <a:latin typeface="Nunito Sans"/>
                <a:ea typeface="Nunito Sans"/>
                <a:cs typeface="Nunito Sans"/>
                <a:sym typeface="Nunito Sans"/>
              </a:rPr>
              <a:t>Eligible portions of the project are anticipated to be funded by FAA at 90%, and the DAA at 10% as part of the Infrastructure Bill.  </a:t>
            </a:r>
            <a:endParaRPr lang="en-US" sz="1600" dirty="0">
              <a:solidFill>
                <a:srgbClr val="434343"/>
              </a:solidFill>
              <a:latin typeface="Nunito Sans"/>
              <a:sym typeface="Nunito Sans"/>
            </a:endParaRPr>
          </a:p>
        </p:txBody>
      </p:sp>
      <p:pic>
        <p:nvPicPr>
          <p:cNvPr id="4" name="Picture 3">
            <a:extLst>
              <a:ext uri="{FF2B5EF4-FFF2-40B4-BE49-F238E27FC236}">
                <a16:creationId xmlns:a16="http://schemas.microsoft.com/office/drawing/2014/main" id="{FA85A3E0-D2DF-5A75-E063-C3CAE7A5230F}"/>
              </a:ext>
            </a:extLst>
          </p:cNvPr>
          <p:cNvPicPr>
            <a:picLocks noChangeAspect="1"/>
          </p:cNvPicPr>
          <p:nvPr/>
        </p:nvPicPr>
        <p:blipFill>
          <a:blip r:embed="rId4"/>
          <a:stretch>
            <a:fillRect/>
          </a:stretch>
        </p:blipFill>
        <p:spPr>
          <a:xfrm>
            <a:off x="313450" y="1824198"/>
            <a:ext cx="2922756" cy="2333166"/>
          </a:xfrm>
          <a:prstGeom prst="rect">
            <a:avLst/>
          </a:prstGeom>
        </p:spPr>
      </p:pic>
    </p:spTree>
    <p:extLst>
      <p:ext uri="{BB962C8B-B14F-4D97-AF65-F5344CB8AC3E}">
        <p14:creationId xmlns:p14="http://schemas.microsoft.com/office/powerpoint/2010/main" val="19644348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564</Words>
  <Application>Microsoft Office PowerPoint</Application>
  <PresentationFormat>On-screen Show (16:9)</PresentationFormat>
  <Paragraphs>40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Nunito Sans</vt:lpstr>
      <vt:lpstr>Nunito Sans ExtraBold</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 Nowicki</dc:creator>
  <cp:lastModifiedBy>Kaci Nowicki</cp:lastModifiedBy>
  <cp:revision>23</cp:revision>
  <dcterms:modified xsi:type="dcterms:W3CDTF">2023-04-17T23:06:42Z</dcterms:modified>
</cp:coreProperties>
</file>