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328" r:id="rId2"/>
    <p:sldId id="342" r:id="rId3"/>
    <p:sldId id="344" r:id="rId4"/>
    <p:sldId id="346" r:id="rId5"/>
    <p:sldId id="347" r:id="rId6"/>
    <p:sldId id="348" r:id="rId7"/>
    <p:sldId id="349" r:id="rId8"/>
    <p:sldId id="350" r:id="rId9"/>
    <p:sldId id="264" r:id="rId10"/>
    <p:sldId id="265" r:id="rId11"/>
  </p:sldIdLst>
  <p:sldSz cx="9144000" cy="5143500" type="screen16x9"/>
  <p:notesSz cx="6858000" cy="9144000"/>
  <p:embeddedFontLst>
    <p:embeddedFont>
      <p:font typeface="Nunito Sans"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455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3">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142660" y="1032061"/>
            <a:ext cx="8755460" cy="3397063"/>
          </a:xfrm>
        </p:spPr>
        <p:txBody>
          <a:bodyPr>
            <a:normAutofit fontScale="92500" lnSpcReduction="10000"/>
          </a:bodyPr>
          <a:lstStyle/>
          <a:p>
            <a:pPr marL="127000" indent="0" algn="l"/>
            <a:r>
              <a:rPr lang="en-US" sz="2000" b="1" dirty="0"/>
              <a:t>Introductions:</a:t>
            </a:r>
          </a:p>
          <a:p>
            <a:pPr marL="469900" indent="-342900" algn="l">
              <a:buFont typeface="Arial" panose="020B0604020202020204" pitchFamily="34" charset="0"/>
              <a:buChar char="•"/>
            </a:pPr>
            <a:r>
              <a:rPr lang="en-US" sz="2000" b="1" dirty="0"/>
              <a:t>Tristan Durfee – Sky Harbor Manager</a:t>
            </a:r>
          </a:p>
          <a:p>
            <a:pPr marL="469900" indent="-342900" algn="l">
              <a:buFont typeface="Arial" panose="020B0604020202020204" pitchFamily="34" charset="0"/>
              <a:buChar char="•"/>
            </a:pPr>
            <a:r>
              <a:rPr lang="en-US" sz="2000" b="1" dirty="0"/>
              <a:t>Matt Francois – Airport Management Intern</a:t>
            </a:r>
          </a:p>
          <a:p>
            <a:pPr marL="127000" indent="0" algn="l"/>
            <a:endParaRPr lang="en-US" sz="2000" b="1" dirty="0"/>
          </a:p>
          <a:p>
            <a:pPr marL="127000" indent="0" algn="l"/>
            <a:r>
              <a:rPr lang="en-US" sz="2000" b="1" dirty="0"/>
              <a:t>Duluth International Airport</a:t>
            </a:r>
          </a:p>
          <a:p>
            <a:pPr marL="469900" indent="-342900" algn="l">
              <a:buFont typeface="Arial" panose="020B0604020202020204" pitchFamily="34" charset="0"/>
              <a:buChar char="•"/>
            </a:pPr>
            <a:r>
              <a:rPr lang="en-US" sz="2000" b="1" dirty="0"/>
              <a:t>ATCT Architecture and Engineering RFQ Update</a:t>
            </a:r>
          </a:p>
          <a:p>
            <a:pPr marL="469900" indent="-342900" algn="l">
              <a:buFont typeface="Arial" panose="020B0604020202020204" pitchFamily="34" charset="0"/>
              <a:buChar char="•"/>
            </a:pPr>
            <a:r>
              <a:rPr lang="en-US" sz="2000" b="1" dirty="0"/>
              <a:t>AFTIL Site #6 Impacts to Approaches to Runway 3/21</a:t>
            </a:r>
          </a:p>
          <a:p>
            <a:pPr marL="469900" indent="-342900" algn="l">
              <a:buFont typeface="Arial" panose="020B0604020202020204" pitchFamily="34" charset="0"/>
              <a:buChar char="•"/>
            </a:pPr>
            <a:r>
              <a:rPr lang="en-US" sz="2000" b="1" dirty="0"/>
              <a:t>Taxiway A Phase 2 + 4 Update</a:t>
            </a:r>
          </a:p>
          <a:p>
            <a:pPr marL="469900" indent="-342900" algn="l">
              <a:buFont typeface="Arial" panose="020B0604020202020204" pitchFamily="34" charset="0"/>
              <a:buChar char="•"/>
            </a:pPr>
            <a:endParaRPr lang="en-US" sz="2000" b="1" dirty="0"/>
          </a:p>
          <a:p>
            <a:pPr marL="127000" indent="0" algn="l"/>
            <a:r>
              <a:rPr lang="en-US" sz="2000" b="1" dirty="0"/>
              <a:t>Duluth Sky Harbor Airport</a:t>
            </a:r>
          </a:p>
          <a:p>
            <a:pPr marL="469900" indent="-342900" algn="l">
              <a:buFont typeface="Arial" panose="020B0604020202020204" pitchFamily="34" charset="0"/>
              <a:buChar char="•"/>
            </a:pPr>
            <a:r>
              <a:rPr lang="en-US" sz="2000" b="1" dirty="0"/>
              <a:t>Airport Terminal Program – Sky Harbor Airport Terminal Update</a:t>
            </a:r>
          </a:p>
          <a:p>
            <a:pPr marL="469900" indent="-342900" algn="l">
              <a:buFont typeface="Arial" panose="020B0604020202020204" pitchFamily="34" charset="0"/>
              <a:buChar char="•"/>
            </a:pPr>
            <a:r>
              <a:rPr lang="en-US" sz="2000" b="1" dirty="0"/>
              <a:t>Airport Snow Removal Equipment (SRE) Building Update</a:t>
            </a:r>
          </a:p>
          <a:p>
            <a:pPr marL="469900" indent="-342900" algn="l">
              <a:buFont typeface="Arial" panose="020B0604020202020204" pitchFamily="34" charset="0"/>
              <a:buChar char="•"/>
            </a:pPr>
            <a:endParaRPr lang="en-US" sz="2000" b="1" dirty="0"/>
          </a:p>
        </p:txBody>
      </p:sp>
    </p:spTree>
    <p:extLst>
      <p:ext uri="{BB962C8B-B14F-4D97-AF65-F5344CB8AC3E}">
        <p14:creationId xmlns:p14="http://schemas.microsoft.com/office/powerpoint/2010/main" val="319768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13450" y="188441"/>
            <a:ext cx="8591104" cy="800189"/>
          </a:xfrm>
          <a:prstGeom prst="rect">
            <a:avLst/>
          </a:prstGeom>
          <a:noFill/>
          <a:ln>
            <a:noFill/>
          </a:ln>
        </p:spPr>
        <p:txBody>
          <a:bodyPr spcFirstLastPara="1" wrap="square" lIns="91425" tIns="91425" rIns="91425" bIns="91425" anchor="t" anchorCtr="0">
            <a:spAutoFit/>
          </a:bodyPr>
          <a:lstStyle/>
          <a:p>
            <a:pPr algn="l"/>
            <a:r>
              <a:rPr lang="en-US" sz="2000" b="1" dirty="0">
                <a:solidFill>
                  <a:srgbClr val="005AA1"/>
                </a:solidFill>
                <a:latin typeface="Nunito Sans"/>
              </a:rPr>
              <a:t> E. Resolution to approve Master Service Agreement between EXP and the Duluth Airport Authority</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2" name="Picture 1" descr="A picture containing sky, building, cloud, outdoor&#10;&#10;Description automatically generated">
            <a:extLst>
              <a:ext uri="{FF2B5EF4-FFF2-40B4-BE49-F238E27FC236}">
                <a16:creationId xmlns:a16="http://schemas.microsoft.com/office/drawing/2014/main" id="{40EF1A4A-D341-F668-56C4-3A8A0F81407E}"/>
              </a:ext>
            </a:extLst>
          </p:cNvPr>
          <p:cNvPicPr>
            <a:picLocks noChangeAspect="1"/>
          </p:cNvPicPr>
          <p:nvPr/>
        </p:nvPicPr>
        <p:blipFill>
          <a:blip r:embed="rId4"/>
          <a:stretch>
            <a:fillRect/>
          </a:stretch>
        </p:blipFill>
        <p:spPr>
          <a:xfrm>
            <a:off x="1004333" y="921704"/>
            <a:ext cx="7135334" cy="3300092"/>
          </a:xfrm>
          <a:prstGeom prst="rect">
            <a:avLst/>
          </a:prstGeom>
        </p:spPr>
      </p:pic>
    </p:spTree>
    <p:extLst>
      <p:ext uri="{BB962C8B-B14F-4D97-AF65-F5344CB8AC3E}">
        <p14:creationId xmlns:p14="http://schemas.microsoft.com/office/powerpoint/2010/main" val="83170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Autofit/>
          </a:bodyPr>
          <a:lstStyle/>
          <a:p>
            <a:pPr marL="127000" algn="l"/>
            <a:r>
              <a:rPr lang="en-US" sz="2800" b="1" dirty="0"/>
              <a:t>ATCT Architecture and Engineering RFQ Update</a:t>
            </a:r>
          </a:p>
        </p:txBody>
      </p:sp>
      <p:graphicFrame>
        <p:nvGraphicFramePr>
          <p:cNvPr id="6" name="Table 5">
            <a:extLst>
              <a:ext uri="{FF2B5EF4-FFF2-40B4-BE49-F238E27FC236}">
                <a16:creationId xmlns:a16="http://schemas.microsoft.com/office/drawing/2014/main" id="{EDDE7BDD-3789-7A3A-92B1-70C8C7314C98}"/>
              </a:ext>
            </a:extLst>
          </p:cNvPr>
          <p:cNvGraphicFramePr>
            <a:graphicFrameLocks noGrp="1"/>
          </p:cNvGraphicFramePr>
          <p:nvPr>
            <p:extLst>
              <p:ext uri="{D42A27DB-BD31-4B8C-83A1-F6EECF244321}">
                <p14:modId xmlns:p14="http://schemas.microsoft.com/office/powerpoint/2010/main" val="422452246"/>
              </p:ext>
            </p:extLst>
          </p:nvPr>
        </p:nvGraphicFramePr>
        <p:xfrm>
          <a:off x="1884570" y="860612"/>
          <a:ext cx="5440680" cy="1354455"/>
        </p:xfrm>
        <a:graphic>
          <a:graphicData uri="http://schemas.openxmlformats.org/drawingml/2006/table">
            <a:tbl>
              <a:tblPr>
                <a:tableStyleId>{5C22544A-7EE6-4342-B048-85BDC9FD1C3A}</a:tableStyleId>
              </a:tblPr>
              <a:tblGrid>
                <a:gridCol w="4069080">
                  <a:extLst>
                    <a:ext uri="{9D8B030D-6E8A-4147-A177-3AD203B41FA5}">
                      <a16:colId xmlns:a16="http://schemas.microsoft.com/office/drawing/2014/main" val="1223871251"/>
                    </a:ext>
                  </a:extLst>
                </a:gridCol>
                <a:gridCol w="1371600">
                  <a:extLst>
                    <a:ext uri="{9D8B030D-6E8A-4147-A177-3AD203B41FA5}">
                      <a16:colId xmlns:a16="http://schemas.microsoft.com/office/drawing/2014/main" val="3224388732"/>
                    </a:ext>
                  </a:extLst>
                </a:gridCol>
              </a:tblGrid>
              <a:tr h="180975">
                <a:tc>
                  <a:txBody>
                    <a:bodyPr/>
                    <a:lstStyle/>
                    <a:p>
                      <a:pPr marL="0" marR="0">
                        <a:spcBef>
                          <a:spcPts val="0"/>
                        </a:spcBef>
                        <a:spcAft>
                          <a:spcPts val="0"/>
                        </a:spcAft>
                      </a:pPr>
                      <a:r>
                        <a:rPr lang="en-US" sz="1100">
                          <a:effectLst/>
                        </a:rPr>
                        <a:t>RFQ Issued</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March 14, 2023</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2144438"/>
                  </a:ext>
                </a:extLst>
              </a:tr>
              <a:tr h="180975">
                <a:tc>
                  <a:txBody>
                    <a:bodyPr/>
                    <a:lstStyle/>
                    <a:p>
                      <a:pPr marL="0" marR="0">
                        <a:spcBef>
                          <a:spcPts val="0"/>
                        </a:spcBef>
                        <a:spcAft>
                          <a:spcPts val="0"/>
                        </a:spcAft>
                      </a:pPr>
                      <a:r>
                        <a:rPr lang="en-US" sz="1100">
                          <a:effectLst/>
                        </a:rPr>
                        <a:t>*Mandatory (In-person or Virtual) Pre-Bid + Optional Tour of Future DLH ATCT Site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March 28</a:t>
                      </a:r>
                      <a:r>
                        <a:rPr lang="en-US" sz="700">
                          <a:effectLst/>
                        </a:rPr>
                        <a:t>th</a:t>
                      </a:r>
                      <a:r>
                        <a:rPr lang="en-US" sz="1100">
                          <a:effectLst/>
                        </a:rPr>
                        <a:t>, 2023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162828"/>
                  </a:ext>
                </a:extLst>
              </a:tr>
              <a:tr h="100330">
                <a:tc>
                  <a:txBody>
                    <a:bodyPr/>
                    <a:lstStyle/>
                    <a:p>
                      <a:pPr marL="0" marR="0">
                        <a:spcBef>
                          <a:spcPts val="0"/>
                        </a:spcBef>
                        <a:spcAft>
                          <a:spcPts val="0"/>
                        </a:spcAft>
                      </a:pPr>
                      <a:r>
                        <a:rPr lang="en-US" sz="1100">
                          <a:effectLst/>
                        </a:rPr>
                        <a:t>RFQ Questions Due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March 30</a:t>
                      </a:r>
                      <a:r>
                        <a:rPr lang="en-US" sz="700">
                          <a:effectLst/>
                        </a:rPr>
                        <a:t>th</a:t>
                      </a:r>
                      <a:r>
                        <a:rPr lang="en-US" sz="1100">
                          <a:effectLst/>
                        </a:rPr>
                        <a:t>, 2023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117486"/>
                  </a:ext>
                </a:extLst>
              </a:tr>
              <a:tr h="100330">
                <a:tc>
                  <a:txBody>
                    <a:bodyPr/>
                    <a:lstStyle/>
                    <a:p>
                      <a:pPr marL="0" marR="0">
                        <a:spcBef>
                          <a:spcPts val="0"/>
                        </a:spcBef>
                        <a:spcAft>
                          <a:spcPts val="0"/>
                        </a:spcAft>
                      </a:pPr>
                      <a:r>
                        <a:rPr lang="en-US" sz="1100">
                          <a:effectLst/>
                        </a:rPr>
                        <a:t>RFQ Due Date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April 21</a:t>
                      </a:r>
                      <a:r>
                        <a:rPr lang="en-US" sz="700">
                          <a:effectLst/>
                        </a:rPr>
                        <a:t>st</a:t>
                      </a:r>
                      <a:r>
                        <a:rPr lang="en-US" sz="1100">
                          <a:effectLst/>
                        </a:rPr>
                        <a:t>, 2023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8318126"/>
                  </a:ext>
                </a:extLst>
              </a:tr>
              <a:tr h="100330">
                <a:tc>
                  <a:txBody>
                    <a:bodyPr/>
                    <a:lstStyle/>
                    <a:p>
                      <a:pPr marL="0" marR="0">
                        <a:spcBef>
                          <a:spcPts val="0"/>
                        </a:spcBef>
                        <a:spcAft>
                          <a:spcPts val="0"/>
                        </a:spcAft>
                      </a:pPr>
                      <a:r>
                        <a:rPr lang="en-US" sz="1100" dirty="0">
                          <a:effectLst/>
                        </a:rPr>
                        <a:t>RFQ Presentation/Interview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May 8</a:t>
                      </a:r>
                      <a:r>
                        <a:rPr lang="en-US" sz="1100" baseline="30000">
                          <a:effectLst/>
                        </a:rPr>
                        <a:t>th</a:t>
                      </a:r>
                      <a:r>
                        <a:rPr lang="en-US" sz="1100">
                          <a:effectLst/>
                        </a:rPr>
                        <a:t>, 2023</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487995"/>
                  </a:ext>
                </a:extLst>
              </a:tr>
              <a:tr h="100330">
                <a:tc>
                  <a:txBody>
                    <a:bodyPr/>
                    <a:lstStyle/>
                    <a:p>
                      <a:pPr marL="0" marR="0">
                        <a:spcBef>
                          <a:spcPts val="0"/>
                        </a:spcBef>
                        <a:spcAft>
                          <a:spcPts val="0"/>
                        </a:spcAft>
                      </a:pPr>
                      <a:r>
                        <a:rPr lang="en-US" sz="1100" dirty="0">
                          <a:effectLst/>
                        </a:rPr>
                        <a:t>RFQ Approval - Authority Board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June 20</a:t>
                      </a:r>
                      <a:r>
                        <a:rPr lang="en-US" sz="1100" baseline="30000">
                          <a:effectLst/>
                        </a:rPr>
                        <a:t>th</a:t>
                      </a:r>
                      <a:r>
                        <a:rPr lang="en-US" sz="1100">
                          <a:effectLst/>
                        </a:rPr>
                        <a:t>, 2023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7217187"/>
                  </a:ext>
                </a:extLst>
              </a:tr>
              <a:tr h="100330">
                <a:tc>
                  <a:txBody>
                    <a:bodyPr/>
                    <a:lstStyle/>
                    <a:p>
                      <a:pPr marL="0" marR="0">
                        <a:spcBef>
                          <a:spcPts val="0"/>
                        </a:spcBef>
                        <a:spcAft>
                          <a:spcPts val="0"/>
                        </a:spcAft>
                      </a:pPr>
                      <a:r>
                        <a:rPr lang="en-US" sz="1100" dirty="0">
                          <a:effectLst/>
                        </a:rPr>
                        <a:t>Agreement - Effective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June 20</a:t>
                      </a:r>
                      <a:r>
                        <a:rPr lang="en-US" sz="1100" baseline="30000" dirty="0">
                          <a:effectLst/>
                        </a:rPr>
                        <a:t>th</a:t>
                      </a:r>
                      <a:r>
                        <a:rPr lang="en-US" sz="1100" dirty="0">
                          <a:effectLst/>
                        </a:rPr>
                        <a:t>, 2023</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570885"/>
                  </a:ext>
                </a:extLst>
              </a:tr>
            </a:tbl>
          </a:graphicData>
        </a:graphic>
      </p:graphicFrame>
      <p:pic>
        <p:nvPicPr>
          <p:cNvPr id="7" name="Picture 6">
            <a:extLst>
              <a:ext uri="{FF2B5EF4-FFF2-40B4-BE49-F238E27FC236}">
                <a16:creationId xmlns:a16="http://schemas.microsoft.com/office/drawing/2014/main" id="{F1B795B8-0307-A222-BCE7-F01119244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4910" y="2329255"/>
            <a:ext cx="4304329" cy="2055990"/>
          </a:xfrm>
          <a:prstGeom prst="rect">
            <a:avLst/>
          </a:prstGeom>
          <a:noFill/>
          <a:ln>
            <a:noFill/>
          </a:ln>
        </p:spPr>
      </p:pic>
      <p:pic>
        <p:nvPicPr>
          <p:cNvPr id="8" name="Picture 7">
            <a:extLst>
              <a:ext uri="{FF2B5EF4-FFF2-40B4-BE49-F238E27FC236}">
                <a16:creationId xmlns:a16="http://schemas.microsoft.com/office/drawing/2014/main" id="{09866F9C-27CA-5434-30FC-23EE0EAFDC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42" y="2773811"/>
            <a:ext cx="4413871" cy="1290680"/>
          </a:xfrm>
          <a:prstGeom prst="rect">
            <a:avLst/>
          </a:prstGeom>
          <a:noFill/>
          <a:ln>
            <a:noFill/>
          </a:ln>
        </p:spPr>
      </p:pic>
    </p:spTree>
    <p:extLst>
      <p:ext uri="{BB962C8B-B14F-4D97-AF65-F5344CB8AC3E}">
        <p14:creationId xmlns:p14="http://schemas.microsoft.com/office/powerpoint/2010/main" val="91485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Autofit/>
          </a:bodyPr>
          <a:lstStyle/>
          <a:p>
            <a:pPr marL="127000"/>
            <a:r>
              <a:rPr lang="en-US" sz="2800" b="1" dirty="0"/>
              <a:t>Welcome EXP!</a:t>
            </a:r>
          </a:p>
        </p:txBody>
      </p:sp>
      <p:pic>
        <p:nvPicPr>
          <p:cNvPr id="3" name="Picture 2" descr="A picture containing sky, building, cloud, outdoor&#10;&#10;Description automatically generated">
            <a:extLst>
              <a:ext uri="{FF2B5EF4-FFF2-40B4-BE49-F238E27FC236}">
                <a16:creationId xmlns:a16="http://schemas.microsoft.com/office/drawing/2014/main" id="{C7ABFA8E-0495-75FA-8BA5-BF8BFB5DE99F}"/>
              </a:ext>
            </a:extLst>
          </p:cNvPr>
          <p:cNvPicPr>
            <a:picLocks noChangeAspect="1"/>
          </p:cNvPicPr>
          <p:nvPr/>
        </p:nvPicPr>
        <p:blipFill>
          <a:blip r:embed="rId2"/>
          <a:stretch>
            <a:fillRect/>
          </a:stretch>
        </p:blipFill>
        <p:spPr>
          <a:xfrm>
            <a:off x="1004333" y="921704"/>
            <a:ext cx="7135334" cy="3300092"/>
          </a:xfrm>
          <a:prstGeom prst="rect">
            <a:avLst/>
          </a:prstGeom>
        </p:spPr>
      </p:pic>
    </p:spTree>
    <p:extLst>
      <p:ext uri="{BB962C8B-B14F-4D97-AF65-F5344CB8AC3E}">
        <p14:creationId xmlns:p14="http://schemas.microsoft.com/office/powerpoint/2010/main" val="289586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9B2665-D76D-C62D-AD6D-5BDC27E1E4E9}"/>
              </a:ext>
            </a:extLst>
          </p:cNvPr>
          <p:cNvSpPr txBox="1">
            <a:spLocks/>
          </p:cNvSpPr>
          <p:nvPr/>
        </p:nvSpPr>
        <p:spPr>
          <a:xfrm>
            <a:off x="311699" y="695057"/>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5AA1"/>
              </a:buClr>
              <a:buSzPts val="4800"/>
              <a:buFont typeface="Nunito Sans"/>
              <a:buNone/>
              <a:defRPr sz="4800" b="1" i="0" u="none" strike="noStrike" cap="none">
                <a:solidFill>
                  <a:srgbClr val="005AA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400" dirty="0"/>
              <a:t>AFTIL Site #6 Impacts to Approaches to Runway 3/21</a:t>
            </a:r>
            <a:br>
              <a:rPr lang="en-US" sz="2400" dirty="0"/>
            </a:br>
            <a:endParaRPr lang="en-US" sz="2400" dirty="0"/>
          </a:p>
        </p:txBody>
      </p:sp>
      <p:pic>
        <p:nvPicPr>
          <p:cNvPr id="5" name="Picture 4">
            <a:extLst>
              <a:ext uri="{FF2B5EF4-FFF2-40B4-BE49-F238E27FC236}">
                <a16:creationId xmlns:a16="http://schemas.microsoft.com/office/drawing/2014/main" id="{0713B279-F954-61F6-218B-63EBD3CD6206}"/>
              </a:ext>
            </a:extLst>
          </p:cNvPr>
          <p:cNvPicPr>
            <a:picLocks noChangeAspect="1"/>
          </p:cNvPicPr>
          <p:nvPr/>
        </p:nvPicPr>
        <p:blipFill>
          <a:blip r:embed="rId2"/>
          <a:stretch>
            <a:fillRect/>
          </a:stretch>
        </p:blipFill>
        <p:spPr>
          <a:xfrm>
            <a:off x="738187" y="1166812"/>
            <a:ext cx="7953375" cy="2981325"/>
          </a:xfrm>
          <a:prstGeom prst="rect">
            <a:avLst/>
          </a:prstGeom>
        </p:spPr>
      </p:pic>
    </p:spTree>
    <p:extLst>
      <p:ext uri="{BB962C8B-B14F-4D97-AF65-F5344CB8AC3E}">
        <p14:creationId xmlns:p14="http://schemas.microsoft.com/office/powerpoint/2010/main" val="364595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9B2665-D76D-C62D-AD6D-5BDC27E1E4E9}"/>
              </a:ext>
            </a:extLst>
          </p:cNvPr>
          <p:cNvSpPr txBox="1">
            <a:spLocks/>
          </p:cNvSpPr>
          <p:nvPr/>
        </p:nvSpPr>
        <p:spPr>
          <a:xfrm>
            <a:off x="190255" y="73551"/>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5AA1"/>
              </a:buClr>
              <a:buSzPts val="4800"/>
              <a:buFont typeface="Nunito Sans"/>
              <a:buNone/>
              <a:defRPr sz="4800" b="1" i="0" u="none" strike="noStrike" cap="none">
                <a:solidFill>
                  <a:srgbClr val="005AA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400" dirty="0"/>
              <a:t>Taxiway Phase 2 + 4 Update</a:t>
            </a:r>
          </a:p>
        </p:txBody>
      </p:sp>
      <p:pic>
        <p:nvPicPr>
          <p:cNvPr id="2" name="Picture 1">
            <a:extLst>
              <a:ext uri="{FF2B5EF4-FFF2-40B4-BE49-F238E27FC236}">
                <a16:creationId xmlns:a16="http://schemas.microsoft.com/office/drawing/2014/main" id="{8110CAB6-9A39-A5BA-D7F6-FADEE3B8DE7F}"/>
              </a:ext>
            </a:extLst>
          </p:cNvPr>
          <p:cNvPicPr>
            <a:picLocks noChangeAspect="1"/>
          </p:cNvPicPr>
          <p:nvPr/>
        </p:nvPicPr>
        <p:blipFill>
          <a:blip r:embed="rId2"/>
          <a:stretch>
            <a:fillRect/>
          </a:stretch>
        </p:blipFill>
        <p:spPr>
          <a:xfrm>
            <a:off x="187352" y="734260"/>
            <a:ext cx="4346032" cy="3223378"/>
          </a:xfrm>
          <a:prstGeom prst="rect">
            <a:avLst/>
          </a:prstGeom>
        </p:spPr>
      </p:pic>
      <p:pic>
        <p:nvPicPr>
          <p:cNvPr id="6" name="Picture 5">
            <a:extLst>
              <a:ext uri="{FF2B5EF4-FFF2-40B4-BE49-F238E27FC236}">
                <a16:creationId xmlns:a16="http://schemas.microsoft.com/office/drawing/2014/main" id="{F4CB8F5E-74F6-793B-F62C-2B52C3E77CB4}"/>
              </a:ext>
            </a:extLst>
          </p:cNvPr>
          <p:cNvPicPr>
            <a:picLocks noChangeAspect="1"/>
          </p:cNvPicPr>
          <p:nvPr/>
        </p:nvPicPr>
        <p:blipFill>
          <a:blip r:embed="rId3"/>
          <a:stretch>
            <a:fillRect/>
          </a:stretch>
        </p:blipFill>
        <p:spPr>
          <a:xfrm>
            <a:off x="4572000" y="734260"/>
            <a:ext cx="4384648" cy="3223378"/>
          </a:xfrm>
          <a:prstGeom prst="rect">
            <a:avLst/>
          </a:prstGeom>
        </p:spPr>
      </p:pic>
    </p:spTree>
    <p:extLst>
      <p:ext uri="{BB962C8B-B14F-4D97-AF65-F5344CB8AC3E}">
        <p14:creationId xmlns:p14="http://schemas.microsoft.com/office/powerpoint/2010/main" val="223650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DC42-6DB3-B4CE-C833-A127E1E7AEE3}"/>
              </a:ext>
            </a:extLst>
          </p:cNvPr>
          <p:cNvSpPr>
            <a:spLocks noGrp="1"/>
          </p:cNvSpPr>
          <p:nvPr>
            <p:ph type="ctrTitle"/>
          </p:nvPr>
        </p:nvSpPr>
        <p:spPr>
          <a:xfrm>
            <a:off x="53578" y="345044"/>
            <a:ext cx="9036844" cy="1093094"/>
          </a:xfrm>
        </p:spPr>
        <p:txBody>
          <a:bodyPr>
            <a:noAutofit/>
          </a:bodyPr>
          <a:lstStyle/>
          <a:p>
            <a:r>
              <a:rPr lang="en-US" sz="4000" b="1" dirty="0"/>
              <a:t>Sky Harbor Airport Terminal Update</a:t>
            </a:r>
            <a:br>
              <a:rPr lang="en-US" sz="4000" b="1" dirty="0"/>
            </a:br>
            <a:endParaRPr lang="en-US" sz="4000" dirty="0"/>
          </a:p>
        </p:txBody>
      </p:sp>
      <p:pic>
        <p:nvPicPr>
          <p:cNvPr id="5" name="Picture 4">
            <a:extLst>
              <a:ext uri="{FF2B5EF4-FFF2-40B4-BE49-F238E27FC236}">
                <a16:creationId xmlns:a16="http://schemas.microsoft.com/office/drawing/2014/main" id="{C703F5B7-CAF9-E7FA-FAEF-06480F36F65A}"/>
              </a:ext>
            </a:extLst>
          </p:cNvPr>
          <p:cNvPicPr>
            <a:picLocks noChangeAspect="1"/>
          </p:cNvPicPr>
          <p:nvPr/>
        </p:nvPicPr>
        <p:blipFill>
          <a:blip r:embed="rId2"/>
          <a:stretch>
            <a:fillRect/>
          </a:stretch>
        </p:blipFill>
        <p:spPr>
          <a:xfrm>
            <a:off x="1393032" y="703125"/>
            <a:ext cx="6772274" cy="3737249"/>
          </a:xfrm>
          <a:prstGeom prst="rect">
            <a:avLst/>
          </a:prstGeom>
        </p:spPr>
      </p:pic>
    </p:spTree>
    <p:extLst>
      <p:ext uri="{BB962C8B-B14F-4D97-AF65-F5344CB8AC3E}">
        <p14:creationId xmlns:p14="http://schemas.microsoft.com/office/powerpoint/2010/main" val="106278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DC42-6DB3-B4CE-C833-A127E1E7AEE3}"/>
              </a:ext>
            </a:extLst>
          </p:cNvPr>
          <p:cNvSpPr>
            <a:spLocks noGrp="1"/>
          </p:cNvSpPr>
          <p:nvPr>
            <p:ph type="ctrTitle"/>
          </p:nvPr>
        </p:nvSpPr>
        <p:spPr>
          <a:xfrm>
            <a:off x="53578" y="345044"/>
            <a:ext cx="9036844" cy="1093094"/>
          </a:xfrm>
        </p:spPr>
        <p:txBody>
          <a:bodyPr>
            <a:noAutofit/>
          </a:bodyPr>
          <a:lstStyle/>
          <a:p>
            <a:r>
              <a:rPr lang="en-US" sz="3600" b="1" dirty="0"/>
              <a:t>Sky Harbor Airport </a:t>
            </a:r>
            <a:r>
              <a:rPr lang="en-US" sz="3600" dirty="0"/>
              <a:t>SRE U</a:t>
            </a:r>
            <a:r>
              <a:rPr lang="en-US" sz="3600" b="1" dirty="0"/>
              <a:t>pdate</a:t>
            </a:r>
            <a:br>
              <a:rPr lang="en-US" sz="4400" b="1" dirty="0"/>
            </a:br>
            <a:endParaRPr lang="en-US" sz="4400" dirty="0"/>
          </a:p>
        </p:txBody>
      </p:sp>
      <p:pic>
        <p:nvPicPr>
          <p:cNvPr id="4" name="Picture 3">
            <a:extLst>
              <a:ext uri="{FF2B5EF4-FFF2-40B4-BE49-F238E27FC236}">
                <a16:creationId xmlns:a16="http://schemas.microsoft.com/office/drawing/2014/main" id="{D8D0C631-C16A-F322-1F4F-3C4A9A0F3E43}"/>
              </a:ext>
            </a:extLst>
          </p:cNvPr>
          <p:cNvPicPr>
            <a:picLocks noChangeAspect="1"/>
          </p:cNvPicPr>
          <p:nvPr/>
        </p:nvPicPr>
        <p:blipFill>
          <a:blip r:embed="rId2"/>
          <a:stretch>
            <a:fillRect/>
          </a:stretch>
        </p:blipFill>
        <p:spPr>
          <a:xfrm>
            <a:off x="1214423" y="795774"/>
            <a:ext cx="6715154" cy="3551952"/>
          </a:xfrm>
          <a:prstGeom prst="rect">
            <a:avLst/>
          </a:prstGeom>
        </p:spPr>
      </p:pic>
    </p:spTree>
    <p:extLst>
      <p:ext uri="{BB962C8B-B14F-4D97-AF65-F5344CB8AC3E}">
        <p14:creationId xmlns:p14="http://schemas.microsoft.com/office/powerpoint/2010/main" val="5774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0502-4614-1A0D-E42B-31B9B564A892}"/>
              </a:ext>
            </a:extLst>
          </p:cNvPr>
          <p:cNvSpPr>
            <a:spLocks noGrp="1"/>
          </p:cNvSpPr>
          <p:nvPr>
            <p:ph type="ctrTitle"/>
          </p:nvPr>
        </p:nvSpPr>
        <p:spPr>
          <a:xfrm>
            <a:off x="311700" y="71438"/>
            <a:ext cx="8520600" cy="925512"/>
          </a:xfrm>
        </p:spPr>
        <p:txBody>
          <a:bodyPr/>
          <a:lstStyle/>
          <a:p>
            <a:r>
              <a:rPr lang="en-US" dirty="0"/>
              <a:t>DYT Rates and Charges</a:t>
            </a:r>
          </a:p>
        </p:txBody>
      </p:sp>
      <p:sp>
        <p:nvSpPr>
          <p:cNvPr id="3" name="Subtitle 2">
            <a:extLst>
              <a:ext uri="{FF2B5EF4-FFF2-40B4-BE49-F238E27FC236}">
                <a16:creationId xmlns:a16="http://schemas.microsoft.com/office/drawing/2014/main" id="{233C651B-D5EF-6094-7BF0-20E49FB081D2}"/>
              </a:ext>
            </a:extLst>
          </p:cNvPr>
          <p:cNvSpPr>
            <a:spLocks noGrp="1"/>
          </p:cNvSpPr>
          <p:nvPr>
            <p:ph type="subTitle" idx="1"/>
          </p:nvPr>
        </p:nvSpPr>
        <p:spPr>
          <a:xfrm>
            <a:off x="0" y="1105337"/>
            <a:ext cx="8929688" cy="3830993"/>
          </a:xfrm>
        </p:spPr>
        <p:txBody>
          <a:bodyPr>
            <a:normAutofit/>
          </a:bodyPr>
          <a:lstStyle/>
          <a:p>
            <a:r>
              <a:rPr lang="en-US" sz="1600" dirty="0"/>
              <a:t>All invoiced aircraft parking fees shall be paid within thirty (30) days of invoice date. In the event that aircraft parking fees are not paid within thirty (30) days of invoice date and such failure to pay continues for a period exceeding ninety (90) days after invoice date, the aircraft owner shall be in default.  Upon default, the Duluth Airport Authority may exercise any one or more of the following remedies (in its sole discretion): </a:t>
            </a:r>
          </a:p>
          <a:p>
            <a:r>
              <a:rPr lang="en-US" sz="1600" dirty="0"/>
              <a:t>(</a:t>
            </a:r>
            <a:r>
              <a:rPr lang="en-US" sz="1600" dirty="0" err="1"/>
              <a:t>i</a:t>
            </a:r>
            <a:r>
              <a:rPr lang="en-US" sz="1600" dirty="0"/>
              <a:t>) utilize a collections agency and/or an attorney to recover said amount, including reasonable attorney’s fees, court costs, and collection costs, </a:t>
            </a:r>
          </a:p>
          <a:p>
            <a:r>
              <a:rPr lang="en-US" sz="1600" dirty="0"/>
              <a:t>(ii) enter the premises where the aircraft is located and take immediate possession of and remove (or disable in place) the aircraft by self-help, summary proceedings or otherwise without liability; and </a:t>
            </a:r>
          </a:p>
          <a:p>
            <a:r>
              <a:rPr lang="en-US" sz="1600" dirty="0"/>
              <a:t>(iii) eject and trespass the aircraft pilot and owner from Sky Harbor.</a:t>
            </a:r>
          </a:p>
        </p:txBody>
      </p:sp>
    </p:spTree>
    <p:extLst>
      <p:ext uri="{BB962C8B-B14F-4D97-AF65-F5344CB8AC3E}">
        <p14:creationId xmlns:p14="http://schemas.microsoft.com/office/powerpoint/2010/main" val="228046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07169" y="266012"/>
            <a:ext cx="8557831" cy="2031295"/>
          </a:xfrm>
          <a:prstGeom prst="rect">
            <a:avLst/>
          </a:prstGeom>
          <a:noFill/>
          <a:ln>
            <a:noFill/>
          </a:ln>
        </p:spPr>
        <p:txBody>
          <a:bodyPr spcFirstLastPara="1" wrap="square" lIns="91425" tIns="91425" rIns="91425" bIns="91425" anchor="t" anchorCtr="0">
            <a:spAutoFit/>
          </a:bodyPr>
          <a:lstStyle/>
          <a:p>
            <a:pPr algn="l"/>
            <a:r>
              <a:rPr lang="en-US" sz="2000" b="1" dirty="0">
                <a:solidFill>
                  <a:srgbClr val="005AA1"/>
                </a:solidFill>
                <a:latin typeface="Nunito Sans"/>
              </a:rPr>
              <a:t>D. Resolution to Approve Incentive Award Payments of $1000 Each, for Outstanding Performance Per DAA Operating Policy #5 to the Following Employees: Mr. Ryan Welch, Mr. John Graves, Mr. Paul Sinnott, Mr. Dan Taylor, Mr. Wade </a:t>
            </a:r>
            <a:r>
              <a:rPr lang="en-US" sz="2000" b="1" dirty="0" err="1">
                <a:solidFill>
                  <a:srgbClr val="005AA1"/>
                </a:solidFill>
                <a:latin typeface="Nunito Sans"/>
              </a:rPr>
              <a:t>Cossalter</a:t>
            </a:r>
            <a:r>
              <a:rPr lang="en-US" sz="2000" b="1" dirty="0">
                <a:solidFill>
                  <a:srgbClr val="005AA1"/>
                </a:solidFill>
                <a:latin typeface="Nunito Sans"/>
              </a:rPr>
              <a:t>, Mr. Matt Johnson, Mr. Roger </a:t>
            </a:r>
            <a:r>
              <a:rPr lang="en-US" sz="2000" b="1" dirty="0" err="1">
                <a:solidFill>
                  <a:srgbClr val="005AA1"/>
                </a:solidFill>
                <a:latin typeface="Nunito Sans"/>
              </a:rPr>
              <a:t>Engelmeier</a:t>
            </a:r>
            <a:r>
              <a:rPr lang="en-US" sz="2000" b="1" dirty="0">
                <a:solidFill>
                  <a:srgbClr val="005AA1"/>
                </a:solidFill>
                <a:latin typeface="Nunito Sans"/>
              </a:rPr>
              <a:t>, Mr. Derek Anderson, Mr. Tristan Durfee, Mr. Justin </a:t>
            </a:r>
          </a:p>
          <a:p>
            <a:pPr algn="l"/>
            <a:r>
              <a:rPr lang="en-US" sz="2000" b="1" dirty="0" err="1">
                <a:solidFill>
                  <a:srgbClr val="005AA1"/>
                </a:solidFill>
                <a:latin typeface="Nunito Sans"/>
              </a:rPr>
              <a:t>Tibodeau</a:t>
            </a:r>
            <a:r>
              <a:rPr lang="en-US" sz="2000" b="1" dirty="0">
                <a:solidFill>
                  <a:srgbClr val="005AA1"/>
                </a:solidFill>
                <a:latin typeface="Nunito Sans"/>
              </a:rPr>
              <a:t>, Mr. John Orrey, and Mr. Mike </a:t>
            </a:r>
            <a:r>
              <a:rPr lang="en-US" sz="2000" b="1" dirty="0" err="1">
                <a:solidFill>
                  <a:srgbClr val="005AA1"/>
                </a:solidFill>
                <a:latin typeface="Nunito Sans"/>
              </a:rPr>
              <a:t>Fellerson</a:t>
            </a:r>
            <a:r>
              <a:rPr lang="en-US" sz="2000" b="1" dirty="0">
                <a:solidFill>
                  <a:srgbClr val="005AA1"/>
                </a:solidFill>
                <a:latin typeface="Nunito Sans"/>
              </a:rPr>
              <a:t>. </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Tree>
    <p:extLst>
      <p:ext uri="{BB962C8B-B14F-4D97-AF65-F5344CB8AC3E}">
        <p14:creationId xmlns:p14="http://schemas.microsoft.com/office/powerpoint/2010/main" val="9679425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4755</TotalTime>
  <Words>445</Words>
  <Application>Microsoft Office PowerPoint</Application>
  <PresentationFormat>On-screen Show (16:9)</PresentationFormat>
  <Paragraphs>41</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Nunito Sans</vt:lpstr>
      <vt:lpstr>Arial</vt:lpstr>
      <vt:lpstr>Simple Light</vt:lpstr>
      <vt:lpstr>Operations/Construction/Planning</vt:lpstr>
      <vt:lpstr>ATCT Architecture and Engineering RFQ Update</vt:lpstr>
      <vt:lpstr>Welcome EXP!</vt:lpstr>
      <vt:lpstr>PowerPoint Presentation</vt:lpstr>
      <vt:lpstr>PowerPoint Presentation</vt:lpstr>
      <vt:lpstr>Sky Harbor Airport Terminal Update </vt:lpstr>
      <vt:lpstr>Sky Harbor Airport SRE Update </vt:lpstr>
      <vt:lpstr>DYT Rates and Charges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38</cp:revision>
  <dcterms:modified xsi:type="dcterms:W3CDTF">2023-06-20T19:08:11Z</dcterms:modified>
</cp:coreProperties>
</file>