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8"/>
  </p:notesMasterIdLst>
  <p:sldIdLst>
    <p:sldId id="328" r:id="rId2"/>
    <p:sldId id="262" r:id="rId3"/>
    <p:sldId id="263" r:id="rId4"/>
    <p:sldId id="264" r:id="rId5"/>
    <p:sldId id="329" r:id="rId6"/>
    <p:sldId id="330" r:id="rId7"/>
  </p:sldIdLst>
  <p:sldSz cx="9144000" cy="5143500" type="screen16x9"/>
  <p:notesSz cx="6858000" cy="9144000"/>
  <p:embeddedFontLst>
    <p:embeddedFont>
      <p:font typeface="Nunito Sans"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5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166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274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5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3">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142660" y="1032061"/>
            <a:ext cx="8755460" cy="3397063"/>
          </a:xfrm>
        </p:spPr>
        <p:txBody>
          <a:bodyPr>
            <a:normAutofit fontScale="92500" lnSpcReduction="20000"/>
          </a:bodyPr>
          <a:lstStyle/>
          <a:p>
            <a:pPr marL="127000" indent="0" algn="l"/>
            <a:r>
              <a:rPr lang="en-US" sz="2000" b="1" dirty="0"/>
              <a:t>Duluth International Airport</a:t>
            </a:r>
          </a:p>
          <a:p>
            <a:pPr marL="469900" indent="-342900" algn="l">
              <a:buFont typeface="Arial" panose="020B0604020202020204" pitchFamily="34" charset="0"/>
              <a:buChar char="•"/>
            </a:pPr>
            <a:r>
              <a:rPr lang="en-US" sz="2000" b="1" dirty="0"/>
              <a:t>New Air Traffic Control Tower Update</a:t>
            </a:r>
          </a:p>
          <a:p>
            <a:pPr marL="927100" lvl="1" indent="-342900" algn="l">
              <a:buFont typeface="Arial" panose="020B0604020202020204" pitchFamily="34" charset="0"/>
              <a:buChar char="•"/>
            </a:pPr>
            <a:r>
              <a:rPr lang="en-US" sz="2000" b="1" dirty="0"/>
              <a:t>Basis for Design</a:t>
            </a:r>
          </a:p>
          <a:p>
            <a:pPr marL="927100" lvl="1" indent="-342900" algn="l">
              <a:buFont typeface="Arial" panose="020B0604020202020204" pitchFamily="34" charset="0"/>
              <a:buChar char="•"/>
            </a:pPr>
            <a:r>
              <a:rPr lang="en-US" sz="2000" b="1" dirty="0"/>
              <a:t>Requirements Workbook Update</a:t>
            </a:r>
          </a:p>
          <a:p>
            <a:pPr marL="469900" indent="-342900" algn="l">
              <a:buFont typeface="Arial" panose="020B0604020202020204" pitchFamily="34" charset="0"/>
              <a:buChar char="•"/>
            </a:pPr>
            <a:r>
              <a:rPr lang="en-US" sz="2000" b="1" dirty="0"/>
              <a:t>Introduce EXP</a:t>
            </a:r>
          </a:p>
          <a:p>
            <a:pPr marL="469900" indent="-342900" algn="l">
              <a:buFont typeface="Arial" panose="020B0604020202020204" pitchFamily="34" charset="0"/>
              <a:buChar char="•"/>
            </a:pPr>
            <a:r>
              <a:rPr lang="en-US" sz="2000" b="1" dirty="0"/>
              <a:t>Midfield Ramp – Phase 2 Concrete Replacement</a:t>
            </a:r>
          </a:p>
          <a:p>
            <a:pPr marL="469900" indent="-342900" algn="l">
              <a:buFont typeface="Arial" panose="020B0604020202020204" pitchFamily="34" charset="0"/>
              <a:buChar char="•"/>
            </a:pPr>
            <a:r>
              <a:rPr lang="en-US" sz="2000" b="1" dirty="0"/>
              <a:t>Taxiway A Phase 2 + 4 Update</a:t>
            </a:r>
          </a:p>
          <a:p>
            <a:pPr marL="927100" lvl="1" indent="-342900" algn="l">
              <a:buFont typeface="Arial" panose="020B0604020202020204" pitchFamily="34" charset="0"/>
              <a:buChar char="•"/>
            </a:pPr>
            <a:r>
              <a:rPr lang="en-US" sz="2000" b="1" dirty="0"/>
              <a:t>FAA Duct Bank</a:t>
            </a:r>
          </a:p>
          <a:p>
            <a:pPr marL="927100" lvl="1" indent="-342900" algn="l">
              <a:buFont typeface="Arial" panose="020B0604020202020204" pitchFamily="34" charset="0"/>
              <a:buChar char="•"/>
            </a:pPr>
            <a:r>
              <a:rPr lang="en-US" sz="2000" b="1" dirty="0"/>
              <a:t>Overall Schedule </a:t>
            </a:r>
          </a:p>
          <a:p>
            <a:pPr marL="469900" indent="-342900" algn="l">
              <a:buFont typeface="Arial" panose="020B0604020202020204" pitchFamily="34" charset="0"/>
              <a:buChar char="•"/>
            </a:pPr>
            <a:endParaRPr lang="en-US" sz="2000" b="1" dirty="0"/>
          </a:p>
          <a:p>
            <a:pPr marL="127000" indent="0" algn="l"/>
            <a:r>
              <a:rPr lang="en-US" sz="2000" b="1" dirty="0"/>
              <a:t>Duluth Sky Harbor Airport</a:t>
            </a:r>
          </a:p>
          <a:p>
            <a:pPr marL="469900" indent="-342900" algn="l">
              <a:buFont typeface="Arial" panose="020B0604020202020204" pitchFamily="34" charset="0"/>
              <a:buChar char="•"/>
            </a:pPr>
            <a:r>
              <a:rPr lang="en-US" sz="2000" b="1" dirty="0"/>
              <a:t>Sky Harbor Airport Terminal</a:t>
            </a:r>
          </a:p>
          <a:p>
            <a:pPr marL="469900" indent="-342900" algn="l">
              <a:buFont typeface="Arial" panose="020B0604020202020204" pitchFamily="34" charset="0"/>
              <a:buChar char="•"/>
            </a:pPr>
            <a:r>
              <a:rPr lang="en-US" sz="2000" b="1" dirty="0"/>
              <a:t>Sky Harbor Snow Removal Equipment Building Update</a:t>
            </a:r>
          </a:p>
          <a:p>
            <a:pPr marL="469900" indent="-3429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31976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800189"/>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Taxiway A Reconstruction – Phase 2</a:t>
            </a:r>
          </a:p>
          <a:p>
            <a:pPr>
              <a:buSzPts val="3600"/>
            </a:pPr>
            <a:r>
              <a:rPr lang="en-US" sz="2000" b="1" dirty="0">
                <a:solidFill>
                  <a:srgbClr val="005AA1"/>
                </a:solidFill>
                <a:latin typeface="Nunito Sans"/>
                <a:sym typeface="Nunito Sans"/>
              </a:rPr>
              <a:t>Project Update</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256867" y="1117563"/>
            <a:ext cx="4825574" cy="2893069"/>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Progress: Work completed includes:</a:t>
            </a:r>
            <a:endParaRPr lang="en-US" sz="1600" dirty="0">
              <a:solidFill>
                <a:srgbClr val="434343"/>
              </a:solidFill>
              <a:latin typeface="Nunito Sans"/>
            </a:endParaRPr>
          </a:p>
          <a:p>
            <a:pPr marL="127000" lvl="7">
              <a:buClr>
                <a:srgbClr val="434343"/>
              </a:buClr>
              <a:buSzPts val="1600"/>
            </a:pPr>
            <a:endParaRPr lang="en-US" sz="1600" dirty="0">
              <a:solidFill>
                <a:srgbClr val="434343"/>
              </a:solidFill>
              <a:latin typeface="Nunito Sans"/>
              <a:ea typeface="Nunito Sans"/>
              <a:cs typeface="Nunito Sans"/>
              <a:sym typeface="Nunito Sans"/>
            </a:endParaRP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Existing pavement removal</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Storm sewer and drain tile placement</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Existing electrical conduit removal, including airport, FAA, and 148</a:t>
            </a:r>
            <a:r>
              <a:rPr lang="en-US" sz="1600" baseline="30000" dirty="0">
                <a:solidFill>
                  <a:srgbClr val="434343"/>
                </a:solidFill>
                <a:latin typeface="Nunito Sans"/>
                <a:ea typeface="Nunito Sans"/>
                <a:cs typeface="Nunito Sans"/>
                <a:sym typeface="Nunito Sans"/>
              </a:rPr>
              <a:t>th</a:t>
            </a:r>
            <a:r>
              <a:rPr lang="en-US" sz="1600" dirty="0">
                <a:solidFill>
                  <a:srgbClr val="434343"/>
                </a:solidFill>
                <a:latin typeface="Nunito Sans"/>
                <a:ea typeface="Nunito Sans"/>
                <a:cs typeface="Nunito Sans"/>
                <a:sym typeface="Nunito Sans"/>
              </a:rPr>
              <a:t> ANG owned cables</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Placement of geotextile fabric</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Granular subbase material placement</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New lighting and equipment conduit placement</a:t>
            </a:r>
          </a:p>
          <a:p>
            <a:pPr marL="127000" lvl="7">
              <a:buClr>
                <a:srgbClr val="434343"/>
              </a:buClr>
              <a:buSzPts val="1600"/>
            </a:pPr>
            <a:endParaRPr lang="en-US" sz="1600" dirty="0">
              <a:solidFill>
                <a:srgbClr val="434343"/>
              </a:solidFill>
              <a:latin typeface="Nunito Sans"/>
              <a:sym typeface="Nunito Sans"/>
            </a:endParaRPr>
          </a:p>
        </p:txBody>
      </p:sp>
      <p:pic>
        <p:nvPicPr>
          <p:cNvPr id="4" name="Picture 3">
            <a:extLst>
              <a:ext uri="{FF2B5EF4-FFF2-40B4-BE49-F238E27FC236}">
                <a16:creationId xmlns:a16="http://schemas.microsoft.com/office/drawing/2014/main" id="{D63561BC-87C0-251E-51F8-4118CAC39E40}"/>
              </a:ext>
            </a:extLst>
          </p:cNvPr>
          <p:cNvPicPr>
            <a:picLocks noChangeAspect="1"/>
          </p:cNvPicPr>
          <p:nvPr/>
        </p:nvPicPr>
        <p:blipFill>
          <a:blip r:embed="rId4"/>
          <a:stretch>
            <a:fillRect/>
          </a:stretch>
        </p:blipFill>
        <p:spPr>
          <a:xfrm>
            <a:off x="107576" y="1247472"/>
            <a:ext cx="4149291" cy="2471600"/>
          </a:xfrm>
          <a:prstGeom prst="rect">
            <a:avLst/>
          </a:prstGeom>
        </p:spPr>
      </p:pic>
    </p:spTree>
    <p:extLst>
      <p:ext uri="{BB962C8B-B14F-4D97-AF65-F5344CB8AC3E}">
        <p14:creationId xmlns:p14="http://schemas.microsoft.com/office/powerpoint/2010/main" val="305057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Project Challenges – Unforeseen Conditions</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3096666" y="788950"/>
            <a:ext cx="5985775" cy="3385512"/>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Pre Construction records </a:t>
            </a:r>
            <a:r>
              <a:rPr lang="en-US" sz="1600" dirty="0">
                <a:solidFill>
                  <a:srgbClr val="434343"/>
                </a:solidFill>
                <a:latin typeface="Nunito Sans"/>
              </a:rPr>
              <a:t>provided by FAA indicated a simple layout of existing FAA-owned cables.</a:t>
            </a:r>
          </a:p>
          <a:p>
            <a:pPr marL="127000" lvl="7">
              <a:buClr>
                <a:srgbClr val="434343"/>
              </a:buClr>
              <a:buSzPts val="1600"/>
            </a:pPr>
            <a:endParaRPr lang="en-US" sz="1600" dirty="0">
              <a:solidFill>
                <a:srgbClr val="434343"/>
              </a:solidFill>
              <a:latin typeface="Nunito Sans"/>
              <a:sym typeface="Nunito Sans"/>
            </a:endParaRPr>
          </a:p>
          <a:p>
            <a:pPr marL="127000" lvl="7">
              <a:buClr>
                <a:srgbClr val="434343"/>
              </a:buClr>
              <a:buSzPts val="1600"/>
            </a:pPr>
            <a:r>
              <a:rPr lang="en-US" sz="1600" b="1" dirty="0">
                <a:solidFill>
                  <a:srgbClr val="434343"/>
                </a:solidFill>
                <a:latin typeface="Nunito Sans"/>
                <a:sym typeface="Nunito Sans"/>
              </a:rPr>
              <a:t>Actual conditions </a:t>
            </a:r>
            <a:r>
              <a:rPr lang="en-US" sz="1600" dirty="0">
                <a:solidFill>
                  <a:srgbClr val="434343"/>
                </a:solidFill>
                <a:latin typeface="Nunito Sans"/>
                <a:sym typeface="Nunito Sans"/>
              </a:rPr>
              <a:t>discovered a mixture of cables in un-planned location, many abandoned cables, and inaccurate FAA record drawings.</a:t>
            </a:r>
          </a:p>
          <a:p>
            <a:pPr marL="127000" lvl="7">
              <a:buClr>
                <a:srgbClr val="434343"/>
              </a:buClr>
              <a:buSzPts val="1600"/>
            </a:pPr>
            <a:endParaRPr lang="en-US" sz="1600" dirty="0">
              <a:solidFill>
                <a:srgbClr val="434343"/>
              </a:solidFill>
              <a:latin typeface="Nunito Sans"/>
              <a:sym typeface="Nunito Sans"/>
            </a:endParaRPr>
          </a:p>
          <a:p>
            <a:pPr marL="127000" lvl="7">
              <a:buClr>
                <a:srgbClr val="434343"/>
              </a:buClr>
              <a:buSzPts val="1600"/>
            </a:pPr>
            <a:r>
              <a:rPr lang="en-US" sz="1600" dirty="0">
                <a:solidFill>
                  <a:srgbClr val="434343"/>
                </a:solidFill>
                <a:latin typeface="Nunito Sans"/>
                <a:sym typeface="Nunito Sans"/>
              </a:rPr>
              <a:t>Through work with on-site FAA staff, contractor locating, and SEH design assistance, a plan was developed to relocate all cables in new conduit and cable with minimal impacts.</a:t>
            </a:r>
          </a:p>
          <a:p>
            <a:pPr marL="127000" lvl="7">
              <a:buClr>
                <a:srgbClr val="434343"/>
              </a:buClr>
              <a:buSzPts val="1600"/>
            </a:pPr>
            <a:endParaRPr lang="en-US" sz="1600" dirty="0">
              <a:solidFill>
                <a:srgbClr val="434343"/>
              </a:solidFill>
              <a:latin typeface="Nunito Sans"/>
              <a:sym typeface="Nunito Sans"/>
            </a:endParaRPr>
          </a:p>
          <a:p>
            <a:pPr marL="127000" lvl="7">
              <a:buClr>
                <a:srgbClr val="434343"/>
              </a:buClr>
              <a:buSzPts val="1600"/>
            </a:pPr>
            <a:r>
              <a:rPr lang="en-US" sz="1600" dirty="0">
                <a:solidFill>
                  <a:srgbClr val="434343"/>
                </a:solidFill>
                <a:latin typeface="Nunito Sans"/>
                <a:sym typeface="Nunito Sans"/>
              </a:rPr>
              <a:t>FAA funding is available for change conditions.</a:t>
            </a:r>
          </a:p>
          <a:p>
            <a:pPr marL="127000" lvl="7">
              <a:buClr>
                <a:srgbClr val="434343"/>
              </a:buClr>
              <a:buSzPts val="1600"/>
            </a:pPr>
            <a:endParaRPr lang="en-US" sz="1600" dirty="0">
              <a:solidFill>
                <a:srgbClr val="434343"/>
              </a:solidFill>
              <a:latin typeface="Nunito Sans"/>
              <a:sym typeface="Nunito Sans"/>
            </a:endParaRPr>
          </a:p>
        </p:txBody>
      </p:sp>
      <p:pic>
        <p:nvPicPr>
          <p:cNvPr id="3" name="Picture 2" descr="A group of black pipes and round objects&#10;&#10;Description automatically generated with medium confidence">
            <a:extLst>
              <a:ext uri="{FF2B5EF4-FFF2-40B4-BE49-F238E27FC236}">
                <a16:creationId xmlns:a16="http://schemas.microsoft.com/office/drawing/2014/main" id="{171B466A-93D5-E606-6703-91324B73159F}"/>
              </a:ext>
            </a:extLst>
          </p:cNvPr>
          <p:cNvPicPr>
            <a:picLocks noChangeAspect="1"/>
          </p:cNvPicPr>
          <p:nvPr/>
        </p:nvPicPr>
        <p:blipFill>
          <a:blip r:embed="rId4"/>
          <a:stretch>
            <a:fillRect/>
          </a:stretch>
        </p:blipFill>
        <p:spPr>
          <a:xfrm rot="5400000">
            <a:off x="83786" y="1053486"/>
            <a:ext cx="3443291" cy="2582468"/>
          </a:xfrm>
          <a:prstGeom prst="rect">
            <a:avLst/>
          </a:prstGeom>
        </p:spPr>
      </p:pic>
    </p:spTree>
    <p:extLst>
      <p:ext uri="{BB962C8B-B14F-4D97-AF65-F5344CB8AC3E}">
        <p14:creationId xmlns:p14="http://schemas.microsoft.com/office/powerpoint/2010/main" val="135472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Project Impacts  </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156975" y="579681"/>
            <a:ext cx="4825574" cy="4124176"/>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Schedule Impacts</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The impact to FAA-owned cables will impact airport facilitates, such as lighting, glideslope, radar control, and communications.</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The project team is coordinating work to identify the least impactful impact, both financially and schedule.</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Latest projects show at least an additional 30-45 days of overall construction and 10- night closures for facility relocation.</a:t>
            </a:r>
          </a:p>
          <a:p>
            <a:pPr marL="412750" lvl="7" indent="-285750">
              <a:buClr>
                <a:srgbClr val="434343"/>
              </a:buClr>
              <a:buSzPts val="1600"/>
              <a:buFont typeface="Arial" panose="020B0604020202020204" pitchFamily="34" charset="0"/>
              <a:buChar char="•"/>
            </a:pPr>
            <a:r>
              <a:rPr lang="en-US" sz="1600" dirty="0">
                <a:solidFill>
                  <a:srgbClr val="434343"/>
                </a:solidFill>
                <a:latin typeface="Nunito Sans"/>
                <a:ea typeface="Nunito Sans"/>
                <a:cs typeface="Nunito Sans"/>
                <a:sym typeface="Nunito Sans"/>
              </a:rPr>
              <a:t>Additional costs are projected to be funded by FAA and MnDOT at 95 percent.  The costs were required to correctly align the airfield circuitry in the best interest of the airport.</a:t>
            </a:r>
          </a:p>
          <a:p>
            <a:pPr marL="412750" lvl="7" indent="-285750">
              <a:buClr>
                <a:srgbClr val="434343"/>
              </a:buClr>
              <a:buSzPts val="1600"/>
              <a:buFont typeface="Arial" panose="020B0604020202020204" pitchFamily="34" charset="0"/>
              <a:buChar char="•"/>
            </a:pPr>
            <a:endParaRPr lang="en-US" sz="1600" dirty="0">
              <a:solidFill>
                <a:srgbClr val="434343"/>
              </a:solidFill>
              <a:latin typeface="Nunito Sans"/>
              <a:ea typeface="Nunito Sans"/>
              <a:cs typeface="Nunito Sans"/>
              <a:sym typeface="Nunito Sans"/>
            </a:endParaRPr>
          </a:p>
          <a:p>
            <a:pPr marL="127000" lvl="7">
              <a:buClr>
                <a:srgbClr val="434343"/>
              </a:buClr>
              <a:buSzPts val="1600"/>
            </a:pPr>
            <a:endParaRPr lang="en-US" sz="1600" dirty="0">
              <a:solidFill>
                <a:srgbClr val="434343"/>
              </a:solidFill>
              <a:latin typeface="Nunito Sans"/>
              <a:sym typeface="Nunito Sans"/>
            </a:endParaRPr>
          </a:p>
        </p:txBody>
      </p:sp>
      <p:pic>
        <p:nvPicPr>
          <p:cNvPr id="3" name="Picture 2" descr="A construction site with orange poles&#10;&#10;Description automatically generated">
            <a:extLst>
              <a:ext uri="{FF2B5EF4-FFF2-40B4-BE49-F238E27FC236}">
                <a16:creationId xmlns:a16="http://schemas.microsoft.com/office/drawing/2014/main" id="{B2090E31-F618-8D60-3F8B-EA46EA4F0516}"/>
              </a:ext>
            </a:extLst>
          </p:cNvPr>
          <p:cNvPicPr>
            <a:picLocks noChangeAspect="1"/>
          </p:cNvPicPr>
          <p:nvPr/>
        </p:nvPicPr>
        <p:blipFill>
          <a:blip r:embed="rId4"/>
          <a:stretch>
            <a:fillRect/>
          </a:stretch>
        </p:blipFill>
        <p:spPr>
          <a:xfrm rot="5400000">
            <a:off x="359120" y="1127338"/>
            <a:ext cx="3571878" cy="2678909"/>
          </a:xfrm>
          <a:prstGeom prst="rect">
            <a:avLst/>
          </a:prstGeom>
        </p:spPr>
      </p:pic>
    </p:spTree>
    <p:extLst>
      <p:ext uri="{BB962C8B-B14F-4D97-AF65-F5344CB8AC3E}">
        <p14:creationId xmlns:p14="http://schemas.microsoft.com/office/powerpoint/2010/main" val="23618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142660" y="1032061"/>
            <a:ext cx="8755460" cy="3397063"/>
          </a:xfrm>
        </p:spPr>
        <p:txBody>
          <a:bodyPr>
            <a:normAutofit fontScale="92500" lnSpcReduction="10000"/>
          </a:bodyPr>
          <a:lstStyle/>
          <a:p>
            <a:pPr marL="127000" indent="0" algn="l"/>
            <a:r>
              <a:rPr lang="en-US" sz="2000" b="1" dirty="0"/>
              <a:t>Duluth International Airport</a:t>
            </a:r>
          </a:p>
          <a:p>
            <a:pPr marL="469900" indent="-342900" algn="l">
              <a:buFont typeface="Arial" panose="020B0604020202020204" pitchFamily="34" charset="0"/>
              <a:buChar char="•"/>
            </a:pPr>
            <a:r>
              <a:rPr lang="en-US" sz="2000" b="1" dirty="0"/>
              <a:t>New Air Traffic Control Tower Update</a:t>
            </a:r>
          </a:p>
          <a:p>
            <a:pPr marL="927100" lvl="1" indent="-342900" algn="l">
              <a:buFont typeface="Arial" panose="020B0604020202020204" pitchFamily="34" charset="0"/>
              <a:buChar char="•"/>
            </a:pPr>
            <a:r>
              <a:rPr lang="en-US" sz="2000" b="1" dirty="0"/>
              <a:t>Basis for Design</a:t>
            </a:r>
          </a:p>
          <a:p>
            <a:pPr marL="927100" lvl="1" indent="-342900" algn="l">
              <a:buFont typeface="Arial" panose="020B0604020202020204" pitchFamily="34" charset="0"/>
              <a:buChar char="•"/>
            </a:pPr>
            <a:r>
              <a:rPr lang="en-US" sz="2000" b="1" dirty="0"/>
              <a:t>Requirements Workbook Update</a:t>
            </a:r>
          </a:p>
          <a:p>
            <a:pPr marL="469900" indent="-342900" algn="l">
              <a:buFont typeface="Arial" panose="020B0604020202020204" pitchFamily="34" charset="0"/>
              <a:buChar char="•"/>
            </a:pPr>
            <a:r>
              <a:rPr lang="en-US" sz="2000" b="1" dirty="0"/>
              <a:t>Introduce EXP</a:t>
            </a:r>
          </a:p>
          <a:p>
            <a:pPr marL="469900" indent="-342900" algn="l">
              <a:buFont typeface="Arial" panose="020B0604020202020204" pitchFamily="34" charset="0"/>
              <a:buChar char="•"/>
            </a:pPr>
            <a:r>
              <a:rPr lang="en-US" sz="2000" b="1" dirty="0"/>
              <a:t>Taxiway A Phase 2 + 4 Update</a:t>
            </a:r>
          </a:p>
          <a:p>
            <a:pPr marL="927100" lvl="1" indent="-342900" algn="l">
              <a:buFont typeface="Arial" panose="020B0604020202020204" pitchFamily="34" charset="0"/>
              <a:buChar char="•"/>
            </a:pPr>
            <a:r>
              <a:rPr lang="en-US" sz="2000" b="1" dirty="0"/>
              <a:t>FAA Duct Bank</a:t>
            </a:r>
          </a:p>
          <a:p>
            <a:pPr marL="927100" lvl="1" indent="-342900" algn="l">
              <a:buFont typeface="Arial" panose="020B0604020202020204" pitchFamily="34" charset="0"/>
              <a:buChar char="•"/>
            </a:pPr>
            <a:r>
              <a:rPr lang="en-US" sz="2000" b="1" dirty="0"/>
              <a:t>Overall Schedule </a:t>
            </a:r>
          </a:p>
          <a:p>
            <a:pPr marL="469900" indent="-342900" algn="l">
              <a:buFont typeface="Arial" panose="020B0604020202020204" pitchFamily="34" charset="0"/>
              <a:buChar char="•"/>
            </a:pPr>
            <a:endParaRPr lang="en-US" sz="2000" b="1" dirty="0"/>
          </a:p>
          <a:p>
            <a:pPr marL="127000" indent="0" algn="l"/>
            <a:r>
              <a:rPr lang="en-US" sz="2000" b="1" dirty="0"/>
              <a:t>Duluth Sky Harbor Airport</a:t>
            </a:r>
          </a:p>
          <a:p>
            <a:pPr marL="469900" indent="-342900" algn="l">
              <a:buFont typeface="Arial" panose="020B0604020202020204" pitchFamily="34" charset="0"/>
              <a:buChar char="•"/>
            </a:pPr>
            <a:r>
              <a:rPr lang="en-US" sz="2000" b="1" dirty="0"/>
              <a:t>Sky Harbor Airport Terminal</a:t>
            </a:r>
          </a:p>
          <a:p>
            <a:pPr marL="469900" indent="-342900" algn="l">
              <a:buFont typeface="Arial" panose="020B0604020202020204" pitchFamily="34" charset="0"/>
              <a:buChar char="•"/>
            </a:pPr>
            <a:r>
              <a:rPr lang="en-US" sz="2000" b="1" dirty="0"/>
              <a:t>Sky Harbor Snow Removal Equipment Building Update</a:t>
            </a:r>
          </a:p>
          <a:p>
            <a:pPr marL="469900" indent="-3429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340044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 Resolution to Approve Work Order 2023-1 between the Duluth Airport Authority and EXP for the Pre-design of the New Air Traffic Control Tower at Duluth International Airport (DLH)</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620300" y="1716887"/>
            <a:ext cx="8423808" cy="1908184"/>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Agreement Overview: </a:t>
            </a:r>
            <a:r>
              <a:rPr lang="en-US" sz="1600" dirty="0">
                <a:solidFill>
                  <a:srgbClr val="434343"/>
                </a:solidFill>
                <a:latin typeface="Nunito Sans"/>
              </a:rPr>
              <a:t>This work order includes preliminary design for the New Air Traffic Control Tower (ATCT) – Phase 1 (preliminary design) project at Duluth International Airport (DLH).  The contract provisions included in the Master Agreement (dated 7-05-2023) between the DAA and EXP remain in effect for this work order.  </a:t>
            </a:r>
          </a:p>
          <a:p>
            <a:pPr marL="127000" lvl="7">
              <a:buClr>
                <a:srgbClr val="434343"/>
              </a:buClr>
              <a:buSzPts val="1600"/>
            </a:pPr>
            <a:endParaRPr lang="en-US" sz="1600" b="1" dirty="0">
              <a:solidFill>
                <a:srgbClr val="434343"/>
              </a:solidFill>
              <a:latin typeface="Nunito Sans"/>
            </a:endParaRPr>
          </a:p>
          <a:p>
            <a:pPr marL="127000" lvl="7">
              <a:buClr>
                <a:srgbClr val="434343"/>
              </a:buClr>
              <a:buSzPts val="1600"/>
            </a:pPr>
            <a:r>
              <a:rPr lang="en-US" sz="1600" b="1" dirty="0">
                <a:solidFill>
                  <a:srgbClr val="434343"/>
                </a:solidFill>
                <a:latin typeface="Nunito Sans"/>
              </a:rPr>
              <a:t>Compensation to Consultant</a:t>
            </a:r>
            <a:r>
              <a:rPr lang="en-US" sz="1600" dirty="0">
                <a:solidFill>
                  <a:srgbClr val="434343"/>
                </a:solidFill>
                <a:latin typeface="Nunito Sans"/>
              </a:rPr>
              <a:t>: Compensation to the Consultant shall be a lump sum amount of $65,307.39</a:t>
            </a:r>
            <a:endParaRPr lang="en-US" sz="1600" dirty="0">
              <a:solidFill>
                <a:srgbClr val="434343"/>
              </a:solidFill>
              <a:latin typeface="Nunito Sans"/>
              <a:sym typeface="Nunito Sans"/>
            </a:endParaRPr>
          </a:p>
        </p:txBody>
      </p:sp>
    </p:spTree>
    <p:extLst>
      <p:ext uri="{BB962C8B-B14F-4D97-AF65-F5344CB8AC3E}">
        <p14:creationId xmlns:p14="http://schemas.microsoft.com/office/powerpoint/2010/main" val="360904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443</Words>
  <Application>Microsoft Office PowerPoint</Application>
  <PresentationFormat>On-screen Show (16:9)</PresentationFormat>
  <Paragraphs>55</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Nunito Sans</vt:lpstr>
      <vt:lpstr>Simple Light</vt:lpstr>
      <vt:lpstr>Operations/Construction/Planning</vt:lpstr>
      <vt:lpstr>PowerPoint Presentation</vt:lpstr>
      <vt:lpstr>PowerPoint Presentation</vt:lpstr>
      <vt:lpstr>PowerPoint Presentation</vt:lpstr>
      <vt:lpstr>Operations/Construction/Planning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35</cp:revision>
  <dcterms:modified xsi:type="dcterms:W3CDTF">2023-08-15T14:36:26Z</dcterms:modified>
</cp:coreProperties>
</file>