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24"/>
  </p:notesMasterIdLst>
  <p:sldIdLst>
    <p:sldId id="279" r:id="rId2"/>
    <p:sldId id="280" r:id="rId3"/>
    <p:sldId id="278" r:id="rId4"/>
    <p:sldId id="271" r:id="rId5"/>
    <p:sldId id="263" r:id="rId6"/>
    <p:sldId id="272" r:id="rId7"/>
    <p:sldId id="273" r:id="rId8"/>
    <p:sldId id="268" r:id="rId9"/>
    <p:sldId id="265" r:id="rId10"/>
    <p:sldId id="266" r:id="rId11"/>
    <p:sldId id="267" r:id="rId12"/>
    <p:sldId id="274" r:id="rId13"/>
    <p:sldId id="275" r:id="rId14"/>
    <p:sldId id="276" r:id="rId15"/>
    <p:sldId id="277" r:id="rId16"/>
    <p:sldId id="262" r:id="rId17"/>
    <p:sldId id="264" r:id="rId18"/>
    <p:sldId id="269" r:id="rId19"/>
    <p:sldId id="270" r:id="rId20"/>
    <p:sldId id="260" r:id="rId21"/>
    <p:sldId id="261" r:id="rId22"/>
    <p:sldId id="259" r:id="rId23"/>
  </p:sldIdLst>
  <p:sldSz cx="9144000" cy="5143500" type="screen16x9"/>
  <p:notesSz cx="6858000" cy="9144000"/>
  <p:embeddedFontLst>
    <p:embeddedFont>
      <p:font typeface="Nunito Sans" pitchFamily="2" charset="0"/>
      <p:regular r:id="rId25"/>
      <p:bold r:id="rId26"/>
      <p:italic r:id="rId27"/>
      <p:boldItalic r:id="rId28"/>
    </p:embeddedFont>
    <p:embeddedFont>
      <p:font typeface="Nunito Sans ExtraBold" pitchFamily="2" charset="0"/>
      <p:bold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05AA77-843E-4614-9B4E-8114CCF9429B}" v="235" dt="2023-07-18T01:26:38.178"/>
    <p1510:client id="{D5F35D0E-2665-4DCC-B901-C131063602DC}" v="338" dt="2023-07-18T01:27:25.1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75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755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20915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34400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59876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08556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16585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35017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25407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6" name="Google Shape;26;p7"/>
          <p:cNvSpPr txBox="1">
            <a:spLocks noGrp="1"/>
          </p:cNvSpPr>
          <p:nvPr>
            <p:ph type="body" idx="1"/>
          </p:nvPr>
        </p:nvSpPr>
        <p:spPr>
          <a:xfrm>
            <a:off x="311700" y="1389600"/>
            <a:ext cx="39267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p:nvPr/>
        </p:nvSpPr>
        <p:spPr>
          <a:xfrm>
            <a:off x="4572000" y="-125"/>
            <a:ext cx="4572000" cy="451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 name="Google Shape;32;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 name="Google Shape;33;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
        <p:cNvGrpSpPr/>
        <p:nvPr/>
      </p:nvGrpSpPr>
      <p:grpSpPr>
        <a:xfrm>
          <a:off x="0" y="0"/>
          <a:ext cx="0" cy="0"/>
          <a:chOff x="0" y="0"/>
          <a:chExt cx="0" cy="0"/>
        </a:xfrm>
      </p:grpSpPr>
      <p:sp>
        <p:nvSpPr>
          <p:cNvPr id="35" name="Google Shape;35;p1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11"/>
          <p:cNvSpPr txBox="1"/>
          <p:nvPr/>
        </p:nvSpPr>
        <p:spPr>
          <a:xfrm>
            <a:off x="620300" y="582650"/>
            <a:ext cx="5387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 sz="3600" b="1">
                <a:solidFill>
                  <a:srgbClr val="005AA1"/>
                </a:solidFill>
                <a:latin typeface="Nunito Sans"/>
                <a:ea typeface="Nunito Sans"/>
                <a:cs typeface="Nunito Sans"/>
                <a:sym typeface="Nunito Sans"/>
              </a:rPr>
              <a:t>Headline for the page.</a:t>
            </a:r>
            <a:endParaRPr sz="3600" b="1" i="0" u="none" strike="noStrike" cap="none">
              <a:solidFill>
                <a:srgbClr val="005AA1"/>
              </a:solidFill>
              <a:latin typeface="Nunito Sans"/>
              <a:ea typeface="Nunito Sans"/>
              <a:cs typeface="Nunito Sans"/>
              <a:sym typeface="Nunito Sans"/>
            </a:endParaRPr>
          </a:p>
        </p:txBody>
      </p:sp>
      <p:sp>
        <p:nvSpPr>
          <p:cNvPr id="38" name="Google Shape;38;p11"/>
          <p:cNvSpPr txBox="1"/>
          <p:nvPr/>
        </p:nvSpPr>
        <p:spPr>
          <a:xfrm>
            <a:off x="620300" y="2073275"/>
            <a:ext cx="81447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434343"/>
                </a:solidFill>
                <a:latin typeface="Nunito Sans"/>
                <a:ea typeface="Nunito Sans"/>
                <a:cs typeface="Nunito Sans"/>
                <a:sym typeface="Nunito Sans"/>
              </a:rPr>
              <a:t>Lorem ipsum dolor sit amet, consectetur adipiscing elit. Donec purus tortor, venenatis id nisi non, dignissim egestas ligula. Praesent scelerisque, libero sed lobortis efficitur, mauris nunc maximus purus, id faucibus mi elit vel tellus. </a:t>
            </a:r>
            <a:endParaRPr sz="1600" b="0" i="0" u="none" strike="noStrike" cap="none">
              <a:solidFill>
                <a:srgbClr val="434343"/>
              </a:solidFill>
              <a:latin typeface="Nunito Sans ExtraBold"/>
              <a:ea typeface="Nunito Sans ExtraBold"/>
              <a:cs typeface="Nunito Sans ExtraBold"/>
              <a:sym typeface="Nunito Sans ExtraBold"/>
            </a:endParaRPr>
          </a:p>
        </p:txBody>
      </p:sp>
      <p:sp>
        <p:nvSpPr>
          <p:cNvPr id="39" name="Google Shape;39;p11"/>
          <p:cNvSpPr txBox="1"/>
          <p:nvPr/>
        </p:nvSpPr>
        <p:spPr>
          <a:xfrm>
            <a:off x="620300" y="1377175"/>
            <a:ext cx="701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5AA1"/>
                </a:solidFill>
                <a:latin typeface="Nunito Sans ExtraBold"/>
                <a:ea typeface="Nunito Sans ExtraBold"/>
                <a:cs typeface="Nunito Sans ExtraBold"/>
                <a:sym typeface="Nunito Sans ExtraBold"/>
              </a:rPr>
              <a:t>Subheadline for this slide.</a:t>
            </a:r>
            <a:endParaRPr sz="2400" b="0" i="0" u="none" strike="noStrike" cap="none">
              <a:solidFill>
                <a:srgbClr val="005AA1"/>
              </a:solidFill>
              <a:latin typeface="Nunito Sans ExtraBold"/>
              <a:ea typeface="Nunito Sans ExtraBold"/>
              <a:cs typeface="Nunito Sans ExtraBold"/>
              <a:sym typeface="Nunito Sans ExtraBo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005AA1"/>
              </a:buClr>
              <a:buSzPts val="3600"/>
              <a:buFont typeface="Nunito Sans"/>
              <a:buNone/>
              <a:defRPr sz="3600" b="1" i="0" u="none" strike="noStrike" cap="none">
                <a:solidFill>
                  <a:srgbClr val="005AA1"/>
                </a:solidFill>
                <a:latin typeface="Nunito Sans"/>
                <a:ea typeface="Nunito Sans"/>
                <a:cs typeface="Nunito Sans"/>
                <a:sym typeface="Nunito Sa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1pPr>
            <a:lvl2pPr marL="914400" marR="0" lvl="1"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2pPr>
            <a:lvl3pPr marL="1371600" marR="0" lvl="2"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3pPr>
            <a:lvl4pPr marL="1828800" marR="0" lvl="3"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4pPr>
            <a:lvl5pPr marL="2286000" marR="0" lvl="4"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5pPr>
            <a:lvl6pPr marL="2743200" marR="0" lvl="5"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6pPr>
            <a:lvl7pPr marL="3200400" marR="0" lvl="6"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7pPr>
            <a:lvl8pPr marL="3657600" marR="0" lvl="7"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8pPr>
            <a:lvl9pPr marL="4114800" marR="0" lvl="8"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9pPr>
          </a:lstStyle>
          <a:p>
            <a:endParaRPr/>
          </a:p>
        </p:txBody>
      </p:sp>
      <p:sp>
        <p:nvSpPr>
          <p:cNvPr id="8" name="Google Shape;8;p1"/>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Google Shape;9;p1"/>
          <p:cNvPicPr preferRelativeResize="0"/>
          <p:nvPr/>
        </p:nvPicPr>
        <p:blipFill rotWithShape="1">
          <a:blip r:embed="rId10">
            <a:alphaModFix/>
          </a:blip>
          <a:srcRect/>
          <a:stretch/>
        </p:blipFill>
        <p:spPr>
          <a:xfrm>
            <a:off x="313450" y="4655250"/>
            <a:ext cx="1418226" cy="3449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6FA6E7-0E59-035D-F65A-DE0B2D031B55}"/>
              </a:ext>
            </a:extLst>
          </p:cNvPr>
          <p:cNvSpPr>
            <a:spLocks noGrp="1"/>
          </p:cNvSpPr>
          <p:nvPr>
            <p:ph type="title"/>
          </p:nvPr>
        </p:nvSpPr>
        <p:spPr/>
        <p:txBody>
          <a:bodyPr>
            <a:normAutofit fontScale="90000"/>
          </a:bodyPr>
          <a:lstStyle/>
          <a:p>
            <a:pPr algn="ctr"/>
            <a:r>
              <a:rPr lang="en-US" dirty="0"/>
              <a:t>Operations/Construction/Planning</a:t>
            </a:r>
          </a:p>
        </p:txBody>
      </p:sp>
      <p:sp>
        <p:nvSpPr>
          <p:cNvPr id="8" name="Title 6">
            <a:extLst>
              <a:ext uri="{FF2B5EF4-FFF2-40B4-BE49-F238E27FC236}">
                <a16:creationId xmlns:a16="http://schemas.microsoft.com/office/drawing/2014/main" id="{E920FB57-1C15-FC1E-7C7B-1F09B555D847}"/>
              </a:ext>
            </a:extLst>
          </p:cNvPr>
          <p:cNvSpPr txBox="1">
            <a:spLocks/>
          </p:cNvSpPr>
          <p:nvPr/>
        </p:nvSpPr>
        <p:spPr>
          <a:xfrm>
            <a:off x="311700" y="1304560"/>
            <a:ext cx="8520600" cy="2926064"/>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5AA1"/>
              </a:buClr>
              <a:buSzPts val="2800"/>
              <a:buFont typeface="Nunito Sans"/>
              <a:buNone/>
              <a:defRPr sz="3600" b="1" i="0" u="none" strike="noStrike" cap="none">
                <a:solidFill>
                  <a:srgbClr val="005AA1"/>
                </a:solidFill>
                <a:latin typeface="Nunito Sans"/>
                <a:ea typeface="Nunito Sans"/>
                <a:cs typeface="Nunito Sans"/>
                <a:sym typeface="Nunito Sa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400" dirty="0">
                <a:solidFill>
                  <a:schemeClr val="tx1"/>
                </a:solidFill>
              </a:rPr>
              <a:t>Duluth International Airport</a:t>
            </a:r>
          </a:p>
          <a:p>
            <a:pPr marL="342900" indent="-342900">
              <a:buFontTx/>
              <a:buChar char="-"/>
            </a:pPr>
            <a:r>
              <a:rPr lang="en-US" sz="2400" b="0" dirty="0">
                <a:solidFill>
                  <a:schemeClr val="tx1"/>
                </a:solidFill>
              </a:rPr>
              <a:t>New Air Traffic Control Tower Update</a:t>
            </a:r>
          </a:p>
          <a:p>
            <a:pPr marL="342900" indent="-342900">
              <a:buFontTx/>
              <a:buChar char="-"/>
            </a:pPr>
            <a:r>
              <a:rPr lang="en-US" sz="2400" b="0" dirty="0">
                <a:solidFill>
                  <a:schemeClr val="tx1"/>
                </a:solidFill>
              </a:rPr>
              <a:t>Airshow 2023 Recap</a:t>
            </a:r>
          </a:p>
          <a:p>
            <a:pPr marL="342900" indent="-342900">
              <a:buFontTx/>
              <a:buChar char="-"/>
            </a:pPr>
            <a:r>
              <a:rPr lang="en-US" sz="2400" b="0" dirty="0">
                <a:solidFill>
                  <a:schemeClr val="tx1"/>
                </a:solidFill>
              </a:rPr>
              <a:t>Taxiway A Phase 2+4 Update</a:t>
            </a:r>
          </a:p>
          <a:p>
            <a:pPr marL="342900" indent="-342900">
              <a:buFontTx/>
              <a:buChar char="-"/>
            </a:pPr>
            <a:endParaRPr lang="en-US" sz="2400" dirty="0">
              <a:solidFill>
                <a:schemeClr val="tx1"/>
              </a:solidFill>
            </a:endParaRPr>
          </a:p>
          <a:p>
            <a:r>
              <a:rPr lang="en-US" sz="2400" dirty="0">
                <a:solidFill>
                  <a:schemeClr val="tx1"/>
                </a:solidFill>
              </a:rPr>
              <a:t>Sky Harbor Airport</a:t>
            </a:r>
          </a:p>
          <a:p>
            <a:pPr marL="342900" indent="-342900">
              <a:buFontTx/>
              <a:buChar char="-"/>
            </a:pPr>
            <a:r>
              <a:rPr lang="en-US" sz="2400" b="0" dirty="0">
                <a:solidFill>
                  <a:schemeClr val="tx1"/>
                </a:solidFill>
              </a:rPr>
              <a:t>New Sky Harbor Airport Terminal Update</a:t>
            </a:r>
          </a:p>
          <a:p>
            <a:pPr marL="342900" indent="-342900">
              <a:buFontTx/>
              <a:buChar char="-"/>
            </a:pPr>
            <a:r>
              <a:rPr lang="en-US" sz="2400" b="0" dirty="0">
                <a:solidFill>
                  <a:schemeClr val="tx1"/>
                </a:solidFill>
              </a:rPr>
              <a:t>New Snow Removal Equipment Building Update</a:t>
            </a:r>
          </a:p>
          <a:p>
            <a:endParaRPr lang="en-US" sz="2400" dirty="0"/>
          </a:p>
        </p:txBody>
      </p:sp>
    </p:spTree>
    <p:extLst>
      <p:ext uri="{BB962C8B-B14F-4D97-AF65-F5344CB8AC3E}">
        <p14:creationId xmlns:p14="http://schemas.microsoft.com/office/powerpoint/2010/main" val="4117687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76575D7-D624-02D5-82EE-1B6BD545C8BA}"/>
              </a:ext>
            </a:extLst>
          </p:cNvPr>
          <p:cNvSpPr>
            <a:spLocks noGrp="1"/>
          </p:cNvSpPr>
          <p:nvPr>
            <p:ph type="title"/>
          </p:nvPr>
        </p:nvSpPr>
        <p:spPr>
          <a:xfrm>
            <a:off x="311150" y="444500"/>
            <a:ext cx="8521700" cy="573088"/>
          </a:xfrm>
        </p:spPr>
        <p:txBody>
          <a:bodyPr>
            <a:noAutofit/>
          </a:bodyPr>
          <a:lstStyle/>
          <a:p>
            <a:r>
              <a:rPr lang="en-US" sz="2400" b="1">
                <a:solidFill>
                  <a:srgbClr val="005AA1"/>
                </a:solidFill>
                <a:latin typeface="Nunito Sans"/>
              </a:rPr>
              <a:t>2023 Reconstruct Terminal Building</a:t>
            </a:r>
            <a:endParaRPr lang="en-US" sz="2400"/>
          </a:p>
        </p:txBody>
      </p:sp>
      <p:pic>
        <p:nvPicPr>
          <p:cNvPr id="10" name="Picture 9" descr="A living room with a couch and a kitchen&#10;&#10;Description automatically generated">
            <a:extLst>
              <a:ext uri="{FF2B5EF4-FFF2-40B4-BE49-F238E27FC236}">
                <a16:creationId xmlns:a16="http://schemas.microsoft.com/office/drawing/2014/main" id="{2EAB8D36-1FAE-47C8-7C26-E9B540EC8875}"/>
              </a:ext>
            </a:extLst>
          </p:cNvPr>
          <p:cNvPicPr>
            <a:picLocks noChangeAspect="1"/>
          </p:cNvPicPr>
          <p:nvPr/>
        </p:nvPicPr>
        <p:blipFill>
          <a:blip r:embed="rId2"/>
          <a:stretch>
            <a:fillRect/>
          </a:stretch>
        </p:blipFill>
        <p:spPr>
          <a:xfrm>
            <a:off x="363070" y="1017588"/>
            <a:ext cx="6035040" cy="3394710"/>
          </a:xfrm>
          <a:prstGeom prst="rect">
            <a:avLst/>
          </a:prstGeom>
        </p:spPr>
      </p:pic>
    </p:spTree>
    <p:extLst>
      <p:ext uri="{BB962C8B-B14F-4D97-AF65-F5344CB8AC3E}">
        <p14:creationId xmlns:p14="http://schemas.microsoft.com/office/powerpoint/2010/main" val="3966046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96791B5-0212-E4A8-88C7-01DF2FA2A342}"/>
              </a:ext>
            </a:extLst>
          </p:cNvPr>
          <p:cNvSpPr>
            <a:spLocks noGrp="1"/>
          </p:cNvSpPr>
          <p:nvPr>
            <p:ph type="title"/>
          </p:nvPr>
        </p:nvSpPr>
        <p:spPr>
          <a:xfrm>
            <a:off x="311150" y="444500"/>
            <a:ext cx="8521700" cy="573088"/>
          </a:xfrm>
        </p:spPr>
        <p:txBody>
          <a:bodyPr>
            <a:noAutofit/>
          </a:bodyPr>
          <a:lstStyle/>
          <a:p>
            <a:r>
              <a:rPr lang="en-US" sz="2400" b="1">
                <a:solidFill>
                  <a:srgbClr val="005AA1"/>
                </a:solidFill>
                <a:latin typeface="Nunito Sans"/>
              </a:rPr>
              <a:t>2023 Reconstruct Terminal Building</a:t>
            </a:r>
            <a:endParaRPr lang="en-US" sz="2400"/>
          </a:p>
        </p:txBody>
      </p:sp>
      <p:pic>
        <p:nvPicPr>
          <p:cNvPr id="9" name="Picture 8" descr="A room with a couch and a coffee table&#10;&#10;Description automatically generated">
            <a:extLst>
              <a:ext uri="{FF2B5EF4-FFF2-40B4-BE49-F238E27FC236}">
                <a16:creationId xmlns:a16="http://schemas.microsoft.com/office/drawing/2014/main" id="{12CA7B35-EFA1-902E-4ACE-66F2E5F92B1E}"/>
              </a:ext>
            </a:extLst>
          </p:cNvPr>
          <p:cNvPicPr>
            <a:picLocks noChangeAspect="1"/>
          </p:cNvPicPr>
          <p:nvPr/>
        </p:nvPicPr>
        <p:blipFill>
          <a:blip r:embed="rId2"/>
          <a:stretch>
            <a:fillRect/>
          </a:stretch>
        </p:blipFill>
        <p:spPr>
          <a:xfrm>
            <a:off x="376932" y="1000779"/>
            <a:ext cx="6035040" cy="3394710"/>
          </a:xfrm>
          <a:prstGeom prst="rect">
            <a:avLst/>
          </a:prstGeom>
        </p:spPr>
      </p:pic>
    </p:spTree>
    <p:extLst>
      <p:ext uri="{BB962C8B-B14F-4D97-AF65-F5344CB8AC3E}">
        <p14:creationId xmlns:p14="http://schemas.microsoft.com/office/powerpoint/2010/main" val="2376742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74A6D-EFEA-166B-1134-66070B544EDF}"/>
              </a:ext>
            </a:extLst>
          </p:cNvPr>
          <p:cNvSpPr>
            <a:spLocks noGrp="1"/>
          </p:cNvSpPr>
          <p:nvPr>
            <p:ph type="title"/>
          </p:nvPr>
        </p:nvSpPr>
        <p:spPr/>
        <p:txBody>
          <a:bodyPr>
            <a:noAutofit/>
          </a:bodyPr>
          <a:lstStyle/>
          <a:p>
            <a:r>
              <a:rPr lang="en-US" sz="2400" b="1">
                <a:solidFill>
                  <a:srgbClr val="005AA1"/>
                </a:solidFill>
                <a:latin typeface="Nunito Sans"/>
              </a:rPr>
              <a:t>2023 Reconstruct Terminal Building</a:t>
            </a:r>
            <a:endParaRPr lang="en-US" sz="2400"/>
          </a:p>
        </p:txBody>
      </p:sp>
      <p:sp>
        <p:nvSpPr>
          <p:cNvPr id="3" name="Text Placeholder 2">
            <a:extLst>
              <a:ext uri="{FF2B5EF4-FFF2-40B4-BE49-F238E27FC236}">
                <a16:creationId xmlns:a16="http://schemas.microsoft.com/office/drawing/2014/main" id="{1DF9BCA1-E28D-2D97-C1F6-4403E3AB24E7}"/>
              </a:ext>
            </a:extLst>
          </p:cNvPr>
          <p:cNvSpPr>
            <a:spLocks noGrp="1"/>
          </p:cNvSpPr>
          <p:nvPr>
            <p:ph type="body" idx="1"/>
          </p:nvPr>
        </p:nvSpPr>
        <p:spPr>
          <a:xfrm>
            <a:off x="311699" y="1152475"/>
            <a:ext cx="7958241" cy="3416400"/>
          </a:xfrm>
        </p:spPr>
        <p:txBody>
          <a:bodyPr>
            <a:normAutofit/>
          </a:bodyPr>
          <a:lstStyle/>
          <a:p>
            <a:pPr marL="0" marR="0" indent="0">
              <a:spcBef>
                <a:spcPts val="0"/>
              </a:spcBef>
              <a:spcAft>
                <a:spcPts val="0"/>
              </a:spcAft>
              <a:buNone/>
            </a:pPr>
            <a:r>
              <a:rPr lang="en-US" b="1" u="sng">
                <a:solidFill>
                  <a:schemeClr val="tx1"/>
                </a:solidFill>
                <a:effectLst/>
                <a:latin typeface="Nunito Sans" pitchFamily="2" charset="0"/>
                <a:ea typeface="Calibri" panose="020F0502020204030204" pitchFamily="34" charset="0"/>
              </a:rPr>
              <a:t>Summary of Bids – Negotiated Price</a:t>
            </a:r>
            <a:endParaRPr lang="en-US" sz="1200" b="1" u="sng">
              <a:solidFill>
                <a:srgbClr val="005AA1"/>
              </a:solidFill>
              <a:effectLst/>
              <a:latin typeface="Nunito Sans" pitchFamily="2" charset="0"/>
              <a:ea typeface="Calibri" panose="020F0502020204030204" pitchFamily="34" charset="0"/>
            </a:endParaRPr>
          </a:p>
          <a:p>
            <a:pPr marL="0" marR="0">
              <a:spcBef>
                <a:spcPts val="0"/>
              </a:spcBef>
              <a:spcAft>
                <a:spcPts val="0"/>
              </a:spcAft>
            </a:pPr>
            <a:r>
              <a:rPr lang="en-US" b="1">
                <a:solidFill>
                  <a:srgbClr val="005AA1"/>
                </a:solidFill>
                <a:effectLst/>
                <a:latin typeface="Nunito Sans" pitchFamily="2" charset="0"/>
                <a:ea typeface="Calibri" panose="020F0502020204030204" pitchFamily="34" charset="0"/>
              </a:rPr>
              <a:t>Gardner Builders (also the SRE building contractor)</a:t>
            </a:r>
          </a:p>
          <a:p>
            <a:pPr marL="0" marR="0">
              <a:spcBef>
                <a:spcPts val="0"/>
              </a:spcBef>
              <a:spcAft>
                <a:spcPts val="0"/>
              </a:spcAft>
            </a:pPr>
            <a:r>
              <a:rPr lang="en-US">
                <a:solidFill>
                  <a:schemeClr val="tx1"/>
                </a:solidFill>
                <a:effectLst/>
                <a:latin typeface="Nunito Sans" pitchFamily="2" charset="0"/>
                <a:ea typeface="Calibri" panose="020F0502020204030204" pitchFamily="34" charset="0"/>
              </a:rPr>
              <a:t>Reconstruct Terminal Building: $1,858,012</a:t>
            </a:r>
          </a:p>
          <a:p>
            <a:pPr marL="0" marR="0">
              <a:spcBef>
                <a:spcPts val="0"/>
              </a:spcBef>
              <a:spcAft>
                <a:spcPts val="0"/>
              </a:spcAft>
            </a:pPr>
            <a:r>
              <a:rPr lang="en-US">
                <a:solidFill>
                  <a:schemeClr val="tx1"/>
                </a:solidFill>
                <a:latin typeface="Nunito Sans" pitchFamily="2" charset="0"/>
                <a:ea typeface="Calibri" panose="020F0502020204030204" pitchFamily="34" charset="0"/>
              </a:rPr>
              <a:t>Alternate – Reconstruct Auto Parking Area: $114,570 </a:t>
            </a:r>
            <a:r>
              <a:rPr lang="en-US" i="1">
                <a:solidFill>
                  <a:schemeClr val="tx1"/>
                </a:solidFill>
                <a:latin typeface="Nunito Sans" pitchFamily="2" charset="0"/>
                <a:ea typeface="Calibri" panose="020F0502020204030204" pitchFamily="34" charset="0"/>
              </a:rPr>
              <a:t>	** Not Awarding**</a:t>
            </a:r>
          </a:p>
          <a:p>
            <a:pPr marL="0" marR="0">
              <a:spcBef>
                <a:spcPts val="0"/>
              </a:spcBef>
              <a:spcAft>
                <a:spcPts val="0"/>
              </a:spcAft>
            </a:pPr>
            <a:r>
              <a:rPr lang="en-US">
                <a:solidFill>
                  <a:schemeClr val="tx1"/>
                </a:solidFill>
                <a:effectLst/>
                <a:latin typeface="Nunito Sans" pitchFamily="2" charset="0"/>
                <a:ea typeface="Calibri" panose="020F0502020204030204" pitchFamily="34" charset="0"/>
              </a:rPr>
              <a:t>Alternate – Replace Existing Hangar Roofing &amp; Siding: $171,780</a:t>
            </a:r>
          </a:p>
          <a:p>
            <a:pPr marL="0" marR="0">
              <a:spcBef>
                <a:spcPts val="0"/>
              </a:spcBef>
              <a:spcAft>
                <a:spcPts val="0"/>
              </a:spcAft>
            </a:pPr>
            <a:r>
              <a:rPr lang="en-US">
                <a:solidFill>
                  <a:schemeClr val="tx1"/>
                </a:solidFill>
                <a:latin typeface="Nunito Sans" pitchFamily="2" charset="0"/>
                <a:ea typeface="Calibri" panose="020F0502020204030204" pitchFamily="34" charset="0"/>
              </a:rPr>
              <a:t>Alternate – Provide Interim Facilities (Terminal &amp; Restrooms): $37,420</a:t>
            </a:r>
            <a:endParaRPr lang="en-US">
              <a:solidFill>
                <a:schemeClr val="tx1"/>
              </a:solidFill>
              <a:effectLst/>
              <a:latin typeface="Nunito Sans" pitchFamily="2" charset="0"/>
              <a:ea typeface="Calibri" panose="020F0502020204030204" pitchFamily="34" charset="0"/>
            </a:endParaRPr>
          </a:p>
          <a:p>
            <a:pPr marL="0" marR="0">
              <a:spcBef>
                <a:spcPts val="0"/>
              </a:spcBef>
              <a:spcAft>
                <a:spcPts val="0"/>
              </a:spcAft>
            </a:pPr>
            <a:r>
              <a:rPr lang="en-US" b="1">
                <a:solidFill>
                  <a:srgbClr val="005AA1"/>
                </a:solidFill>
                <a:effectLst/>
                <a:latin typeface="Nunito Sans" pitchFamily="2" charset="0"/>
                <a:ea typeface="Calibri" panose="020F0502020204030204" pitchFamily="34" charset="0"/>
              </a:rPr>
              <a:t>Total of Award: $2,006,612.00</a:t>
            </a:r>
          </a:p>
        </p:txBody>
      </p:sp>
    </p:spTree>
    <p:extLst>
      <p:ext uri="{BB962C8B-B14F-4D97-AF65-F5344CB8AC3E}">
        <p14:creationId xmlns:p14="http://schemas.microsoft.com/office/powerpoint/2010/main" val="3256640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2795EC2-85A4-2693-4790-8E5E922BB5E4}"/>
              </a:ext>
            </a:extLst>
          </p:cNvPr>
          <p:cNvGraphicFramePr>
            <a:graphicFrameLocks noGrp="1"/>
          </p:cNvGraphicFramePr>
          <p:nvPr/>
        </p:nvGraphicFramePr>
        <p:xfrm>
          <a:off x="414616" y="1495089"/>
          <a:ext cx="7040880" cy="1417320"/>
        </p:xfrm>
        <a:graphic>
          <a:graphicData uri="http://schemas.openxmlformats.org/drawingml/2006/table">
            <a:tbl>
              <a:tblPr firstRow="1" bandRow="1">
                <a:tableStyleId>{5C22544A-7EE6-4342-B048-85BDC9FD1C3A}</a:tableStyleId>
              </a:tblPr>
              <a:tblGrid>
                <a:gridCol w="2651760">
                  <a:extLst>
                    <a:ext uri="{9D8B030D-6E8A-4147-A177-3AD203B41FA5}">
                      <a16:colId xmlns:a16="http://schemas.microsoft.com/office/drawing/2014/main" val="3843347218"/>
                    </a:ext>
                  </a:extLst>
                </a:gridCol>
                <a:gridCol w="1463040">
                  <a:extLst>
                    <a:ext uri="{9D8B030D-6E8A-4147-A177-3AD203B41FA5}">
                      <a16:colId xmlns:a16="http://schemas.microsoft.com/office/drawing/2014/main" val="1586401232"/>
                    </a:ext>
                  </a:extLst>
                </a:gridCol>
                <a:gridCol w="1463040">
                  <a:extLst>
                    <a:ext uri="{9D8B030D-6E8A-4147-A177-3AD203B41FA5}">
                      <a16:colId xmlns:a16="http://schemas.microsoft.com/office/drawing/2014/main" val="1683047719"/>
                    </a:ext>
                  </a:extLst>
                </a:gridCol>
                <a:gridCol w="1463040">
                  <a:extLst>
                    <a:ext uri="{9D8B030D-6E8A-4147-A177-3AD203B41FA5}">
                      <a16:colId xmlns:a16="http://schemas.microsoft.com/office/drawing/2014/main" val="3779021469"/>
                    </a:ext>
                  </a:extLst>
                </a:gridCol>
              </a:tblGrid>
              <a:tr h="231965">
                <a:tc>
                  <a:txBody>
                    <a:bodyPr/>
                    <a:lstStyle/>
                    <a:p>
                      <a:pPr algn="ctr"/>
                      <a:r>
                        <a:rPr lang="en-US">
                          <a:solidFill>
                            <a:schemeClr val="tx1"/>
                          </a:solidFill>
                        </a:rPr>
                        <a:t>Project Item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ctr"/>
                      <a:r>
                        <a:rPr lang="en-US">
                          <a:solidFill>
                            <a:schemeClr val="tx1"/>
                          </a:solidFill>
                        </a:rPr>
                        <a:t>FAA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ctr"/>
                      <a:r>
                        <a:rPr lang="en-US">
                          <a:solidFill>
                            <a:schemeClr val="tx1"/>
                          </a:solidFill>
                        </a:rPr>
                        <a:t>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ctr"/>
                      <a:r>
                        <a:rPr lang="en-US">
                          <a:solidFill>
                            <a:schemeClr val="tx1"/>
                          </a:solidFill>
                        </a:rPr>
                        <a:t>Local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extLst>
                  <a:ext uri="{0D108BD9-81ED-4DB2-BD59-A6C34878D82A}">
                    <a16:rowId xmlns:a16="http://schemas.microsoft.com/office/drawing/2014/main" val="3553551013"/>
                  </a:ext>
                </a:extLst>
              </a:tr>
              <a:tr h="370840">
                <a:tc>
                  <a:txBody>
                    <a:bodyPr/>
                    <a:lstStyle/>
                    <a:p>
                      <a:pPr algn="ctr"/>
                      <a:r>
                        <a:rPr lang="en-US"/>
                        <a:t>FAA Eligible Components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$1,767,709.66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$63,425.81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$63,425.81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7101806"/>
                  </a:ext>
                </a:extLst>
              </a:tr>
              <a:tr h="370840">
                <a:tc>
                  <a:txBody>
                    <a:bodyPr/>
                    <a:lstStyle/>
                    <a:p>
                      <a:pPr algn="ctr"/>
                      <a:r>
                        <a:rPr lang="en-US"/>
                        <a:t>FAA Ineligible Components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$257,649.51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$119,321.22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0921627"/>
                  </a:ext>
                </a:extLst>
              </a:tr>
              <a:tr h="370840">
                <a:tc>
                  <a:txBody>
                    <a:bodyPr/>
                    <a:lstStyle/>
                    <a:p>
                      <a:pPr algn="ctr"/>
                      <a:r>
                        <a:rPr lang="en-US" b="1"/>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a:t>$1,767,709.66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a:t>$321,075.32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a:t>$182,747.02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6117858"/>
                  </a:ext>
                </a:extLst>
              </a:tr>
            </a:tbl>
          </a:graphicData>
        </a:graphic>
      </p:graphicFrame>
      <p:sp>
        <p:nvSpPr>
          <p:cNvPr id="10" name="Title 1">
            <a:extLst>
              <a:ext uri="{FF2B5EF4-FFF2-40B4-BE49-F238E27FC236}">
                <a16:creationId xmlns:a16="http://schemas.microsoft.com/office/drawing/2014/main" id="{703B19EC-C9F9-86D2-3312-95C1F52E0AC8}"/>
              </a:ext>
            </a:extLst>
          </p:cNvPr>
          <p:cNvSpPr>
            <a:spLocks noGrp="1"/>
          </p:cNvSpPr>
          <p:nvPr>
            <p:ph type="title"/>
          </p:nvPr>
        </p:nvSpPr>
        <p:spPr>
          <a:xfrm>
            <a:off x="311700" y="445025"/>
            <a:ext cx="8520600" cy="572700"/>
          </a:xfrm>
        </p:spPr>
        <p:txBody>
          <a:bodyPr>
            <a:noAutofit/>
          </a:bodyPr>
          <a:lstStyle/>
          <a:p>
            <a:r>
              <a:rPr lang="en-US" sz="2400" b="1">
                <a:solidFill>
                  <a:srgbClr val="005AA1"/>
                </a:solidFill>
                <a:latin typeface="Nunito Sans"/>
              </a:rPr>
              <a:t>2023 Reconstruct Terminal Building</a:t>
            </a:r>
            <a:endParaRPr lang="en-US" sz="2400"/>
          </a:p>
        </p:txBody>
      </p:sp>
      <p:sp>
        <p:nvSpPr>
          <p:cNvPr id="13" name="TextBox 12">
            <a:extLst>
              <a:ext uri="{FF2B5EF4-FFF2-40B4-BE49-F238E27FC236}">
                <a16:creationId xmlns:a16="http://schemas.microsoft.com/office/drawing/2014/main" id="{09294698-EF8B-3D2F-C390-A412DB548FAC}"/>
              </a:ext>
            </a:extLst>
          </p:cNvPr>
          <p:cNvSpPr txBox="1"/>
          <p:nvPr/>
        </p:nvSpPr>
        <p:spPr>
          <a:xfrm>
            <a:off x="363071" y="1156535"/>
            <a:ext cx="2262158" cy="338554"/>
          </a:xfrm>
          <a:prstGeom prst="rect">
            <a:avLst/>
          </a:prstGeom>
          <a:noFill/>
        </p:spPr>
        <p:txBody>
          <a:bodyPr wrap="none" rtlCol="0">
            <a:spAutoFit/>
          </a:bodyPr>
          <a:lstStyle/>
          <a:p>
            <a:r>
              <a:rPr lang="en-US" sz="1600" b="1"/>
              <a:t>Overall Project Costs</a:t>
            </a:r>
          </a:p>
        </p:txBody>
      </p:sp>
    </p:spTree>
    <p:extLst>
      <p:ext uri="{BB962C8B-B14F-4D97-AF65-F5344CB8AC3E}">
        <p14:creationId xmlns:p14="http://schemas.microsoft.com/office/powerpoint/2010/main" val="558987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C25380D-BBAF-67D8-BB78-F9580A72E5E7}"/>
              </a:ext>
            </a:extLst>
          </p:cNvPr>
          <p:cNvSpPr>
            <a:spLocks noGrp="1"/>
          </p:cNvSpPr>
          <p:nvPr>
            <p:ph type="title"/>
          </p:nvPr>
        </p:nvSpPr>
        <p:spPr>
          <a:xfrm>
            <a:off x="311700" y="445025"/>
            <a:ext cx="8520600" cy="572700"/>
          </a:xfrm>
        </p:spPr>
        <p:txBody>
          <a:bodyPr>
            <a:noAutofit/>
          </a:bodyPr>
          <a:lstStyle/>
          <a:p>
            <a:r>
              <a:rPr lang="en-US" sz="2400" b="1">
                <a:solidFill>
                  <a:srgbClr val="005AA1"/>
                </a:solidFill>
                <a:latin typeface="Nunito Sans"/>
              </a:rPr>
              <a:t>2023 Reconstruct Terminal Building</a:t>
            </a:r>
            <a:endParaRPr lang="en-US" sz="2400"/>
          </a:p>
        </p:txBody>
      </p:sp>
      <p:graphicFrame>
        <p:nvGraphicFramePr>
          <p:cNvPr id="6" name="Table 6">
            <a:extLst>
              <a:ext uri="{FF2B5EF4-FFF2-40B4-BE49-F238E27FC236}">
                <a16:creationId xmlns:a16="http://schemas.microsoft.com/office/drawing/2014/main" id="{C506A91A-62A2-7078-C3DE-E89854E35811}"/>
              </a:ext>
            </a:extLst>
          </p:cNvPr>
          <p:cNvGraphicFramePr>
            <a:graphicFrameLocks noGrp="1"/>
          </p:cNvGraphicFramePr>
          <p:nvPr/>
        </p:nvGraphicFramePr>
        <p:xfrm>
          <a:off x="387722" y="1480304"/>
          <a:ext cx="6400800" cy="2082800"/>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3843347218"/>
                    </a:ext>
                  </a:extLst>
                </a:gridCol>
                <a:gridCol w="1463040">
                  <a:extLst>
                    <a:ext uri="{9D8B030D-6E8A-4147-A177-3AD203B41FA5}">
                      <a16:colId xmlns:a16="http://schemas.microsoft.com/office/drawing/2014/main" val="1586401232"/>
                    </a:ext>
                  </a:extLst>
                </a:gridCol>
                <a:gridCol w="1463040">
                  <a:extLst>
                    <a:ext uri="{9D8B030D-6E8A-4147-A177-3AD203B41FA5}">
                      <a16:colId xmlns:a16="http://schemas.microsoft.com/office/drawing/2014/main" val="1683047719"/>
                    </a:ext>
                  </a:extLst>
                </a:gridCol>
                <a:gridCol w="1463040">
                  <a:extLst>
                    <a:ext uri="{9D8B030D-6E8A-4147-A177-3AD203B41FA5}">
                      <a16:colId xmlns:a16="http://schemas.microsoft.com/office/drawing/2014/main" val="3779021469"/>
                    </a:ext>
                  </a:extLst>
                </a:gridCol>
              </a:tblGrid>
              <a:tr h="295611">
                <a:tc>
                  <a:txBody>
                    <a:bodyPr/>
                    <a:lstStyle/>
                    <a:p>
                      <a:pPr marR="0" algn="ctr" rtl="0">
                        <a:lnSpc>
                          <a:spcPct val="100000"/>
                        </a:lnSpc>
                        <a:spcBef>
                          <a:spcPts val="0"/>
                        </a:spcBef>
                        <a:spcAft>
                          <a:spcPts val="0"/>
                        </a:spcAft>
                        <a:buClr>
                          <a:srgbClr val="000000"/>
                        </a:buClr>
                        <a:buFont typeface="Arial"/>
                      </a:pPr>
                      <a:r>
                        <a:rPr lang="en-US" sz="1400" b="1" i="0" u="none" strike="noStrike" cap="none">
                          <a:solidFill>
                            <a:schemeClr val="tx1"/>
                          </a:solidFill>
                          <a:latin typeface="+mn-lt"/>
                          <a:ea typeface="+mn-ea"/>
                          <a:cs typeface="+mn-cs"/>
                          <a:sym typeface="Arial"/>
                        </a:rPr>
                        <a:t>Funding Sources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tc>
                  <a:txBody>
                    <a:bodyPr/>
                    <a:lstStyle/>
                    <a:p>
                      <a:pPr marR="0" algn="ctr" rtl="0">
                        <a:lnSpc>
                          <a:spcPct val="100000"/>
                        </a:lnSpc>
                        <a:spcBef>
                          <a:spcPts val="0"/>
                        </a:spcBef>
                        <a:spcAft>
                          <a:spcPts val="0"/>
                        </a:spcAft>
                        <a:buClr>
                          <a:srgbClr val="000000"/>
                        </a:buClr>
                        <a:buFont typeface="Arial"/>
                      </a:pPr>
                      <a:r>
                        <a:rPr lang="en-US" sz="1400" b="1" i="0" u="none" strike="noStrike" cap="none">
                          <a:solidFill>
                            <a:schemeClr val="tx1"/>
                          </a:solidFill>
                          <a:latin typeface="+mn-lt"/>
                          <a:ea typeface="+mn-ea"/>
                          <a:cs typeface="+mn-cs"/>
                          <a:sym typeface="Arial"/>
                        </a:rPr>
                        <a:t>FAA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tc>
                  <a:txBody>
                    <a:bodyPr/>
                    <a:lstStyle/>
                    <a:p>
                      <a:pPr marR="0" algn="ctr" rtl="0">
                        <a:lnSpc>
                          <a:spcPct val="100000"/>
                        </a:lnSpc>
                        <a:spcBef>
                          <a:spcPts val="0"/>
                        </a:spcBef>
                        <a:spcAft>
                          <a:spcPts val="0"/>
                        </a:spcAft>
                        <a:buClr>
                          <a:srgbClr val="000000"/>
                        </a:buClr>
                        <a:buFont typeface="Arial"/>
                      </a:pPr>
                      <a:r>
                        <a:rPr lang="en-US" sz="1400" b="1" i="0" u="none" strike="noStrike" cap="none">
                          <a:solidFill>
                            <a:schemeClr val="tx1"/>
                          </a:solidFill>
                          <a:latin typeface="+mn-lt"/>
                          <a:ea typeface="+mn-ea"/>
                          <a:cs typeface="+mn-cs"/>
                          <a:sym typeface="Arial"/>
                        </a:rPr>
                        <a:t>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tc>
                  <a:txBody>
                    <a:bodyPr/>
                    <a:lstStyle/>
                    <a:p>
                      <a:pPr marR="0" algn="ctr" rtl="0">
                        <a:lnSpc>
                          <a:spcPct val="100000"/>
                        </a:lnSpc>
                        <a:spcBef>
                          <a:spcPts val="0"/>
                        </a:spcBef>
                        <a:spcAft>
                          <a:spcPts val="0"/>
                        </a:spcAft>
                        <a:buClr>
                          <a:srgbClr val="000000"/>
                        </a:buClr>
                        <a:buFont typeface="Arial"/>
                      </a:pPr>
                      <a:r>
                        <a:rPr lang="en-US" sz="1400" b="1" i="0" u="none" strike="noStrike" cap="none">
                          <a:solidFill>
                            <a:schemeClr val="tx1"/>
                          </a:solidFill>
                          <a:latin typeface="+mn-lt"/>
                          <a:ea typeface="+mn-ea"/>
                          <a:cs typeface="+mn-cs"/>
                          <a:sym typeface="Arial"/>
                        </a:rPr>
                        <a:t>Local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extLst>
                  <a:ext uri="{0D108BD9-81ED-4DB2-BD59-A6C34878D82A}">
                    <a16:rowId xmlns:a16="http://schemas.microsoft.com/office/drawing/2014/main" val="3553551013"/>
                  </a:ext>
                </a:extLst>
              </a:tr>
              <a:tr h="370840">
                <a:tc>
                  <a:txBody>
                    <a:bodyPr/>
                    <a:lstStyle/>
                    <a:p>
                      <a:pPr algn="ctr"/>
                      <a:r>
                        <a:rPr lang="en-US"/>
                        <a:t>2023 FAA ATP Grant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1,187,000.00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$31,236.84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t>$31,236.84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7101806"/>
                  </a:ext>
                </a:extLst>
              </a:tr>
              <a:tr h="370840">
                <a:tc>
                  <a:txBody>
                    <a:bodyPr/>
                    <a:lstStyle/>
                    <a:p>
                      <a:pPr algn="ctr"/>
                      <a:r>
                        <a:rPr lang="en-US"/>
                        <a:t>2023 FAA AIG Grant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$88,000.00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$4,400.00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$4,400.00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0921627"/>
                  </a:ext>
                </a:extLst>
              </a:tr>
              <a:tr h="370840">
                <a:tc>
                  <a:txBody>
                    <a:bodyPr/>
                    <a:lstStyle/>
                    <a:p>
                      <a:pPr algn="ctr"/>
                      <a:r>
                        <a:rPr lang="en-US"/>
                        <a:t>2024 FAA AIP &amp; AIG Grants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t>$285,000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$14,250.00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$14,250.00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6117858"/>
                  </a:ext>
                </a:extLst>
              </a:tr>
              <a:tr h="370840">
                <a:tc>
                  <a:txBody>
                    <a:bodyPr/>
                    <a:lstStyle/>
                    <a:p>
                      <a:pPr algn="ctr"/>
                      <a:r>
                        <a:rPr lang="en-US"/>
                        <a:t>2025 FAA AIP or AIG Grant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t>$123,820.00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$7,500.00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t>$7,500.00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5348394"/>
                  </a:ext>
                </a:extLst>
              </a:tr>
            </a:tbl>
          </a:graphicData>
        </a:graphic>
      </p:graphicFrame>
      <p:sp>
        <p:nvSpPr>
          <p:cNvPr id="7" name="TextBox 6">
            <a:extLst>
              <a:ext uri="{FF2B5EF4-FFF2-40B4-BE49-F238E27FC236}">
                <a16:creationId xmlns:a16="http://schemas.microsoft.com/office/drawing/2014/main" id="{D6FB0D82-0B2B-7B3A-99B1-15EA607040B3}"/>
              </a:ext>
            </a:extLst>
          </p:cNvPr>
          <p:cNvSpPr txBox="1"/>
          <p:nvPr/>
        </p:nvSpPr>
        <p:spPr>
          <a:xfrm>
            <a:off x="311700" y="1141750"/>
            <a:ext cx="3913251" cy="338554"/>
          </a:xfrm>
          <a:prstGeom prst="rect">
            <a:avLst/>
          </a:prstGeom>
          <a:noFill/>
        </p:spPr>
        <p:txBody>
          <a:bodyPr wrap="none" rtlCol="0">
            <a:spAutoFit/>
          </a:bodyPr>
          <a:lstStyle/>
          <a:p>
            <a:r>
              <a:rPr lang="en-US" sz="1600" b="1"/>
              <a:t>Funding Plan for Eligible Components</a:t>
            </a:r>
          </a:p>
        </p:txBody>
      </p:sp>
      <p:sp>
        <p:nvSpPr>
          <p:cNvPr id="8" name="TextBox 7">
            <a:extLst>
              <a:ext uri="{FF2B5EF4-FFF2-40B4-BE49-F238E27FC236}">
                <a16:creationId xmlns:a16="http://schemas.microsoft.com/office/drawing/2014/main" id="{A48FCE2F-12EA-80CC-D9D7-A05ECBF8270C}"/>
              </a:ext>
            </a:extLst>
          </p:cNvPr>
          <p:cNvSpPr txBox="1"/>
          <p:nvPr/>
        </p:nvSpPr>
        <p:spPr>
          <a:xfrm>
            <a:off x="437728" y="3640048"/>
            <a:ext cx="4491935" cy="261610"/>
          </a:xfrm>
          <a:prstGeom prst="rect">
            <a:avLst/>
          </a:prstGeom>
          <a:noFill/>
        </p:spPr>
        <p:txBody>
          <a:bodyPr wrap="none" rtlCol="0">
            <a:spAutoFit/>
          </a:bodyPr>
          <a:lstStyle/>
          <a:p>
            <a:r>
              <a:rPr lang="en-US" sz="1100" i="1"/>
              <a:t>**Funding amount for BIL/AIG may change based on FAA allocations </a:t>
            </a:r>
          </a:p>
        </p:txBody>
      </p:sp>
    </p:spTree>
    <p:extLst>
      <p:ext uri="{BB962C8B-B14F-4D97-AF65-F5344CB8AC3E}">
        <p14:creationId xmlns:p14="http://schemas.microsoft.com/office/powerpoint/2010/main" val="1489158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C014147-D3FC-068E-3C76-0AE9E64957E5}"/>
              </a:ext>
            </a:extLst>
          </p:cNvPr>
          <p:cNvSpPr>
            <a:spLocks noGrp="1"/>
          </p:cNvSpPr>
          <p:nvPr>
            <p:ph type="title"/>
          </p:nvPr>
        </p:nvSpPr>
        <p:spPr>
          <a:xfrm>
            <a:off x="311150" y="444500"/>
            <a:ext cx="8521700" cy="831476"/>
          </a:xfrm>
        </p:spPr>
        <p:txBody>
          <a:bodyPr>
            <a:noAutofit/>
          </a:bodyPr>
          <a:lstStyle/>
          <a:p>
            <a:r>
              <a:rPr lang="en-US" sz="2400" b="1">
                <a:solidFill>
                  <a:srgbClr val="005AA1"/>
                </a:solidFill>
                <a:latin typeface="Nunito Sans"/>
              </a:rPr>
              <a:t>2023 Replace Hangar Roofing &amp; Siding</a:t>
            </a:r>
            <a:endParaRPr lang="en-US" sz="2400"/>
          </a:p>
        </p:txBody>
      </p:sp>
      <p:sp>
        <p:nvSpPr>
          <p:cNvPr id="8" name="TextBox 7">
            <a:extLst>
              <a:ext uri="{FF2B5EF4-FFF2-40B4-BE49-F238E27FC236}">
                <a16:creationId xmlns:a16="http://schemas.microsoft.com/office/drawing/2014/main" id="{F1341A2D-88DA-3D38-51E2-BC011CEA1506}"/>
              </a:ext>
            </a:extLst>
          </p:cNvPr>
          <p:cNvSpPr txBox="1"/>
          <p:nvPr/>
        </p:nvSpPr>
        <p:spPr>
          <a:xfrm>
            <a:off x="369794" y="1418752"/>
            <a:ext cx="2262158" cy="338554"/>
          </a:xfrm>
          <a:prstGeom prst="rect">
            <a:avLst/>
          </a:prstGeom>
          <a:noFill/>
        </p:spPr>
        <p:txBody>
          <a:bodyPr wrap="none" rtlCol="0">
            <a:spAutoFit/>
          </a:bodyPr>
          <a:lstStyle/>
          <a:p>
            <a:r>
              <a:rPr lang="en-US" sz="1600" b="1"/>
              <a:t>Overall Project Costs</a:t>
            </a:r>
          </a:p>
        </p:txBody>
      </p:sp>
      <p:graphicFrame>
        <p:nvGraphicFramePr>
          <p:cNvPr id="9" name="Table 6">
            <a:extLst>
              <a:ext uri="{FF2B5EF4-FFF2-40B4-BE49-F238E27FC236}">
                <a16:creationId xmlns:a16="http://schemas.microsoft.com/office/drawing/2014/main" id="{8255FD94-8FA0-FC13-B85C-CBCA60B0F7A0}"/>
              </a:ext>
            </a:extLst>
          </p:cNvPr>
          <p:cNvGraphicFramePr>
            <a:graphicFrameLocks noGrp="1"/>
          </p:cNvGraphicFramePr>
          <p:nvPr/>
        </p:nvGraphicFramePr>
        <p:xfrm>
          <a:off x="421339" y="1757306"/>
          <a:ext cx="6400800" cy="675640"/>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3843347218"/>
                    </a:ext>
                  </a:extLst>
                </a:gridCol>
                <a:gridCol w="1463040">
                  <a:extLst>
                    <a:ext uri="{9D8B030D-6E8A-4147-A177-3AD203B41FA5}">
                      <a16:colId xmlns:a16="http://schemas.microsoft.com/office/drawing/2014/main" val="1586401232"/>
                    </a:ext>
                  </a:extLst>
                </a:gridCol>
                <a:gridCol w="1463040">
                  <a:extLst>
                    <a:ext uri="{9D8B030D-6E8A-4147-A177-3AD203B41FA5}">
                      <a16:colId xmlns:a16="http://schemas.microsoft.com/office/drawing/2014/main" val="1683047719"/>
                    </a:ext>
                  </a:extLst>
                </a:gridCol>
                <a:gridCol w="1463040">
                  <a:extLst>
                    <a:ext uri="{9D8B030D-6E8A-4147-A177-3AD203B41FA5}">
                      <a16:colId xmlns:a16="http://schemas.microsoft.com/office/drawing/2014/main" val="3779021469"/>
                    </a:ext>
                  </a:extLst>
                </a:gridCol>
              </a:tblGrid>
              <a:tr h="197230">
                <a:tc>
                  <a:txBody>
                    <a:bodyPr/>
                    <a:lstStyle/>
                    <a:p>
                      <a:pPr algn="ctr"/>
                      <a:r>
                        <a:rPr lang="en-US">
                          <a:solidFill>
                            <a:schemeClr val="tx1"/>
                          </a:solidFill>
                        </a:rPr>
                        <a:t>Project Item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tc>
                  <a:txBody>
                    <a:bodyPr/>
                    <a:lstStyle/>
                    <a:p>
                      <a:pPr algn="ctr"/>
                      <a:r>
                        <a:rPr lang="en-US">
                          <a:solidFill>
                            <a:schemeClr val="tx1"/>
                          </a:solidFill>
                        </a:rPr>
                        <a:t>FAA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tc>
                  <a:txBody>
                    <a:bodyPr/>
                    <a:lstStyle/>
                    <a:p>
                      <a:pPr algn="ctr"/>
                      <a:r>
                        <a:rPr lang="en-US">
                          <a:solidFill>
                            <a:schemeClr val="tx1"/>
                          </a:solidFill>
                        </a:rPr>
                        <a:t>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tc>
                  <a:txBody>
                    <a:bodyPr/>
                    <a:lstStyle/>
                    <a:p>
                      <a:pPr algn="ctr"/>
                      <a:r>
                        <a:rPr lang="en-US">
                          <a:solidFill>
                            <a:schemeClr val="tx1"/>
                          </a:solidFill>
                        </a:rPr>
                        <a:t>Local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extLst>
                  <a:ext uri="{0D108BD9-81ED-4DB2-BD59-A6C34878D82A}">
                    <a16:rowId xmlns:a16="http://schemas.microsoft.com/office/drawing/2014/main" val="3553551013"/>
                  </a:ext>
                </a:extLst>
              </a:tr>
              <a:tr h="370840">
                <a:tc>
                  <a:txBody>
                    <a:bodyPr/>
                    <a:lstStyle/>
                    <a:p>
                      <a:pPr algn="ctr"/>
                      <a:r>
                        <a:rPr lang="en-US">
                          <a:solidFill>
                            <a:schemeClr val="tx1"/>
                          </a:solidFill>
                        </a:rPr>
                        <a:t>Eligible Components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chemeClr val="tx1"/>
                          </a:solidFill>
                        </a:rPr>
                        <a:t>$154,062.00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chemeClr val="tx1"/>
                          </a:solidFill>
                        </a:rPr>
                        <a:t>$8,559.00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chemeClr val="tx1"/>
                          </a:solidFill>
                        </a:rPr>
                        <a:t>$8,559.00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7101806"/>
                  </a:ext>
                </a:extLst>
              </a:tr>
            </a:tbl>
          </a:graphicData>
        </a:graphic>
      </p:graphicFrame>
      <p:graphicFrame>
        <p:nvGraphicFramePr>
          <p:cNvPr id="10" name="Table 6">
            <a:extLst>
              <a:ext uri="{FF2B5EF4-FFF2-40B4-BE49-F238E27FC236}">
                <a16:creationId xmlns:a16="http://schemas.microsoft.com/office/drawing/2014/main" id="{E9EF6201-133D-5ED1-229B-1EBE7A8A28A5}"/>
              </a:ext>
            </a:extLst>
          </p:cNvPr>
          <p:cNvGraphicFramePr>
            <a:graphicFrameLocks noGrp="1"/>
          </p:cNvGraphicFramePr>
          <p:nvPr/>
        </p:nvGraphicFramePr>
        <p:xfrm>
          <a:off x="421339" y="2986653"/>
          <a:ext cx="6400800" cy="822960"/>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3843347218"/>
                    </a:ext>
                  </a:extLst>
                </a:gridCol>
                <a:gridCol w="1463040">
                  <a:extLst>
                    <a:ext uri="{9D8B030D-6E8A-4147-A177-3AD203B41FA5}">
                      <a16:colId xmlns:a16="http://schemas.microsoft.com/office/drawing/2014/main" val="1586401232"/>
                    </a:ext>
                  </a:extLst>
                </a:gridCol>
                <a:gridCol w="1463040">
                  <a:extLst>
                    <a:ext uri="{9D8B030D-6E8A-4147-A177-3AD203B41FA5}">
                      <a16:colId xmlns:a16="http://schemas.microsoft.com/office/drawing/2014/main" val="1683047719"/>
                    </a:ext>
                  </a:extLst>
                </a:gridCol>
                <a:gridCol w="1463040">
                  <a:extLst>
                    <a:ext uri="{9D8B030D-6E8A-4147-A177-3AD203B41FA5}">
                      <a16:colId xmlns:a16="http://schemas.microsoft.com/office/drawing/2014/main" val="3779021469"/>
                    </a:ext>
                  </a:extLst>
                </a:gridCol>
              </a:tblGrid>
              <a:tr h="295611">
                <a:tc>
                  <a:txBody>
                    <a:bodyPr/>
                    <a:lstStyle/>
                    <a:p>
                      <a:pPr algn="ctr"/>
                      <a:r>
                        <a:rPr lang="en-US">
                          <a:solidFill>
                            <a:schemeClr val="tx1"/>
                          </a:solidFill>
                        </a:rPr>
                        <a:t>Funding Sources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tc>
                  <a:txBody>
                    <a:bodyPr/>
                    <a:lstStyle/>
                    <a:p>
                      <a:pPr algn="ctr"/>
                      <a:r>
                        <a:rPr lang="en-US">
                          <a:solidFill>
                            <a:schemeClr val="tx1"/>
                          </a:solidFill>
                        </a:rPr>
                        <a:t>FAA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tc>
                  <a:txBody>
                    <a:bodyPr/>
                    <a:lstStyle/>
                    <a:p>
                      <a:pPr algn="ctr"/>
                      <a:r>
                        <a:rPr lang="en-US">
                          <a:solidFill>
                            <a:schemeClr val="tx1"/>
                          </a:solidFill>
                        </a:rPr>
                        <a:t>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tc>
                  <a:txBody>
                    <a:bodyPr/>
                    <a:lstStyle/>
                    <a:p>
                      <a:pPr algn="ctr"/>
                      <a:r>
                        <a:rPr lang="en-US">
                          <a:solidFill>
                            <a:schemeClr val="tx1"/>
                          </a:solidFill>
                        </a:rPr>
                        <a:t>Local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extLst>
                  <a:ext uri="{0D108BD9-81ED-4DB2-BD59-A6C34878D82A}">
                    <a16:rowId xmlns:a16="http://schemas.microsoft.com/office/drawing/2014/main" val="3553551013"/>
                  </a:ext>
                </a:extLst>
              </a:tr>
              <a:tr h="370840">
                <a:tc>
                  <a:txBody>
                    <a:bodyPr/>
                    <a:lstStyle/>
                    <a:p>
                      <a:pPr algn="ctr"/>
                      <a:r>
                        <a:rPr lang="en-US">
                          <a:solidFill>
                            <a:schemeClr val="tx1"/>
                          </a:solidFill>
                        </a:rPr>
                        <a:t>2025 FAA AIP and AIG Grants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solidFill>
                            <a:schemeClr val="tx1"/>
                          </a:solidFill>
                        </a:rPr>
                        <a:t>$171,180.00**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chemeClr val="tx1"/>
                          </a:solidFill>
                        </a:rPr>
                        <a:t>$8,559.00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chemeClr val="tx1"/>
                          </a:solidFill>
                        </a:rPr>
                        <a:t>$8,559.00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5348394"/>
                  </a:ext>
                </a:extLst>
              </a:tr>
            </a:tbl>
          </a:graphicData>
        </a:graphic>
      </p:graphicFrame>
      <p:sp>
        <p:nvSpPr>
          <p:cNvPr id="11" name="TextBox 10">
            <a:extLst>
              <a:ext uri="{FF2B5EF4-FFF2-40B4-BE49-F238E27FC236}">
                <a16:creationId xmlns:a16="http://schemas.microsoft.com/office/drawing/2014/main" id="{043D6058-D7EF-6062-1B6F-7177148EBB4E}"/>
              </a:ext>
            </a:extLst>
          </p:cNvPr>
          <p:cNvSpPr txBox="1"/>
          <p:nvPr/>
        </p:nvSpPr>
        <p:spPr>
          <a:xfrm>
            <a:off x="369794" y="2626957"/>
            <a:ext cx="3913251" cy="338554"/>
          </a:xfrm>
          <a:prstGeom prst="rect">
            <a:avLst/>
          </a:prstGeom>
          <a:noFill/>
        </p:spPr>
        <p:txBody>
          <a:bodyPr wrap="none" rtlCol="0">
            <a:spAutoFit/>
          </a:bodyPr>
          <a:lstStyle/>
          <a:p>
            <a:r>
              <a:rPr lang="en-US" sz="1600" b="1"/>
              <a:t>Funding Plan for Eligible Components</a:t>
            </a:r>
          </a:p>
        </p:txBody>
      </p:sp>
      <p:sp>
        <p:nvSpPr>
          <p:cNvPr id="12" name="TextBox 11">
            <a:extLst>
              <a:ext uri="{FF2B5EF4-FFF2-40B4-BE49-F238E27FC236}">
                <a16:creationId xmlns:a16="http://schemas.microsoft.com/office/drawing/2014/main" id="{5BC2BC80-B932-88F7-8E0E-23D87C7D7EEB}"/>
              </a:ext>
            </a:extLst>
          </p:cNvPr>
          <p:cNvSpPr txBox="1"/>
          <p:nvPr/>
        </p:nvSpPr>
        <p:spPr>
          <a:xfrm>
            <a:off x="421339" y="3918544"/>
            <a:ext cx="4491935" cy="261610"/>
          </a:xfrm>
          <a:prstGeom prst="rect">
            <a:avLst/>
          </a:prstGeom>
          <a:noFill/>
        </p:spPr>
        <p:txBody>
          <a:bodyPr wrap="none" rtlCol="0">
            <a:spAutoFit/>
          </a:bodyPr>
          <a:lstStyle/>
          <a:p>
            <a:r>
              <a:rPr lang="en-US" sz="1100" i="1"/>
              <a:t>**Funding amount for BIL/AIG may change based on FAA allocations </a:t>
            </a:r>
          </a:p>
        </p:txBody>
      </p:sp>
    </p:spTree>
    <p:extLst>
      <p:ext uri="{BB962C8B-B14F-4D97-AF65-F5344CB8AC3E}">
        <p14:creationId xmlns:p14="http://schemas.microsoft.com/office/powerpoint/2010/main" val="3861039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sp>
        <p:nvSpPr>
          <p:cNvPr id="54" name="Google Shape;54;p13"/>
          <p:cNvSpPr txBox="1"/>
          <p:nvPr/>
        </p:nvSpPr>
        <p:spPr>
          <a:xfrm>
            <a:off x="759854" y="188441"/>
            <a:ext cx="8144700" cy="1415742"/>
          </a:xfrm>
          <a:prstGeom prst="rect">
            <a:avLst/>
          </a:prstGeom>
          <a:noFill/>
          <a:ln>
            <a:noFill/>
          </a:ln>
        </p:spPr>
        <p:txBody>
          <a:bodyPr spcFirstLastPara="1" wrap="square" lIns="91425" tIns="91425" rIns="91425" bIns="91425" anchor="t" anchorCtr="0">
            <a:spAutoFit/>
          </a:bodyPr>
          <a:lstStyle/>
          <a:p>
            <a:pPr algn="l"/>
            <a:r>
              <a:rPr lang="en-US" sz="2000" b="1">
                <a:solidFill>
                  <a:srgbClr val="005AA1"/>
                </a:solidFill>
                <a:latin typeface="Nunito Sans"/>
              </a:rPr>
              <a:t>D. Resolution to Award and Approve the Sky Harbor (DYT) General Aviation Terminal Building Construction Contract Between the Duluth Airport Authority and Gardner Builders in the Amount of $2,066,412</a:t>
            </a:r>
            <a:endParaRPr sz="2000" b="1">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4" name="Picture 3" descr="A building with a sign on the front&#10;&#10;Description automatically generated">
            <a:extLst>
              <a:ext uri="{FF2B5EF4-FFF2-40B4-BE49-F238E27FC236}">
                <a16:creationId xmlns:a16="http://schemas.microsoft.com/office/drawing/2014/main" id="{22840BEE-1CDE-EBB0-16AF-BB7278A2FE2C}"/>
              </a:ext>
            </a:extLst>
          </p:cNvPr>
          <p:cNvPicPr>
            <a:picLocks noChangeAspect="1"/>
          </p:cNvPicPr>
          <p:nvPr/>
        </p:nvPicPr>
        <p:blipFill>
          <a:blip r:embed="rId4"/>
          <a:stretch>
            <a:fillRect/>
          </a:stretch>
        </p:blipFill>
        <p:spPr>
          <a:xfrm>
            <a:off x="177550" y="1996084"/>
            <a:ext cx="2896439" cy="1629247"/>
          </a:xfrm>
          <a:prstGeom prst="rect">
            <a:avLst/>
          </a:prstGeom>
        </p:spPr>
      </p:pic>
      <p:sp>
        <p:nvSpPr>
          <p:cNvPr id="6" name="TextBox 5">
            <a:extLst>
              <a:ext uri="{FF2B5EF4-FFF2-40B4-BE49-F238E27FC236}">
                <a16:creationId xmlns:a16="http://schemas.microsoft.com/office/drawing/2014/main" id="{D892D1D2-BDEB-AC75-08EB-E9E4E1EEB84C}"/>
              </a:ext>
            </a:extLst>
          </p:cNvPr>
          <p:cNvSpPr txBox="1"/>
          <p:nvPr/>
        </p:nvSpPr>
        <p:spPr>
          <a:xfrm>
            <a:off x="3203377" y="1278964"/>
            <a:ext cx="5640946" cy="1246495"/>
          </a:xfrm>
          <a:prstGeom prst="rect">
            <a:avLst/>
          </a:prstGeom>
          <a:noFill/>
        </p:spPr>
        <p:txBody>
          <a:bodyPr wrap="square">
            <a:spAutoFit/>
          </a:bodyPr>
          <a:lstStyle/>
          <a:p>
            <a:pPr marL="0" marR="0">
              <a:spcBef>
                <a:spcPts val="0"/>
              </a:spcBef>
              <a:spcAft>
                <a:spcPts val="600"/>
              </a:spcAft>
            </a:pPr>
            <a:r>
              <a:rPr lang="en-US" sz="1400" b="1">
                <a:solidFill>
                  <a:srgbClr val="434343"/>
                </a:solidFill>
                <a:latin typeface="Nunito Sans"/>
              </a:rPr>
              <a:t>Project Description – </a:t>
            </a:r>
            <a:r>
              <a:rPr lang="en-US">
                <a:solidFill>
                  <a:srgbClr val="434343"/>
                </a:solidFill>
                <a:latin typeface="Nunito Sans"/>
              </a:rPr>
              <a:t>The new terminal will be approximately 1,900 square feet with an 800 square foot outdoor covered patio area connecting to the structure. Bids were received on June 8, 2023.</a:t>
            </a:r>
            <a:endParaRPr lang="en-US">
              <a:solidFill>
                <a:srgbClr val="434343"/>
              </a:solidFill>
              <a:latin typeface="Nunito Sans"/>
              <a:sym typeface="Nunito Sans"/>
            </a:endParaRPr>
          </a:p>
          <a:p>
            <a:pPr marL="0" marR="0">
              <a:spcBef>
                <a:spcPts val="0"/>
              </a:spcBef>
              <a:spcAft>
                <a:spcPts val="600"/>
              </a:spcAft>
            </a:pPr>
            <a:r>
              <a:rPr lang="en-US">
                <a:solidFill>
                  <a:srgbClr val="434343"/>
                </a:solidFill>
                <a:latin typeface="Nunito Sans"/>
                <a:sym typeface="Nunito Sans"/>
              </a:rPr>
              <a:t>The project is funded by various FAA funding programs, MnDOT Aeronautics, and the DAA.  The total project costs are shown below:</a:t>
            </a:r>
            <a:endParaRPr lang="en-US" sz="1400">
              <a:solidFill>
                <a:srgbClr val="434343"/>
              </a:solidFill>
              <a:latin typeface="Nunito Sans"/>
              <a:sym typeface="Nunito Sans"/>
            </a:endParaRPr>
          </a:p>
        </p:txBody>
      </p:sp>
      <p:graphicFrame>
        <p:nvGraphicFramePr>
          <p:cNvPr id="7" name="Table 6">
            <a:extLst>
              <a:ext uri="{FF2B5EF4-FFF2-40B4-BE49-F238E27FC236}">
                <a16:creationId xmlns:a16="http://schemas.microsoft.com/office/drawing/2014/main" id="{A345C26D-948D-2F2D-CB43-7DC9F41C031B}"/>
              </a:ext>
            </a:extLst>
          </p:cNvPr>
          <p:cNvGraphicFramePr>
            <a:graphicFrameLocks noGrp="1"/>
          </p:cNvGraphicFramePr>
          <p:nvPr>
            <p:extLst>
              <p:ext uri="{D42A27DB-BD31-4B8C-83A1-F6EECF244321}">
                <p14:modId xmlns:p14="http://schemas.microsoft.com/office/powerpoint/2010/main" val="1205768725"/>
              </p:ext>
            </p:extLst>
          </p:nvPr>
        </p:nvGraphicFramePr>
        <p:xfrm>
          <a:off x="3203377" y="2599203"/>
          <a:ext cx="5940621" cy="1830127"/>
        </p:xfrm>
        <a:graphic>
          <a:graphicData uri="http://schemas.openxmlformats.org/drawingml/2006/table">
            <a:tbl>
              <a:tblPr firstRow="1" bandRow="1">
                <a:tableStyleId>{5C22544A-7EE6-4342-B048-85BDC9FD1C3A}</a:tableStyleId>
              </a:tblPr>
              <a:tblGrid>
                <a:gridCol w="1867053">
                  <a:extLst>
                    <a:ext uri="{9D8B030D-6E8A-4147-A177-3AD203B41FA5}">
                      <a16:colId xmlns:a16="http://schemas.microsoft.com/office/drawing/2014/main" val="3843347218"/>
                    </a:ext>
                  </a:extLst>
                </a:gridCol>
                <a:gridCol w="1357856">
                  <a:extLst>
                    <a:ext uri="{9D8B030D-6E8A-4147-A177-3AD203B41FA5}">
                      <a16:colId xmlns:a16="http://schemas.microsoft.com/office/drawing/2014/main" val="1586401232"/>
                    </a:ext>
                  </a:extLst>
                </a:gridCol>
                <a:gridCol w="1357856">
                  <a:extLst>
                    <a:ext uri="{9D8B030D-6E8A-4147-A177-3AD203B41FA5}">
                      <a16:colId xmlns:a16="http://schemas.microsoft.com/office/drawing/2014/main" val="1683047719"/>
                    </a:ext>
                  </a:extLst>
                </a:gridCol>
                <a:gridCol w="1357856">
                  <a:extLst>
                    <a:ext uri="{9D8B030D-6E8A-4147-A177-3AD203B41FA5}">
                      <a16:colId xmlns:a16="http://schemas.microsoft.com/office/drawing/2014/main" val="3779021469"/>
                    </a:ext>
                  </a:extLst>
                </a:gridCol>
              </a:tblGrid>
              <a:tr h="345644">
                <a:tc>
                  <a:txBody>
                    <a:bodyPr/>
                    <a:lstStyle/>
                    <a:p>
                      <a:pPr algn="ctr"/>
                      <a:r>
                        <a:rPr lang="en-US">
                          <a:solidFill>
                            <a:sysClr val="windowText" lastClr="000000"/>
                          </a:solidFill>
                        </a:rPr>
                        <a:t>Project Item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tc>
                  <a:txBody>
                    <a:bodyPr/>
                    <a:lstStyle/>
                    <a:p>
                      <a:pPr algn="ctr"/>
                      <a:r>
                        <a:rPr lang="en-US">
                          <a:solidFill>
                            <a:sysClr val="windowText" lastClr="000000"/>
                          </a:solidFill>
                        </a:rPr>
                        <a:t>FAA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tc>
                  <a:txBody>
                    <a:bodyPr/>
                    <a:lstStyle/>
                    <a:p>
                      <a:pPr algn="ctr"/>
                      <a:r>
                        <a:rPr lang="en-US">
                          <a:solidFill>
                            <a:sysClr val="windowText" lastClr="000000"/>
                          </a:solidFill>
                        </a:rPr>
                        <a:t>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tc>
                  <a:txBody>
                    <a:bodyPr/>
                    <a:lstStyle/>
                    <a:p>
                      <a:pPr algn="ctr"/>
                      <a:r>
                        <a:rPr lang="en-US">
                          <a:solidFill>
                            <a:sysClr val="windowText" lastClr="000000"/>
                          </a:solidFill>
                        </a:rPr>
                        <a:t>Local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extLst>
                  <a:ext uri="{0D108BD9-81ED-4DB2-BD59-A6C34878D82A}">
                    <a16:rowId xmlns:a16="http://schemas.microsoft.com/office/drawing/2014/main" val="3553551013"/>
                  </a:ext>
                </a:extLst>
              </a:tr>
              <a:tr h="378729">
                <a:tc>
                  <a:txBody>
                    <a:bodyPr/>
                    <a:lstStyle/>
                    <a:p>
                      <a:pPr algn="ctr"/>
                      <a:r>
                        <a:rPr lang="en-US">
                          <a:solidFill>
                            <a:sysClr val="windowText" lastClr="000000"/>
                          </a:solidFill>
                        </a:rPr>
                        <a:t>FAA Eligible Components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ysClr val="windowText" lastClr="000000"/>
                          </a:solidFill>
                        </a:rPr>
                        <a:t>$1,767,709.66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ysClr val="windowText" lastClr="000000"/>
                          </a:solidFill>
                        </a:rPr>
                        <a:t>$63,425.81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ysClr val="windowText" lastClr="000000"/>
                          </a:solidFill>
                        </a:rPr>
                        <a:t>$63,425.81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7101806"/>
                  </a:ext>
                </a:extLst>
              </a:tr>
              <a:tr h="587594">
                <a:tc>
                  <a:txBody>
                    <a:bodyPr/>
                    <a:lstStyle/>
                    <a:p>
                      <a:pPr algn="ctr"/>
                      <a:r>
                        <a:rPr lang="en-US">
                          <a:solidFill>
                            <a:sysClr val="windowText" lastClr="000000"/>
                          </a:solidFill>
                        </a:rPr>
                        <a:t>FAA Ineligible Components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ysClr val="windowText" lastClr="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ysClr val="windowText" lastClr="000000"/>
                          </a:solidFill>
                        </a:rPr>
                        <a:t>$257,649.51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ysClr val="windowText" lastClr="000000"/>
                          </a:solidFill>
                        </a:rPr>
                        <a:t>$119,321.22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0921627"/>
                  </a:ext>
                </a:extLst>
              </a:tr>
              <a:tr h="378729">
                <a:tc>
                  <a:txBody>
                    <a:bodyPr/>
                    <a:lstStyle/>
                    <a:p>
                      <a:pPr algn="ctr"/>
                      <a:r>
                        <a:rPr lang="en-US" b="1">
                          <a:solidFill>
                            <a:sysClr val="windowText" lastClr="000000"/>
                          </a:solidFill>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a:solidFill>
                            <a:sysClr val="windowText" lastClr="000000"/>
                          </a:solidFill>
                        </a:rPr>
                        <a:t>$1,767,709.66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a:solidFill>
                            <a:sysClr val="windowText" lastClr="000000"/>
                          </a:solidFill>
                        </a:rPr>
                        <a:t>$321,075.32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a:solidFill>
                            <a:sysClr val="windowText" lastClr="000000"/>
                          </a:solidFill>
                        </a:rPr>
                        <a:t>$182,747.02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6117858"/>
                  </a:ext>
                </a:extLst>
              </a:tr>
            </a:tbl>
          </a:graphicData>
        </a:graphic>
      </p:graphicFrame>
    </p:spTree>
    <p:extLst>
      <p:ext uri="{BB962C8B-B14F-4D97-AF65-F5344CB8AC3E}">
        <p14:creationId xmlns:p14="http://schemas.microsoft.com/office/powerpoint/2010/main" val="3050579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620300" y="289064"/>
            <a:ext cx="8144700" cy="1415742"/>
          </a:xfrm>
          <a:prstGeom prst="rect">
            <a:avLst/>
          </a:prstGeom>
          <a:noFill/>
          <a:ln>
            <a:noFill/>
          </a:ln>
        </p:spPr>
        <p:txBody>
          <a:bodyPr spcFirstLastPara="1" wrap="square" lIns="91425" tIns="91425" rIns="91425" bIns="91425" anchor="t" anchorCtr="0">
            <a:spAutoFit/>
          </a:bodyPr>
          <a:lstStyle/>
          <a:p>
            <a:pPr algn="l"/>
            <a:r>
              <a:rPr lang="en-US" sz="2000" b="1">
                <a:solidFill>
                  <a:srgbClr val="005AA1"/>
                </a:solidFill>
                <a:latin typeface="Nunito Sans"/>
              </a:rPr>
              <a:t>E. Resolution to Approve Work Order 2023 – 10 between the Duluth Airport Authority and Short Elliott Hendrickson, Inc. for the Construction Administration of the new General Aviation Terminal Building at Sky Harbor Airport (DYT) </a:t>
            </a:r>
            <a:endParaRPr lang="en-US" sz="2000" b="1">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4288847" y="1630391"/>
            <a:ext cx="4855153" cy="2877681"/>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sz="1600" b="1">
                <a:solidFill>
                  <a:srgbClr val="434343"/>
                </a:solidFill>
                <a:latin typeface="Nunito Sans"/>
              </a:rPr>
              <a:t>Project Description – </a:t>
            </a:r>
            <a:r>
              <a:rPr lang="en-US" sz="1600">
                <a:solidFill>
                  <a:srgbClr val="434343"/>
                </a:solidFill>
                <a:latin typeface="Nunito Sans"/>
              </a:rPr>
              <a:t>The scope of engineering services includes construction administration, construction observation and project closeout, including shop drawings, quality control, tribal monitoring coordination, public outreach, and project management</a:t>
            </a:r>
          </a:p>
          <a:p>
            <a:pPr marL="0" marR="0">
              <a:spcBef>
                <a:spcPts val="0"/>
              </a:spcBef>
              <a:spcAft>
                <a:spcPts val="600"/>
              </a:spcAft>
            </a:pPr>
            <a:r>
              <a:rPr lang="en-US" sz="1600">
                <a:solidFill>
                  <a:srgbClr val="434343"/>
                </a:solidFill>
                <a:latin typeface="Nunito Sans"/>
                <a:sym typeface="Nunito Sans"/>
              </a:rPr>
              <a:t>The </a:t>
            </a:r>
            <a:r>
              <a:rPr lang="en-US" sz="1600">
                <a:solidFill>
                  <a:srgbClr val="434343"/>
                </a:solidFill>
                <a:latin typeface="Nunito Sans"/>
                <a:ea typeface="Nunito Sans"/>
                <a:cs typeface="Nunito Sans"/>
                <a:sym typeface="Nunito Sans"/>
              </a:rPr>
              <a:t>proposal amount is $177,300.00</a:t>
            </a:r>
          </a:p>
          <a:p>
            <a:pPr marL="0" marR="0">
              <a:spcBef>
                <a:spcPts val="0"/>
              </a:spcBef>
              <a:spcAft>
                <a:spcPts val="600"/>
              </a:spcAft>
            </a:pPr>
            <a:r>
              <a:rPr lang="en-US" sz="1600">
                <a:solidFill>
                  <a:srgbClr val="434343"/>
                </a:solidFill>
                <a:latin typeface="Nunito Sans"/>
                <a:ea typeface="Nunito Sans"/>
                <a:cs typeface="Nunito Sans"/>
                <a:sym typeface="Nunito Sans"/>
              </a:rPr>
              <a:t>FAA Eligible portions of the project are anticipated to be funded by FAA and MnDOT Aeronautics, with the remaining funded by MnDOT and DAA.  </a:t>
            </a:r>
            <a:endParaRPr lang="en-US" sz="1600">
              <a:solidFill>
                <a:srgbClr val="434343"/>
              </a:solidFill>
              <a:latin typeface="Nunito Sans"/>
              <a:sym typeface="Nunito Sans"/>
            </a:endParaRPr>
          </a:p>
        </p:txBody>
      </p:sp>
      <p:pic>
        <p:nvPicPr>
          <p:cNvPr id="3" name="Picture 2" descr="A room with a couch and a coffee table&#10;&#10;Description automatically generated">
            <a:extLst>
              <a:ext uri="{FF2B5EF4-FFF2-40B4-BE49-F238E27FC236}">
                <a16:creationId xmlns:a16="http://schemas.microsoft.com/office/drawing/2014/main" id="{0968AFBA-E607-39AE-306C-936CF91A6B8E}"/>
              </a:ext>
            </a:extLst>
          </p:cNvPr>
          <p:cNvPicPr>
            <a:picLocks noChangeAspect="1"/>
          </p:cNvPicPr>
          <p:nvPr/>
        </p:nvPicPr>
        <p:blipFill>
          <a:blip r:embed="rId4"/>
          <a:stretch>
            <a:fillRect/>
          </a:stretch>
        </p:blipFill>
        <p:spPr>
          <a:xfrm>
            <a:off x="169463" y="1759005"/>
            <a:ext cx="3907298" cy="2197855"/>
          </a:xfrm>
          <a:prstGeom prst="rect">
            <a:avLst/>
          </a:prstGeom>
        </p:spPr>
      </p:pic>
    </p:spTree>
    <p:extLst>
      <p:ext uri="{BB962C8B-B14F-4D97-AF65-F5344CB8AC3E}">
        <p14:creationId xmlns:p14="http://schemas.microsoft.com/office/powerpoint/2010/main" val="967942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sp>
        <p:nvSpPr>
          <p:cNvPr id="54" name="Google Shape;54;p13"/>
          <p:cNvSpPr txBox="1"/>
          <p:nvPr/>
        </p:nvSpPr>
        <p:spPr>
          <a:xfrm>
            <a:off x="721434" y="183238"/>
            <a:ext cx="8144700" cy="1415742"/>
          </a:xfrm>
          <a:prstGeom prst="rect">
            <a:avLst/>
          </a:prstGeom>
          <a:noFill/>
          <a:ln>
            <a:noFill/>
          </a:ln>
        </p:spPr>
        <p:txBody>
          <a:bodyPr spcFirstLastPara="1" wrap="square" lIns="91425" tIns="91425" rIns="91425" bIns="91425" anchor="t" anchorCtr="0">
            <a:spAutoFit/>
          </a:bodyPr>
          <a:lstStyle/>
          <a:p>
            <a:r>
              <a:rPr lang="en-US" sz="2000" b="1">
                <a:solidFill>
                  <a:srgbClr val="005AA1"/>
                </a:solidFill>
                <a:latin typeface="Nunito Sans"/>
              </a:rPr>
              <a:t>F. Resolution to Award and Approve the Sky Harbor (DYT) Snow Removal Equipment Building Construction Contract Between the Duluth Airport Authority and Gardner Builders in the amount of $1,095,679</a:t>
            </a:r>
            <a:endParaRPr sz="2000" b="1">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6" name="TextBox 5">
            <a:extLst>
              <a:ext uri="{FF2B5EF4-FFF2-40B4-BE49-F238E27FC236}">
                <a16:creationId xmlns:a16="http://schemas.microsoft.com/office/drawing/2014/main" id="{D892D1D2-BDEB-AC75-08EB-E9E4E1EEB84C}"/>
              </a:ext>
            </a:extLst>
          </p:cNvPr>
          <p:cNvSpPr txBox="1"/>
          <p:nvPr/>
        </p:nvSpPr>
        <p:spPr>
          <a:xfrm>
            <a:off x="3234978" y="1598980"/>
            <a:ext cx="5822745" cy="1461939"/>
          </a:xfrm>
          <a:prstGeom prst="rect">
            <a:avLst/>
          </a:prstGeom>
          <a:noFill/>
        </p:spPr>
        <p:txBody>
          <a:bodyPr wrap="square">
            <a:spAutoFit/>
          </a:bodyPr>
          <a:lstStyle/>
          <a:p>
            <a:pPr marL="0" marR="0">
              <a:spcBef>
                <a:spcPts val="0"/>
              </a:spcBef>
              <a:spcAft>
                <a:spcPts val="600"/>
              </a:spcAft>
            </a:pPr>
            <a:r>
              <a:rPr lang="en-US" sz="1400" b="1">
                <a:solidFill>
                  <a:srgbClr val="434343"/>
                </a:solidFill>
                <a:latin typeface="Nunito Sans"/>
              </a:rPr>
              <a:t>Project Description </a:t>
            </a:r>
            <a:r>
              <a:rPr lang="en-US">
                <a:solidFill>
                  <a:srgbClr val="434343"/>
                </a:solidFill>
                <a:latin typeface="Nunito Sans"/>
              </a:rPr>
              <a:t>– A new Snow Removal Equipment (SRE) Building is proposed to be constructed on the southeast portion of the apron area. The SRE will be 40’ x 40’ prefabricated metal engineered structure. </a:t>
            </a:r>
            <a:endParaRPr lang="en-US">
              <a:solidFill>
                <a:srgbClr val="434343"/>
              </a:solidFill>
              <a:latin typeface="Nunito Sans"/>
              <a:sym typeface="Nunito Sans"/>
            </a:endParaRPr>
          </a:p>
          <a:p>
            <a:pPr marL="0" marR="0">
              <a:spcBef>
                <a:spcPts val="0"/>
              </a:spcBef>
              <a:spcAft>
                <a:spcPts val="600"/>
              </a:spcAft>
            </a:pPr>
            <a:r>
              <a:rPr lang="en-US">
                <a:solidFill>
                  <a:srgbClr val="434343"/>
                </a:solidFill>
                <a:latin typeface="Nunito Sans"/>
                <a:sym typeface="Nunito Sans"/>
              </a:rPr>
              <a:t>The project is funded by various FAA funding programs, MnDOT Aeronautics, and the DAA.  The total project costs are shown below:</a:t>
            </a:r>
            <a:endParaRPr lang="en-US" sz="1400">
              <a:solidFill>
                <a:srgbClr val="434343"/>
              </a:solidFill>
              <a:latin typeface="Nunito Sans"/>
              <a:sym typeface="Nunito Sans"/>
            </a:endParaRPr>
          </a:p>
        </p:txBody>
      </p:sp>
      <p:pic>
        <p:nvPicPr>
          <p:cNvPr id="2" name="Picture 1" descr="A building with a garage door&#10;&#10;Description automatically generated">
            <a:extLst>
              <a:ext uri="{FF2B5EF4-FFF2-40B4-BE49-F238E27FC236}">
                <a16:creationId xmlns:a16="http://schemas.microsoft.com/office/drawing/2014/main" id="{3596A814-4AC8-11E6-3965-E40E687CF129}"/>
              </a:ext>
            </a:extLst>
          </p:cNvPr>
          <p:cNvPicPr>
            <a:picLocks noChangeAspect="1"/>
          </p:cNvPicPr>
          <p:nvPr/>
        </p:nvPicPr>
        <p:blipFill rotWithShape="1">
          <a:blip r:embed="rId4"/>
          <a:srcRect r="11381"/>
          <a:stretch/>
        </p:blipFill>
        <p:spPr>
          <a:xfrm>
            <a:off x="86277" y="1706883"/>
            <a:ext cx="2642636" cy="1677383"/>
          </a:xfrm>
          <a:prstGeom prst="rect">
            <a:avLst/>
          </a:prstGeom>
        </p:spPr>
      </p:pic>
      <p:graphicFrame>
        <p:nvGraphicFramePr>
          <p:cNvPr id="5" name="Table 4">
            <a:extLst>
              <a:ext uri="{FF2B5EF4-FFF2-40B4-BE49-F238E27FC236}">
                <a16:creationId xmlns:a16="http://schemas.microsoft.com/office/drawing/2014/main" id="{644E9F20-E638-DABC-F873-C652BDE54D16}"/>
              </a:ext>
            </a:extLst>
          </p:cNvPr>
          <p:cNvGraphicFramePr>
            <a:graphicFrameLocks noGrp="1"/>
          </p:cNvGraphicFramePr>
          <p:nvPr>
            <p:extLst>
              <p:ext uri="{D42A27DB-BD31-4B8C-83A1-F6EECF244321}">
                <p14:modId xmlns:p14="http://schemas.microsoft.com/office/powerpoint/2010/main" val="2244585808"/>
              </p:ext>
            </p:extLst>
          </p:nvPr>
        </p:nvGraphicFramePr>
        <p:xfrm>
          <a:off x="3034667" y="3172397"/>
          <a:ext cx="6023056" cy="1219200"/>
        </p:xfrm>
        <a:graphic>
          <a:graphicData uri="http://schemas.openxmlformats.org/drawingml/2006/table">
            <a:tbl>
              <a:tblPr firstRow="1" bandRow="1">
                <a:tableStyleId>{5C22544A-7EE6-4342-B048-85BDC9FD1C3A}</a:tableStyleId>
              </a:tblPr>
              <a:tblGrid>
                <a:gridCol w="2372600">
                  <a:extLst>
                    <a:ext uri="{9D8B030D-6E8A-4147-A177-3AD203B41FA5}">
                      <a16:colId xmlns:a16="http://schemas.microsoft.com/office/drawing/2014/main" val="3843347218"/>
                    </a:ext>
                  </a:extLst>
                </a:gridCol>
                <a:gridCol w="1335881">
                  <a:extLst>
                    <a:ext uri="{9D8B030D-6E8A-4147-A177-3AD203B41FA5}">
                      <a16:colId xmlns:a16="http://schemas.microsoft.com/office/drawing/2014/main" val="1586401232"/>
                    </a:ext>
                  </a:extLst>
                </a:gridCol>
                <a:gridCol w="1193006">
                  <a:extLst>
                    <a:ext uri="{9D8B030D-6E8A-4147-A177-3AD203B41FA5}">
                      <a16:colId xmlns:a16="http://schemas.microsoft.com/office/drawing/2014/main" val="1683047719"/>
                    </a:ext>
                  </a:extLst>
                </a:gridCol>
                <a:gridCol w="1121569">
                  <a:extLst>
                    <a:ext uri="{9D8B030D-6E8A-4147-A177-3AD203B41FA5}">
                      <a16:colId xmlns:a16="http://schemas.microsoft.com/office/drawing/2014/main" val="3779021469"/>
                    </a:ext>
                  </a:extLst>
                </a:gridCol>
              </a:tblGrid>
              <a:tr h="294585">
                <a:tc>
                  <a:txBody>
                    <a:bodyPr/>
                    <a:lstStyle/>
                    <a:p>
                      <a:pPr algn="ctr"/>
                      <a:r>
                        <a:rPr lang="en-US">
                          <a:solidFill>
                            <a:sysClr val="windowText" lastClr="000000"/>
                          </a:solidFill>
                        </a:rPr>
                        <a:t>Project Item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tc>
                  <a:txBody>
                    <a:bodyPr/>
                    <a:lstStyle/>
                    <a:p>
                      <a:pPr algn="ctr"/>
                      <a:r>
                        <a:rPr lang="en-US">
                          <a:solidFill>
                            <a:sysClr val="windowText" lastClr="000000"/>
                          </a:solidFill>
                        </a:rPr>
                        <a:t>FAA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tc>
                  <a:txBody>
                    <a:bodyPr/>
                    <a:lstStyle/>
                    <a:p>
                      <a:pPr algn="ctr"/>
                      <a:r>
                        <a:rPr lang="en-US">
                          <a:solidFill>
                            <a:sysClr val="windowText" lastClr="000000"/>
                          </a:solidFill>
                        </a:rPr>
                        <a:t>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tc>
                  <a:txBody>
                    <a:bodyPr/>
                    <a:lstStyle/>
                    <a:p>
                      <a:pPr algn="ctr"/>
                      <a:r>
                        <a:rPr lang="en-US">
                          <a:solidFill>
                            <a:sysClr val="windowText" lastClr="000000"/>
                          </a:solidFill>
                        </a:rPr>
                        <a:t>Local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extLst>
                  <a:ext uri="{0D108BD9-81ED-4DB2-BD59-A6C34878D82A}">
                    <a16:rowId xmlns:a16="http://schemas.microsoft.com/office/drawing/2014/main" val="3553551013"/>
                  </a:ext>
                </a:extLst>
              </a:tr>
              <a:tr h="294585">
                <a:tc>
                  <a:txBody>
                    <a:bodyPr/>
                    <a:lstStyle/>
                    <a:p>
                      <a:pPr algn="ctr"/>
                      <a:r>
                        <a:rPr lang="en-US">
                          <a:solidFill>
                            <a:sysClr val="windowText" lastClr="000000"/>
                          </a:solidFill>
                        </a:rPr>
                        <a:t>FAA Eligible Components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ysClr val="windowText" lastClr="000000"/>
                          </a:solidFill>
                        </a:rPr>
                        <a:t>$1,165,511.52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ysClr val="windowText" lastClr="000000"/>
                          </a:solidFill>
                        </a:rPr>
                        <a:t>$64,750.64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ysClr val="windowText" lastClr="000000"/>
                          </a:solidFill>
                        </a:rPr>
                        <a:t>$64,750.64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7101806"/>
                  </a:ext>
                </a:extLst>
              </a:tr>
              <a:tr h="294585">
                <a:tc>
                  <a:txBody>
                    <a:bodyPr/>
                    <a:lstStyle/>
                    <a:p>
                      <a:pPr algn="ctr"/>
                      <a:r>
                        <a:rPr lang="en-US">
                          <a:solidFill>
                            <a:sysClr val="windowText" lastClr="000000"/>
                          </a:solidFill>
                        </a:rPr>
                        <a:t>FAA Ineligible Components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ysClr val="windowText" lastClr="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ysClr val="windowText" lastClr="000000"/>
                          </a:solidFill>
                        </a:rPr>
                        <a:t>$58,181.34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ysClr val="windowText" lastClr="000000"/>
                          </a:solidFill>
                        </a:rPr>
                        <a:t>$24,934.86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0921627"/>
                  </a:ext>
                </a:extLst>
              </a:tr>
              <a:tr h="294585">
                <a:tc>
                  <a:txBody>
                    <a:bodyPr/>
                    <a:lstStyle/>
                    <a:p>
                      <a:pPr algn="ctr"/>
                      <a:r>
                        <a:rPr lang="en-US" b="1">
                          <a:solidFill>
                            <a:sysClr val="windowText" lastClr="000000"/>
                          </a:solidFill>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a:solidFill>
                            <a:sysClr val="windowText" lastClr="000000"/>
                          </a:solidFill>
                        </a:rPr>
                        <a:t>$1,165,511.52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a:solidFill>
                            <a:sysClr val="windowText" lastClr="000000"/>
                          </a:solidFill>
                        </a:rPr>
                        <a:t>$122,931.98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a:solidFill>
                            <a:sysClr val="windowText" lastClr="000000"/>
                          </a:solidFill>
                        </a:rPr>
                        <a:t>$89,685.50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6117858"/>
                  </a:ext>
                </a:extLst>
              </a:tr>
            </a:tbl>
          </a:graphicData>
        </a:graphic>
      </p:graphicFrame>
    </p:spTree>
    <p:extLst>
      <p:ext uri="{BB962C8B-B14F-4D97-AF65-F5344CB8AC3E}">
        <p14:creationId xmlns:p14="http://schemas.microsoft.com/office/powerpoint/2010/main" val="2864178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620300" y="289064"/>
            <a:ext cx="8144700" cy="1415742"/>
          </a:xfrm>
          <a:prstGeom prst="rect">
            <a:avLst/>
          </a:prstGeom>
          <a:noFill/>
          <a:ln>
            <a:noFill/>
          </a:ln>
        </p:spPr>
        <p:txBody>
          <a:bodyPr spcFirstLastPara="1" wrap="square" lIns="91425" tIns="91425" rIns="91425" bIns="91425" anchor="t" anchorCtr="0">
            <a:spAutoFit/>
          </a:bodyPr>
          <a:lstStyle/>
          <a:p>
            <a:pPr algn="l"/>
            <a:r>
              <a:rPr lang="en-US" sz="2000" b="1">
                <a:solidFill>
                  <a:srgbClr val="005AA1"/>
                </a:solidFill>
                <a:latin typeface="Nunito Sans"/>
              </a:rPr>
              <a:t>G. Resolution to Approve Work Order 2023 – 09 between the Duluth Airport Authority and Short Elliott Hendrickson, Inc. for the Construction Administration of the new Snow Removal Equipment Building at Sky Harbor Airport (DYT)</a:t>
            </a:r>
            <a:endParaRPr lang="en-US" sz="2000" b="1">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4181270" y="1704806"/>
            <a:ext cx="4841285" cy="2877681"/>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sz="1600" b="1">
                <a:solidFill>
                  <a:srgbClr val="434343"/>
                </a:solidFill>
                <a:latin typeface="Nunito Sans"/>
              </a:rPr>
              <a:t>Project Description – </a:t>
            </a:r>
            <a:r>
              <a:rPr lang="en-US" sz="1600">
                <a:solidFill>
                  <a:srgbClr val="434343"/>
                </a:solidFill>
                <a:latin typeface="Nunito Sans"/>
              </a:rPr>
              <a:t>The scope of engineering services includes construction administration, construction observation and project closeout, including shop drawings, quality control, tribal monitoring coordination, environmental mitigation, public outreach, and project management</a:t>
            </a:r>
          </a:p>
          <a:p>
            <a:pPr marL="0" marR="0">
              <a:spcBef>
                <a:spcPts val="0"/>
              </a:spcBef>
              <a:spcAft>
                <a:spcPts val="600"/>
              </a:spcAft>
            </a:pPr>
            <a:r>
              <a:rPr lang="en-US" sz="1600">
                <a:solidFill>
                  <a:srgbClr val="434343"/>
                </a:solidFill>
                <a:latin typeface="Nunito Sans"/>
                <a:sym typeface="Nunito Sans"/>
              </a:rPr>
              <a:t>The </a:t>
            </a:r>
            <a:r>
              <a:rPr lang="en-US" sz="1600">
                <a:solidFill>
                  <a:srgbClr val="434343"/>
                </a:solidFill>
                <a:latin typeface="Nunito Sans"/>
                <a:ea typeface="Nunito Sans"/>
                <a:cs typeface="Nunito Sans"/>
                <a:sym typeface="Nunito Sans"/>
              </a:rPr>
              <a:t>proposal amount is $158,300.00.</a:t>
            </a:r>
          </a:p>
          <a:p>
            <a:pPr marL="0" marR="0">
              <a:spcBef>
                <a:spcPts val="0"/>
              </a:spcBef>
              <a:spcAft>
                <a:spcPts val="600"/>
              </a:spcAft>
            </a:pPr>
            <a:r>
              <a:rPr lang="en-US" sz="1600">
                <a:solidFill>
                  <a:srgbClr val="434343"/>
                </a:solidFill>
                <a:latin typeface="Nunito Sans"/>
                <a:ea typeface="Nunito Sans"/>
                <a:cs typeface="Nunito Sans"/>
                <a:sym typeface="Nunito Sans"/>
              </a:rPr>
              <a:t>Eligible portions of the project are anticipated to be funded by FAA and MnDOT Aeronautics, with the remaining funded by the DAA.  </a:t>
            </a:r>
            <a:endParaRPr lang="en-US" sz="1600">
              <a:solidFill>
                <a:srgbClr val="434343"/>
              </a:solidFill>
              <a:latin typeface="Nunito Sans"/>
              <a:sym typeface="Nunito Sans"/>
            </a:endParaRPr>
          </a:p>
        </p:txBody>
      </p:sp>
      <p:pic>
        <p:nvPicPr>
          <p:cNvPr id="2" name="Picture 1" descr="A building with a garage door&#10;&#10;Description automatically generated">
            <a:extLst>
              <a:ext uri="{FF2B5EF4-FFF2-40B4-BE49-F238E27FC236}">
                <a16:creationId xmlns:a16="http://schemas.microsoft.com/office/drawing/2014/main" id="{EE513F57-5F53-F417-547D-FA161CD53EE7}"/>
              </a:ext>
            </a:extLst>
          </p:cNvPr>
          <p:cNvPicPr>
            <a:picLocks noChangeAspect="1"/>
          </p:cNvPicPr>
          <p:nvPr/>
        </p:nvPicPr>
        <p:blipFill>
          <a:blip r:embed="rId4"/>
          <a:stretch>
            <a:fillRect/>
          </a:stretch>
        </p:blipFill>
        <p:spPr>
          <a:xfrm>
            <a:off x="189568" y="1856981"/>
            <a:ext cx="3884126" cy="2184821"/>
          </a:xfrm>
          <a:prstGeom prst="rect">
            <a:avLst/>
          </a:prstGeom>
        </p:spPr>
      </p:pic>
    </p:spTree>
    <p:extLst>
      <p:ext uri="{BB962C8B-B14F-4D97-AF65-F5344CB8AC3E}">
        <p14:creationId xmlns:p14="http://schemas.microsoft.com/office/powerpoint/2010/main" val="2619604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A254-314D-3B20-DF3A-A8A2BFC0002F}"/>
              </a:ext>
            </a:extLst>
          </p:cNvPr>
          <p:cNvSpPr>
            <a:spLocks noGrp="1"/>
          </p:cNvSpPr>
          <p:nvPr>
            <p:ph type="title"/>
          </p:nvPr>
        </p:nvSpPr>
        <p:spPr/>
        <p:txBody>
          <a:bodyPr>
            <a:normAutofit fontScale="90000"/>
          </a:bodyPr>
          <a:lstStyle/>
          <a:p>
            <a:pPr algn="ctr"/>
            <a:r>
              <a:rPr lang="en-US"/>
              <a:t>Airshow 2023 Recap</a:t>
            </a:r>
          </a:p>
        </p:txBody>
      </p:sp>
      <p:pic>
        <p:nvPicPr>
          <p:cNvPr id="4" name="Picture 3" descr="A large crowd of people around an airplane&#10;&#10;Description automatically generated">
            <a:extLst>
              <a:ext uri="{FF2B5EF4-FFF2-40B4-BE49-F238E27FC236}">
                <a16:creationId xmlns:a16="http://schemas.microsoft.com/office/drawing/2014/main" id="{9DCAF234-A320-22DC-584A-C9CCA534F6B1}"/>
              </a:ext>
            </a:extLst>
          </p:cNvPr>
          <p:cNvPicPr>
            <a:picLocks noChangeAspect="1"/>
          </p:cNvPicPr>
          <p:nvPr/>
        </p:nvPicPr>
        <p:blipFill>
          <a:blip r:embed="rId2"/>
          <a:stretch>
            <a:fillRect/>
          </a:stretch>
        </p:blipFill>
        <p:spPr>
          <a:xfrm>
            <a:off x="112459" y="1226352"/>
            <a:ext cx="4459541" cy="2993231"/>
          </a:xfrm>
          <a:prstGeom prst="rect">
            <a:avLst/>
          </a:prstGeom>
        </p:spPr>
      </p:pic>
      <p:pic>
        <p:nvPicPr>
          <p:cNvPr id="6" name="Picture 5">
            <a:extLst>
              <a:ext uri="{FF2B5EF4-FFF2-40B4-BE49-F238E27FC236}">
                <a16:creationId xmlns:a16="http://schemas.microsoft.com/office/drawing/2014/main" id="{04EF0A4C-FB7C-9E60-492E-0C713F843573}"/>
              </a:ext>
            </a:extLst>
          </p:cNvPr>
          <p:cNvPicPr>
            <a:picLocks noChangeAspect="1"/>
          </p:cNvPicPr>
          <p:nvPr/>
        </p:nvPicPr>
        <p:blipFill>
          <a:blip r:embed="rId3"/>
          <a:stretch>
            <a:fillRect/>
          </a:stretch>
        </p:blipFill>
        <p:spPr>
          <a:xfrm>
            <a:off x="4570314" y="1226352"/>
            <a:ext cx="4461227" cy="2993231"/>
          </a:xfrm>
          <a:prstGeom prst="rect">
            <a:avLst/>
          </a:prstGeom>
        </p:spPr>
      </p:pic>
    </p:spTree>
    <p:extLst>
      <p:ext uri="{BB962C8B-B14F-4D97-AF65-F5344CB8AC3E}">
        <p14:creationId xmlns:p14="http://schemas.microsoft.com/office/powerpoint/2010/main" val="465965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627984" y="162081"/>
            <a:ext cx="8144700" cy="1415742"/>
          </a:xfrm>
          <a:prstGeom prst="rect">
            <a:avLst/>
          </a:prstGeom>
          <a:noFill/>
          <a:ln>
            <a:noFill/>
          </a:ln>
        </p:spPr>
        <p:txBody>
          <a:bodyPr spcFirstLastPara="1" wrap="square" lIns="91425" tIns="91425" rIns="91425" bIns="91425" anchor="t" anchorCtr="0">
            <a:spAutoFit/>
          </a:bodyPr>
          <a:lstStyle/>
          <a:p>
            <a:pPr algn="l"/>
            <a:r>
              <a:rPr lang="en-US" sz="2000" b="1">
                <a:solidFill>
                  <a:srgbClr val="005AA1"/>
                </a:solidFill>
                <a:latin typeface="Nunito Sans"/>
              </a:rPr>
              <a:t>H. Resolution to Award and Approve the Duluth International Airport (DLH) Taxiway A – Phase 3 Construction Contract Between the Duluth Airport Authority and KGM Contractors Inc. in the amount of $11,197,150</a:t>
            </a:r>
            <a:endParaRPr sz="2000" b="1">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7" name="Google Shape;65;p14">
            <a:extLst>
              <a:ext uri="{FF2B5EF4-FFF2-40B4-BE49-F238E27FC236}">
                <a16:creationId xmlns:a16="http://schemas.microsoft.com/office/drawing/2014/main" id="{BAE69411-C9AD-99B3-78F5-0367CE670DC3}"/>
              </a:ext>
            </a:extLst>
          </p:cNvPr>
          <p:cNvSpPr txBox="1"/>
          <p:nvPr/>
        </p:nvSpPr>
        <p:spPr>
          <a:xfrm>
            <a:off x="2950669" y="1398312"/>
            <a:ext cx="6193331" cy="3631733"/>
          </a:xfrm>
          <a:prstGeom prst="rect">
            <a:avLst/>
          </a:prstGeom>
          <a:noFill/>
          <a:ln>
            <a:noFill/>
          </a:ln>
        </p:spPr>
        <p:txBody>
          <a:bodyPr spcFirstLastPara="1" wrap="square" lIns="91425" tIns="91425" rIns="91425" bIns="91425" anchor="t" anchorCtr="0">
            <a:spAutoFit/>
          </a:bodyPr>
          <a:lstStyle/>
          <a:p>
            <a:pPr marL="127000" marR="0" lvl="0" algn="l" rtl="0">
              <a:lnSpc>
                <a:spcPct val="100000"/>
              </a:lnSpc>
              <a:spcBef>
                <a:spcPts val="0"/>
              </a:spcBef>
              <a:spcAft>
                <a:spcPts val="0"/>
              </a:spcAft>
              <a:buClr>
                <a:srgbClr val="434343"/>
              </a:buClr>
              <a:buSzPts val="1600"/>
            </a:pPr>
            <a:r>
              <a:rPr lang="en-US" sz="1600">
                <a:solidFill>
                  <a:srgbClr val="434343"/>
                </a:solidFill>
                <a:latin typeface="Nunito Sans"/>
                <a:ea typeface="Nunito Sans"/>
                <a:cs typeface="Nunito Sans"/>
                <a:sym typeface="Nunito Sans"/>
              </a:rPr>
              <a:t>Total Contract Award: $11,197,150.00</a:t>
            </a:r>
          </a:p>
          <a:p>
            <a:pPr marL="127000" lvl="8">
              <a:buClr>
                <a:srgbClr val="434343"/>
              </a:buClr>
              <a:buSzPts val="1600"/>
            </a:pPr>
            <a:endParaRPr lang="en-US" sz="1600" b="0" i="0" u="none" strike="noStrike" cap="none">
              <a:solidFill>
                <a:srgbClr val="434343"/>
              </a:solidFill>
              <a:latin typeface="Nunito Sans"/>
              <a:ea typeface="Nunito Sans"/>
              <a:cs typeface="Nunito Sans"/>
              <a:sym typeface="Nunito Sans"/>
            </a:endParaRPr>
          </a:p>
          <a:p>
            <a:pPr marL="127000" lvl="8">
              <a:buClr>
                <a:srgbClr val="434343"/>
              </a:buClr>
              <a:buSzPts val="1600"/>
            </a:pPr>
            <a:r>
              <a:rPr lang="en-US" sz="1600" b="0" i="0" u="none" strike="noStrike" cap="none">
                <a:solidFill>
                  <a:srgbClr val="434343"/>
                </a:solidFill>
                <a:latin typeface="Nunito Sans"/>
                <a:ea typeface="Nunito Sans"/>
                <a:cs typeface="Nunito Sans"/>
                <a:sym typeface="Nunito Sans"/>
              </a:rPr>
              <a:t>$9,805,624 of the total is FAA eligible and will be funded</a:t>
            </a:r>
            <a:r>
              <a:rPr lang="en-US" sz="1600">
                <a:solidFill>
                  <a:srgbClr val="434343"/>
                </a:solidFill>
                <a:latin typeface="Nunito Sans"/>
                <a:ea typeface="Nunito Sans"/>
                <a:cs typeface="Nunito Sans"/>
                <a:sym typeface="Nunito Sans"/>
              </a:rPr>
              <a:t> at 90% by FAA ($8,825,062), 5% by MnDOT ($490,281) and 5% by DAA ($490,281).   </a:t>
            </a:r>
          </a:p>
          <a:p>
            <a:pPr marL="127000" lvl="8">
              <a:buClr>
                <a:srgbClr val="434343"/>
              </a:buClr>
              <a:buSzPts val="1600"/>
            </a:pPr>
            <a:endParaRPr lang="en-US" sz="1600" b="0" i="0" u="none" strike="noStrike" cap="none">
              <a:solidFill>
                <a:srgbClr val="434343"/>
              </a:solidFill>
              <a:latin typeface="Nunito Sans"/>
              <a:ea typeface="Nunito Sans"/>
              <a:cs typeface="Nunito Sans"/>
              <a:sym typeface="Nunito Sans"/>
            </a:endParaRPr>
          </a:p>
          <a:p>
            <a:pPr marL="127000" lvl="8">
              <a:buClr>
                <a:srgbClr val="434343"/>
              </a:buClr>
              <a:buSzPts val="1600"/>
            </a:pPr>
            <a:r>
              <a:rPr lang="en-US" sz="1600">
                <a:solidFill>
                  <a:srgbClr val="434343"/>
                </a:solidFill>
                <a:latin typeface="Nunito Sans"/>
                <a:ea typeface="Nunito Sans"/>
                <a:cs typeface="Nunito Sans"/>
                <a:sym typeface="Nunito Sans"/>
              </a:rPr>
              <a:t>$1,068,345.50 is FAA ineligible but supports the Air National Guard and is funded by the 148</a:t>
            </a:r>
            <a:r>
              <a:rPr lang="en-US" sz="1600" baseline="30000">
                <a:solidFill>
                  <a:srgbClr val="434343"/>
                </a:solidFill>
                <a:latin typeface="Nunito Sans"/>
                <a:ea typeface="Nunito Sans"/>
                <a:cs typeface="Nunito Sans"/>
                <a:sym typeface="Nunito Sans"/>
              </a:rPr>
              <a:t>th</a:t>
            </a:r>
            <a:r>
              <a:rPr lang="en-US" sz="1600">
                <a:solidFill>
                  <a:srgbClr val="434343"/>
                </a:solidFill>
                <a:latin typeface="Nunito Sans"/>
                <a:ea typeface="Nunito Sans"/>
                <a:cs typeface="Nunito Sans"/>
                <a:sym typeface="Nunito Sans"/>
              </a:rPr>
              <a:t> Fighter Wing at 100%.  </a:t>
            </a:r>
          </a:p>
          <a:p>
            <a:pPr marL="127000" lvl="8">
              <a:buClr>
                <a:srgbClr val="434343"/>
              </a:buClr>
              <a:buSzPts val="1600"/>
            </a:pPr>
            <a:endParaRPr lang="en-US" sz="1600">
              <a:solidFill>
                <a:srgbClr val="434343"/>
              </a:solidFill>
              <a:latin typeface="Nunito Sans"/>
              <a:ea typeface="Nunito Sans"/>
              <a:cs typeface="Nunito Sans"/>
              <a:sym typeface="Nunito Sans"/>
            </a:endParaRPr>
          </a:p>
          <a:p>
            <a:pPr marL="127000" lvl="8">
              <a:buClr>
                <a:srgbClr val="434343"/>
              </a:buClr>
              <a:buSzPts val="1600"/>
            </a:pPr>
            <a:r>
              <a:rPr lang="en-US" sz="1600">
                <a:solidFill>
                  <a:srgbClr val="434343"/>
                </a:solidFill>
                <a:latin typeface="Nunito Sans"/>
                <a:ea typeface="Nunito Sans"/>
                <a:cs typeface="Nunito Sans"/>
                <a:sym typeface="Nunito Sans"/>
              </a:rPr>
              <a:t>The remaining $323,180.50 will be funded by the DAA to support maintaining existing Taxiway C south infrastructure that is ineligible for FAA funding.</a:t>
            </a:r>
          </a:p>
          <a:p>
            <a:pPr marL="127000" lvl="8">
              <a:buClr>
                <a:srgbClr val="434343"/>
              </a:buClr>
              <a:buSzPts val="1600"/>
            </a:pPr>
            <a:endParaRPr lang="en-US" sz="1600" b="0" i="0" u="none" strike="noStrike" cap="none">
              <a:solidFill>
                <a:srgbClr val="434343"/>
              </a:solidFill>
              <a:highlight>
                <a:srgbClr val="FFFF00"/>
              </a:highlight>
              <a:latin typeface="Nunito Sans"/>
              <a:ea typeface="Nunito Sans"/>
              <a:cs typeface="Nunito Sans"/>
              <a:sym typeface="Nunito Sans"/>
            </a:endParaRPr>
          </a:p>
          <a:p>
            <a:pPr marL="127000" lvl="8">
              <a:buClr>
                <a:srgbClr val="434343"/>
              </a:buClr>
              <a:buSzPts val="1600"/>
            </a:pPr>
            <a:endParaRPr lang="en-US" sz="1600" b="0" i="0" u="none" strike="noStrike" cap="none">
              <a:solidFill>
                <a:srgbClr val="434343"/>
              </a:solidFill>
              <a:latin typeface="Nunito Sans"/>
              <a:ea typeface="Nunito Sans"/>
              <a:cs typeface="Nunito Sans"/>
              <a:sym typeface="Nunito Sans"/>
            </a:endParaRPr>
          </a:p>
        </p:txBody>
      </p:sp>
      <p:pic>
        <p:nvPicPr>
          <p:cNvPr id="3" name="Picture 2">
            <a:extLst>
              <a:ext uri="{FF2B5EF4-FFF2-40B4-BE49-F238E27FC236}">
                <a16:creationId xmlns:a16="http://schemas.microsoft.com/office/drawing/2014/main" id="{BC5B1B8A-A9AE-3D16-B0EE-7AFEC7306643}"/>
              </a:ext>
            </a:extLst>
          </p:cNvPr>
          <p:cNvPicPr>
            <a:picLocks noChangeAspect="1"/>
          </p:cNvPicPr>
          <p:nvPr/>
        </p:nvPicPr>
        <p:blipFill>
          <a:blip r:embed="rId4"/>
          <a:stretch>
            <a:fillRect/>
          </a:stretch>
        </p:blipFill>
        <p:spPr>
          <a:xfrm>
            <a:off x="371317" y="1508576"/>
            <a:ext cx="2244660" cy="2925111"/>
          </a:xfrm>
          <a:prstGeom prst="rect">
            <a:avLst/>
          </a:prstGeom>
        </p:spPr>
      </p:pic>
    </p:spTree>
    <p:extLst>
      <p:ext uri="{BB962C8B-B14F-4D97-AF65-F5344CB8AC3E}">
        <p14:creationId xmlns:p14="http://schemas.microsoft.com/office/powerpoint/2010/main" val="3755927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430305" y="582650"/>
            <a:ext cx="8467805" cy="1107965"/>
          </a:xfrm>
          <a:prstGeom prst="rect">
            <a:avLst/>
          </a:prstGeom>
          <a:noFill/>
          <a:ln>
            <a:noFill/>
          </a:ln>
        </p:spPr>
        <p:txBody>
          <a:bodyPr spcFirstLastPara="1" wrap="square" lIns="91425" tIns="91425" rIns="91425" bIns="91425" anchor="t" anchorCtr="0">
            <a:spAutoFit/>
          </a:bodyPr>
          <a:lstStyle/>
          <a:p>
            <a:pPr algn="l"/>
            <a:r>
              <a:rPr lang="en-US" sz="2000" b="1">
                <a:solidFill>
                  <a:srgbClr val="005AA1"/>
                </a:solidFill>
                <a:latin typeface="Nunito Sans"/>
              </a:rPr>
              <a:t>I. Resolution to Approve Work Order 2023 – 11 between the DAA and Short Elliot Hendrickson, Inc. for the Construction Administration of Taxiway A - Phase 3 and Taxiway C South</a:t>
            </a:r>
            <a:endParaRPr sz="2000" b="1">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2743200" y="1740768"/>
            <a:ext cx="6246005" cy="2385238"/>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sz="1600" b="1">
                <a:solidFill>
                  <a:srgbClr val="434343"/>
                </a:solidFill>
                <a:latin typeface="Nunito Sans"/>
              </a:rPr>
              <a:t>Project Description – </a:t>
            </a:r>
            <a:r>
              <a:rPr lang="en-US" sz="1600">
                <a:solidFill>
                  <a:srgbClr val="434343"/>
                </a:solidFill>
                <a:latin typeface="Nunito Sans"/>
              </a:rPr>
              <a:t>The scope of engineering services includes construction administration, construction observation and project closeout, including shop drawings, quality control, public outreach, and project management</a:t>
            </a:r>
          </a:p>
          <a:p>
            <a:pPr marL="0" marR="0">
              <a:spcBef>
                <a:spcPts val="0"/>
              </a:spcBef>
              <a:spcAft>
                <a:spcPts val="600"/>
              </a:spcAft>
            </a:pPr>
            <a:r>
              <a:rPr lang="en-US" sz="1600">
                <a:solidFill>
                  <a:srgbClr val="434343"/>
                </a:solidFill>
                <a:latin typeface="Nunito Sans"/>
                <a:sym typeface="Nunito Sans"/>
              </a:rPr>
              <a:t>The </a:t>
            </a:r>
            <a:r>
              <a:rPr lang="en-US" sz="1600">
                <a:solidFill>
                  <a:srgbClr val="434343"/>
                </a:solidFill>
                <a:latin typeface="Nunito Sans"/>
                <a:ea typeface="Nunito Sans"/>
                <a:cs typeface="Nunito Sans"/>
                <a:sym typeface="Nunito Sans"/>
              </a:rPr>
              <a:t>proposal amount is $1,275,400.00.</a:t>
            </a:r>
          </a:p>
          <a:p>
            <a:pPr marL="0" marR="0">
              <a:spcBef>
                <a:spcPts val="0"/>
              </a:spcBef>
              <a:spcAft>
                <a:spcPts val="600"/>
              </a:spcAft>
            </a:pPr>
            <a:r>
              <a:rPr lang="en-US" sz="1600">
                <a:solidFill>
                  <a:srgbClr val="434343"/>
                </a:solidFill>
                <a:latin typeface="Nunito Sans"/>
                <a:ea typeface="Nunito Sans"/>
                <a:cs typeface="Nunito Sans"/>
                <a:sym typeface="Nunito Sans"/>
              </a:rPr>
              <a:t>FAA Eligible portions of the project are anticipated to be funded by FAA and MnDOT Aeronautics, with the remaining funded by the 148</a:t>
            </a:r>
            <a:r>
              <a:rPr lang="en-US" sz="1600" baseline="30000">
                <a:solidFill>
                  <a:srgbClr val="434343"/>
                </a:solidFill>
                <a:latin typeface="Nunito Sans"/>
                <a:ea typeface="Nunito Sans"/>
                <a:cs typeface="Nunito Sans"/>
                <a:sym typeface="Nunito Sans"/>
              </a:rPr>
              <a:t>th</a:t>
            </a:r>
            <a:r>
              <a:rPr lang="en-US" sz="1600">
                <a:solidFill>
                  <a:srgbClr val="434343"/>
                </a:solidFill>
                <a:latin typeface="Nunito Sans"/>
                <a:ea typeface="Nunito Sans"/>
                <a:cs typeface="Nunito Sans"/>
                <a:sym typeface="Nunito Sans"/>
              </a:rPr>
              <a:t> FW and the DAA.  </a:t>
            </a:r>
            <a:endParaRPr lang="en-US" sz="1600">
              <a:solidFill>
                <a:srgbClr val="434343"/>
              </a:solidFill>
              <a:latin typeface="Nunito Sans"/>
              <a:sym typeface="Nunito Sans"/>
            </a:endParaRPr>
          </a:p>
        </p:txBody>
      </p:sp>
      <p:pic>
        <p:nvPicPr>
          <p:cNvPr id="2" name="Picture 1">
            <a:extLst>
              <a:ext uri="{FF2B5EF4-FFF2-40B4-BE49-F238E27FC236}">
                <a16:creationId xmlns:a16="http://schemas.microsoft.com/office/drawing/2014/main" id="{AEDE833E-3F6A-0300-3975-DDC934F356D5}"/>
              </a:ext>
            </a:extLst>
          </p:cNvPr>
          <p:cNvPicPr>
            <a:picLocks noChangeAspect="1"/>
          </p:cNvPicPr>
          <p:nvPr/>
        </p:nvPicPr>
        <p:blipFill>
          <a:blip r:embed="rId4"/>
          <a:stretch>
            <a:fillRect/>
          </a:stretch>
        </p:blipFill>
        <p:spPr>
          <a:xfrm>
            <a:off x="430305" y="1613647"/>
            <a:ext cx="2128478" cy="2773710"/>
          </a:xfrm>
          <a:prstGeom prst="rect">
            <a:avLst/>
          </a:prstGeom>
        </p:spPr>
      </p:pic>
    </p:spTree>
    <p:extLst>
      <p:ext uri="{BB962C8B-B14F-4D97-AF65-F5344CB8AC3E}">
        <p14:creationId xmlns:p14="http://schemas.microsoft.com/office/powerpoint/2010/main" val="511698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643353" y="582650"/>
            <a:ext cx="8144700" cy="1107965"/>
          </a:xfrm>
          <a:prstGeom prst="rect">
            <a:avLst/>
          </a:prstGeom>
          <a:noFill/>
          <a:ln>
            <a:noFill/>
          </a:ln>
        </p:spPr>
        <p:txBody>
          <a:bodyPr spcFirstLastPara="1" wrap="square" lIns="91425" tIns="91425" rIns="91425" bIns="91425" anchor="t" anchorCtr="0">
            <a:spAutoFit/>
          </a:bodyPr>
          <a:lstStyle/>
          <a:p>
            <a:pPr algn="l"/>
            <a:r>
              <a:rPr lang="en-US" sz="2000" b="1">
                <a:solidFill>
                  <a:srgbClr val="005AA1"/>
                </a:solidFill>
                <a:latin typeface="Nunito Sans"/>
                <a:sym typeface="Nunito Sans ExtraBold"/>
              </a:rPr>
              <a:t>J. </a:t>
            </a:r>
            <a:r>
              <a:rPr lang="en-US" sz="2000" b="1">
                <a:solidFill>
                  <a:srgbClr val="005AA1"/>
                </a:solidFill>
                <a:latin typeface="Nunito Sans"/>
              </a:rPr>
              <a:t>Resolution to Approve Work Order 2023 – 12 between the Duluth Airport Authority and Short Elliot Hendrickson, Inc. for the Design of Taxiway A Reconstruction - Phase 5</a:t>
            </a:r>
            <a:endParaRPr sz="2000" b="1">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4572000" y="1773421"/>
            <a:ext cx="4507706" cy="2646848"/>
          </a:xfrm>
          <a:prstGeom prst="rect">
            <a:avLst/>
          </a:prstGeom>
          <a:noFill/>
          <a:ln>
            <a:noFill/>
          </a:ln>
        </p:spPr>
        <p:txBody>
          <a:bodyPr spcFirstLastPara="1" wrap="square" lIns="91425" tIns="91425" rIns="91425" bIns="91425" anchor="t" anchorCtr="0">
            <a:spAutoFit/>
          </a:bodyPr>
          <a:lstStyle/>
          <a:p>
            <a:pPr marL="127000" marR="0" lvl="0" algn="l" rtl="0">
              <a:lnSpc>
                <a:spcPct val="100000"/>
              </a:lnSpc>
              <a:spcBef>
                <a:spcPts val="0"/>
              </a:spcBef>
              <a:spcAft>
                <a:spcPts val="0"/>
              </a:spcAft>
              <a:buClr>
                <a:srgbClr val="434343"/>
              </a:buClr>
              <a:buSzPts val="1600"/>
            </a:pPr>
            <a:r>
              <a:rPr lang="en-US" sz="1600">
                <a:solidFill>
                  <a:srgbClr val="434343"/>
                </a:solidFill>
                <a:latin typeface="Nunito Sans"/>
                <a:ea typeface="Nunito Sans"/>
                <a:cs typeface="Nunito Sans"/>
                <a:sym typeface="Nunito Sans"/>
              </a:rPr>
              <a:t>Total Cost: $696,000</a:t>
            </a:r>
          </a:p>
          <a:p>
            <a:pPr marL="127000" lvl="8">
              <a:buClr>
                <a:srgbClr val="434343"/>
              </a:buClr>
              <a:buSzPts val="1600"/>
            </a:pPr>
            <a:r>
              <a:rPr lang="en-US" sz="1600" b="0" i="0" u="none" strike="noStrike" cap="none">
                <a:solidFill>
                  <a:srgbClr val="434343"/>
                </a:solidFill>
                <a:latin typeface="Nunito Sans"/>
                <a:ea typeface="Nunito Sans"/>
                <a:cs typeface="Nunito Sans"/>
                <a:sym typeface="Nunito Sans"/>
              </a:rPr>
              <a:t>	</a:t>
            </a:r>
          </a:p>
          <a:p>
            <a:pPr marL="127000" lvl="7">
              <a:buClr>
                <a:srgbClr val="434343"/>
              </a:buClr>
              <a:buSzPts val="1600"/>
            </a:pPr>
            <a:r>
              <a:rPr lang="en-US" sz="1600">
                <a:solidFill>
                  <a:srgbClr val="434343"/>
                </a:solidFill>
                <a:latin typeface="Nunito Sans"/>
                <a:ea typeface="Nunito Sans"/>
                <a:cs typeface="Nunito Sans"/>
                <a:sym typeface="Nunito Sans"/>
              </a:rPr>
              <a:t>The federally eligible portion of the contract is funded at 90% by FAA ($582,300), 5% by MnDOT ($32,350) and 5% by DAA </a:t>
            </a:r>
            <a:br>
              <a:rPr lang="en-US" sz="1600">
                <a:solidFill>
                  <a:srgbClr val="434343"/>
                </a:solidFill>
                <a:latin typeface="Nunito Sans"/>
                <a:ea typeface="Nunito Sans"/>
                <a:cs typeface="Nunito Sans"/>
                <a:sym typeface="Nunito Sans"/>
              </a:rPr>
            </a:br>
            <a:r>
              <a:rPr lang="en-US" sz="1600">
                <a:solidFill>
                  <a:srgbClr val="434343"/>
                </a:solidFill>
                <a:latin typeface="Nunito Sans"/>
                <a:ea typeface="Nunito Sans"/>
                <a:cs typeface="Nunito Sans"/>
                <a:sym typeface="Nunito Sans"/>
              </a:rPr>
              <a:t>($ 32,350). </a:t>
            </a:r>
          </a:p>
          <a:p>
            <a:pPr marL="127000" lvl="7">
              <a:buClr>
                <a:srgbClr val="434343"/>
              </a:buClr>
              <a:buSzPts val="1600"/>
            </a:pPr>
            <a:r>
              <a:rPr lang="en-US" sz="1600">
                <a:solidFill>
                  <a:srgbClr val="434343"/>
                </a:solidFill>
                <a:latin typeface="Nunito Sans"/>
                <a:ea typeface="Nunito Sans"/>
                <a:cs typeface="Nunito Sans"/>
                <a:sym typeface="Nunito Sans"/>
              </a:rPr>
              <a:t> </a:t>
            </a:r>
          </a:p>
          <a:p>
            <a:pPr marL="127000" lvl="7">
              <a:buClr>
                <a:srgbClr val="434343"/>
              </a:buClr>
              <a:buSzPts val="1600"/>
            </a:pPr>
            <a:r>
              <a:rPr lang="en-US" sz="1600">
                <a:solidFill>
                  <a:srgbClr val="434343"/>
                </a:solidFill>
                <a:latin typeface="Nunito Sans"/>
                <a:ea typeface="Nunito Sans"/>
                <a:cs typeface="Nunito Sans"/>
                <a:sym typeface="Nunito Sans"/>
              </a:rPr>
              <a:t>The remaining work is anticipated to be funded by the National Guard / 148</a:t>
            </a:r>
            <a:r>
              <a:rPr lang="en-US" sz="1600" baseline="30000">
                <a:solidFill>
                  <a:srgbClr val="434343"/>
                </a:solidFill>
                <a:latin typeface="Nunito Sans"/>
                <a:ea typeface="Nunito Sans"/>
                <a:cs typeface="Nunito Sans"/>
                <a:sym typeface="Nunito Sans"/>
              </a:rPr>
              <a:t>th</a:t>
            </a:r>
            <a:r>
              <a:rPr lang="en-US" sz="1600">
                <a:solidFill>
                  <a:srgbClr val="434343"/>
                </a:solidFill>
                <a:latin typeface="Nunito Sans"/>
                <a:ea typeface="Nunito Sans"/>
                <a:cs typeface="Nunito Sans"/>
                <a:sym typeface="Nunito Sans"/>
              </a:rPr>
              <a:t> FW ($49,000).</a:t>
            </a:r>
            <a:endParaRPr lang="en-US" sz="1600" b="0" i="0" u="none" strike="noStrike" cap="none">
              <a:solidFill>
                <a:srgbClr val="434343"/>
              </a:solidFill>
              <a:latin typeface="Nunito Sans"/>
              <a:ea typeface="Nunito Sans"/>
              <a:cs typeface="Nunito Sans"/>
              <a:sym typeface="Nunito Sans"/>
            </a:endParaRPr>
          </a:p>
        </p:txBody>
      </p:sp>
      <p:pic>
        <p:nvPicPr>
          <p:cNvPr id="3" name="Picture 2">
            <a:extLst>
              <a:ext uri="{FF2B5EF4-FFF2-40B4-BE49-F238E27FC236}">
                <a16:creationId xmlns:a16="http://schemas.microsoft.com/office/drawing/2014/main" id="{CD7F855C-8CF1-9DB1-0784-129BBCCE2C0E}"/>
              </a:ext>
            </a:extLst>
          </p:cNvPr>
          <p:cNvPicPr>
            <a:picLocks noChangeAspect="1"/>
          </p:cNvPicPr>
          <p:nvPr/>
        </p:nvPicPr>
        <p:blipFill>
          <a:blip r:embed="rId4"/>
          <a:stretch>
            <a:fillRect/>
          </a:stretch>
        </p:blipFill>
        <p:spPr>
          <a:xfrm>
            <a:off x="709168" y="1847391"/>
            <a:ext cx="3532418" cy="2250281"/>
          </a:xfrm>
          <a:prstGeom prst="rect">
            <a:avLst/>
          </a:prstGeom>
        </p:spPr>
      </p:pic>
    </p:spTree>
    <p:extLst>
      <p:ext uri="{BB962C8B-B14F-4D97-AF65-F5344CB8AC3E}">
        <p14:creationId xmlns:p14="http://schemas.microsoft.com/office/powerpoint/2010/main" val="4221485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68A8-72B6-2DC9-AD9A-3B01D07B7A69}"/>
              </a:ext>
            </a:extLst>
          </p:cNvPr>
          <p:cNvSpPr>
            <a:spLocks noGrp="1"/>
          </p:cNvSpPr>
          <p:nvPr>
            <p:ph type="title"/>
          </p:nvPr>
        </p:nvSpPr>
        <p:spPr/>
        <p:txBody>
          <a:bodyPr>
            <a:normAutofit fontScale="90000"/>
          </a:bodyPr>
          <a:lstStyle/>
          <a:p>
            <a:r>
              <a:rPr lang="en-US"/>
              <a:t>Phase 4 (SRE Ramp) and Midfield Ramp Project Update</a:t>
            </a:r>
          </a:p>
        </p:txBody>
      </p:sp>
      <p:sp>
        <p:nvSpPr>
          <p:cNvPr id="4" name="Text Placeholder 3">
            <a:extLst>
              <a:ext uri="{FF2B5EF4-FFF2-40B4-BE49-F238E27FC236}">
                <a16:creationId xmlns:a16="http://schemas.microsoft.com/office/drawing/2014/main" id="{098F1CB1-743B-2955-1CAF-6539A44AA70F}"/>
              </a:ext>
            </a:extLst>
          </p:cNvPr>
          <p:cNvSpPr>
            <a:spLocks noGrp="1"/>
          </p:cNvSpPr>
          <p:nvPr>
            <p:ph type="body" idx="2"/>
          </p:nvPr>
        </p:nvSpPr>
        <p:spPr>
          <a:xfrm>
            <a:off x="4832400" y="1350168"/>
            <a:ext cx="3999900" cy="1221582"/>
          </a:xfrm>
        </p:spPr>
        <p:txBody>
          <a:bodyPr>
            <a:normAutofit/>
          </a:bodyPr>
          <a:lstStyle/>
          <a:p>
            <a:r>
              <a:rPr lang="en-US"/>
              <a:t>Phase was substantially complete prior to the airshow and ahead of schedule.  </a:t>
            </a:r>
          </a:p>
          <a:p>
            <a:r>
              <a:rPr lang="en-US"/>
              <a:t>Taxiway A Phase 2 reconstruction will start today</a:t>
            </a:r>
          </a:p>
        </p:txBody>
      </p:sp>
      <p:pic>
        <p:nvPicPr>
          <p:cNvPr id="6" name="Picture 5" descr="A road with clouds in the sky&#10;&#10;Description automatically generated">
            <a:extLst>
              <a:ext uri="{FF2B5EF4-FFF2-40B4-BE49-F238E27FC236}">
                <a16:creationId xmlns:a16="http://schemas.microsoft.com/office/drawing/2014/main" id="{31BD19EE-9505-E3FF-D7B6-9C4EA052C7B7}"/>
              </a:ext>
            </a:extLst>
          </p:cNvPr>
          <p:cNvPicPr>
            <a:picLocks noChangeAspect="1"/>
          </p:cNvPicPr>
          <p:nvPr/>
        </p:nvPicPr>
        <p:blipFill rotWithShape="1">
          <a:blip r:embed="rId2"/>
          <a:srcRect t="35277"/>
          <a:stretch/>
        </p:blipFill>
        <p:spPr>
          <a:xfrm>
            <a:off x="5040882" y="2523788"/>
            <a:ext cx="3582938" cy="1739244"/>
          </a:xfrm>
          <a:prstGeom prst="rect">
            <a:avLst/>
          </a:prstGeom>
        </p:spPr>
      </p:pic>
      <p:pic>
        <p:nvPicPr>
          <p:cNvPr id="8" name="Picture 7" descr="A road with a building and clouds in the sky&#10;&#10;Description automatically generated">
            <a:extLst>
              <a:ext uri="{FF2B5EF4-FFF2-40B4-BE49-F238E27FC236}">
                <a16:creationId xmlns:a16="http://schemas.microsoft.com/office/drawing/2014/main" id="{BE547963-77F9-19B0-23B5-39AE32AC7654}"/>
              </a:ext>
            </a:extLst>
          </p:cNvPr>
          <p:cNvPicPr>
            <a:picLocks noChangeAspect="1"/>
          </p:cNvPicPr>
          <p:nvPr/>
        </p:nvPicPr>
        <p:blipFill>
          <a:blip r:embed="rId3"/>
          <a:stretch>
            <a:fillRect/>
          </a:stretch>
        </p:blipFill>
        <p:spPr>
          <a:xfrm>
            <a:off x="657451" y="1678780"/>
            <a:ext cx="3445669" cy="2584252"/>
          </a:xfrm>
          <a:prstGeom prst="rect">
            <a:avLst/>
          </a:prstGeom>
        </p:spPr>
      </p:pic>
    </p:spTree>
    <p:extLst>
      <p:ext uri="{BB962C8B-B14F-4D97-AF65-F5344CB8AC3E}">
        <p14:creationId xmlns:p14="http://schemas.microsoft.com/office/powerpoint/2010/main" val="2539879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3" name="Picture 2" descr="A building with a garage door&#10;&#10;Description automatically generated">
            <a:extLst>
              <a:ext uri="{FF2B5EF4-FFF2-40B4-BE49-F238E27FC236}">
                <a16:creationId xmlns:a16="http://schemas.microsoft.com/office/drawing/2014/main" id="{82BE1B8B-5F3A-AE5D-46FF-6E6774F6B7C1}"/>
              </a:ext>
            </a:extLst>
          </p:cNvPr>
          <p:cNvPicPr>
            <a:picLocks noChangeAspect="1"/>
          </p:cNvPicPr>
          <p:nvPr/>
        </p:nvPicPr>
        <p:blipFill>
          <a:blip r:embed="rId4"/>
          <a:stretch>
            <a:fillRect/>
          </a:stretch>
        </p:blipFill>
        <p:spPr>
          <a:xfrm>
            <a:off x="135964" y="1235448"/>
            <a:ext cx="4751294" cy="2672603"/>
          </a:xfrm>
          <a:prstGeom prst="rect">
            <a:avLst/>
          </a:prstGeom>
        </p:spPr>
      </p:pic>
      <p:sp>
        <p:nvSpPr>
          <p:cNvPr id="7" name="Google Shape;65;p14">
            <a:extLst>
              <a:ext uri="{FF2B5EF4-FFF2-40B4-BE49-F238E27FC236}">
                <a16:creationId xmlns:a16="http://schemas.microsoft.com/office/drawing/2014/main" id="{AB6AA0E8-8708-432B-A5F3-B878B67DFD18}"/>
              </a:ext>
            </a:extLst>
          </p:cNvPr>
          <p:cNvSpPr txBox="1"/>
          <p:nvPr/>
        </p:nvSpPr>
        <p:spPr>
          <a:xfrm>
            <a:off x="4826747" y="1026953"/>
            <a:ext cx="4317253" cy="3477845"/>
          </a:xfrm>
          <a:prstGeom prst="rect">
            <a:avLst/>
          </a:prstGeom>
          <a:noFill/>
          <a:ln>
            <a:noFill/>
          </a:ln>
        </p:spPr>
        <p:txBody>
          <a:bodyPr spcFirstLastPara="1" wrap="square" lIns="91425" tIns="91425" rIns="91425" bIns="91425" anchor="t" anchorCtr="0">
            <a:spAutoFit/>
          </a:bodyPr>
          <a:lstStyle/>
          <a:p>
            <a:pPr marL="127000" lvl="7">
              <a:buClr>
                <a:srgbClr val="434343"/>
              </a:buClr>
              <a:buSzPts val="1600"/>
            </a:pPr>
            <a:r>
              <a:rPr lang="en-US" sz="1600" b="1">
                <a:solidFill>
                  <a:schemeClr val="tx1"/>
                </a:solidFill>
                <a:latin typeface="Nunito Sans"/>
              </a:rPr>
              <a:t>Project Description:</a:t>
            </a:r>
          </a:p>
          <a:p>
            <a:pPr marL="412750" lvl="7" indent="-285750">
              <a:buClr>
                <a:srgbClr val="434343"/>
              </a:buClr>
              <a:buSzPts val="1600"/>
              <a:buFont typeface="Arial" panose="020B0604020202020204" pitchFamily="34" charset="0"/>
              <a:buChar char="•"/>
            </a:pPr>
            <a:r>
              <a:rPr lang="en-US">
                <a:solidFill>
                  <a:schemeClr val="tx1"/>
                </a:solidFill>
                <a:latin typeface="Nunito Sans"/>
                <a:ea typeface="Nunito Sans"/>
                <a:cs typeface="Nunito Sans"/>
                <a:sym typeface="Nunito Sans"/>
              </a:rPr>
              <a:t>40’ x 40’ Pre-Engineered Building</a:t>
            </a:r>
          </a:p>
          <a:p>
            <a:pPr marL="412750" lvl="7" indent="-285750">
              <a:buClr>
                <a:srgbClr val="434343"/>
              </a:buClr>
              <a:buSzPts val="1600"/>
              <a:buFont typeface="Arial" panose="020B0604020202020204" pitchFamily="34" charset="0"/>
              <a:buChar char="•"/>
            </a:pPr>
            <a:r>
              <a:rPr lang="en-US">
                <a:solidFill>
                  <a:schemeClr val="tx1"/>
                </a:solidFill>
                <a:latin typeface="Nunito Sans"/>
                <a:ea typeface="Nunito Sans"/>
                <a:cs typeface="Nunito Sans"/>
                <a:sym typeface="Nunito Sans"/>
              </a:rPr>
              <a:t>1-HR Fire-Rated wall, adjacent to Hangar 11</a:t>
            </a:r>
          </a:p>
          <a:p>
            <a:pPr marL="412750" lvl="7" indent="-285750">
              <a:buClr>
                <a:srgbClr val="434343"/>
              </a:buClr>
              <a:buSzPts val="1600"/>
              <a:buFont typeface="Arial" panose="020B0604020202020204" pitchFamily="34" charset="0"/>
              <a:buChar char="•"/>
            </a:pPr>
            <a:r>
              <a:rPr lang="en-US">
                <a:solidFill>
                  <a:schemeClr val="tx1"/>
                </a:solidFill>
                <a:latin typeface="Nunito Sans"/>
                <a:ea typeface="Nunito Sans"/>
                <a:cs typeface="Nunito Sans"/>
                <a:sym typeface="Nunito Sans"/>
              </a:rPr>
              <a:t>Flood vents installed to floodproof structure to meet floodplain regulations</a:t>
            </a:r>
          </a:p>
          <a:p>
            <a:pPr marL="412750" lvl="7" indent="-285750">
              <a:buClr>
                <a:srgbClr val="434343"/>
              </a:buClr>
              <a:buSzPts val="1600"/>
              <a:buFont typeface="Arial" panose="020B0604020202020204" pitchFamily="34" charset="0"/>
              <a:buChar char="•"/>
            </a:pPr>
            <a:r>
              <a:rPr lang="en-US">
                <a:solidFill>
                  <a:schemeClr val="tx1"/>
                </a:solidFill>
                <a:latin typeface="Nunito Sans"/>
                <a:ea typeface="Nunito Sans"/>
                <a:cs typeface="Nunito Sans"/>
                <a:sym typeface="Nunito Sans"/>
              </a:rPr>
              <a:t>Oversized garage door to accommodate future DLH equipment</a:t>
            </a:r>
          </a:p>
          <a:p>
            <a:pPr marL="412750" lvl="7" indent="-285750">
              <a:buClr>
                <a:srgbClr val="434343"/>
              </a:buClr>
              <a:buSzPts val="1600"/>
              <a:buFont typeface="Arial" panose="020B0604020202020204" pitchFamily="34" charset="0"/>
              <a:buChar char="•"/>
            </a:pPr>
            <a:r>
              <a:rPr lang="en-US">
                <a:solidFill>
                  <a:schemeClr val="tx1"/>
                </a:solidFill>
                <a:latin typeface="Nunito Sans"/>
                <a:ea typeface="Nunito Sans"/>
                <a:cs typeface="Nunito Sans"/>
                <a:sym typeface="Nunito Sans"/>
              </a:rPr>
              <a:t>Water/sewer capabilities for maintaining equipment</a:t>
            </a:r>
          </a:p>
          <a:p>
            <a:pPr marL="412750" lvl="7" indent="-285750">
              <a:buClr>
                <a:srgbClr val="434343"/>
              </a:buClr>
              <a:buSzPts val="1600"/>
              <a:buFont typeface="Arial" panose="020B0604020202020204" pitchFamily="34" charset="0"/>
              <a:buChar char="•"/>
            </a:pPr>
            <a:r>
              <a:rPr lang="en-US">
                <a:solidFill>
                  <a:schemeClr val="tx1"/>
                </a:solidFill>
                <a:latin typeface="Nunito Sans"/>
                <a:ea typeface="Nunito Sans"/>
                <a:cs typeface="Nunito Sans"/>
                <a:sym typeface="Nunito Sans"/>
              </a:rPr>
              <a:t>Employee parking area</a:t>
            </a:r>
            <a:endParaRPr lang="en-US">
              <a:solidFill>
                <a:srgbClr val="434343"/>
              </a:solidFill>
              <a:latin typeface="Nunito Sans"/>
              <a:ea typeface="Nunito Sans"/>
              <a:cs typeface="Nunito Sans"/>
              <a:sym typeface="Nunito Sans"/>
            </a:endParaRPr>
          </a:p>
          <a:p>
            <a:pPr marL="412750" lvl="7" indent="-285750">
              <a:buClr>
                <a:srgbClr val="434343"/>
              </a:buClr>
              <a:buSzPts val="1600"/>
              <a:buFont typeface="Arial" panose="020B0604020202020204" pitchFamily="34" charset="0"/>
              <a:buChar char="•"/>
            </a:pPr>
            <a:r>
              <a:rPr lang="en-US">
                <a:solidFill>
                  <a:schemeClr val="tx1"/>
                </a:solidFill>
                <a:latin typeface="Nunito Sans"/>
                <a:sym typeface="Nunito Sans"/>
              </a:rPr>
              <a:t>Building will allow DAA equipment to be moved from Hangar 1 which will increase aircraft storage capacity and aeronautical revenue. </a:t>
            </a:r>
          </a:p>
          <a:p>
            <a:pPr marL="127000" lvl="7">
              <a:buClr>
                <a:srgbClr val="434343"/>
              </a:buClr>
              <a:buSzPts val="1600"/>
            </a:pPr>
            <a:endParaRPr lang="en-US" sz="1600">
              <a:solidFill>
                <a:srgbClr val="434343"/>
              </a:solidFill>
              <a:latin typeface="Nunito Sans"/>
              <a:sym typeface="Nunito Sans"/>
            </a:endParaRPr>
          </a:p>
        </p:txBody>
      </p:sp>
      <p:sp>
        <p:nvSpPr>
          <p:cNvPr id="8" name="Title 1">
            <a:extLst>
              <a:ext uri="{FF2B5EF4-FFF2-40B4-BE49-F238E27FC236}">
                <a16:creationId xmlns:a16="http://schemas.microsoft.com/office/drawing/2014/main" id="{2E44778C-B90D-E615-70E0-7616EC3A5959}"/>
              </a:ext>
            </a:extLst>
          </p:cNvPr>
          <p:cNvSpPr txBox="1">
            <a:spLocks/>
          </p:cNvSpPr>
          <p:nvPr/>
        </p:nvSpPr>
        <p:spPr>
          <a:xfrm>
            <a:off x="217571" y="390077"/>
            <a:ext cx="85206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5AA1"/>
              </a:buClr>
              <a:buSzPts val="4800"/>
              <a:buFont typeface="Nunito Sans"/>
              <a:buNone/>
              <a:defRPr sz="4800" b="1" i="0" u="none" strike="noStrike" cap="none">
                <a:solidFill>
                  <a:srgbClr val="005AA1"/>
                </a:solidFill>
                <a:latin typeface="Nunito Sans"/>
                <a:ea typeface="Nunito Sans"/>
                <a:cs typeface="Nunito Sans"/>
                <a:sym typeface="Nunito Sans"/>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2400"/>
              <a:t>2023 Snow Removal Equipment (SRE) Building</a:t>
            </a:r>
          </a:p>
        </p:txBody>
      </p:sp>
    </p:spTree>
    <p:extLst>
      <p:ext uri="{BB962C8B-B14F-4D97-AF65-F5344CB8AC3E}">
        <p14:creationId xmlns:p14="http://schemas.microsoft.com/office/powerpoint/2010/main" val="3892522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74A6D-EFEA-166B-1134-66070B544EDF}"/>
              </a:ext>
            </a:extLst>
          </p:cNvPr>
          <p:cNvSpPr>
            <a:spLocks noGrp="1"/>
          </p:cNvSpPr>
          <p:nvPr>
            <p:ph type="title"/>
          </p:nvPr>
        </p:nvSpPr>
        <p:spPr/>
        <p:txBody>
          <a:bodyPr>
            <a:noAutofit/>
          </a:bodyPr>
          <a:lstStyle/>
          <a:p>
            <a:r>
              <a:rPr lang="en-US" sz="2400" b="1">
                <a:solidFill>
                  <a:srgbClr val="005AA1"/>
                </a:solidFill>
                <a:latin typeface="Nunito Sans"/>
              </a:rPr>
              <a:t>2023 Snow Removal Equipment (SRE) Building</a:t>
            </a:r>
            <a:endParaRPr lang="en-US" sz="2400"/>
          </a:p>
        </p:txBody>
      </p:sp>
      <p:sp>
        <p:nvSpPr>
          <p:cNvPr id="3" name="Text Placeholder 2">
            <a:extLst>
              <a:ext uri="{FF2B5EF4-FFF2-40B4-BE49-F238E27FC236}">
                <a16:creationId xmlns:a16="http://schemas.microsoft.com/office/drawing/2014/main" id="{1DF9BCA1-E28D-2D97-C1F6-4403E3AB24E7}"/>
              </a:ext>
            </a:extLst>
          </p:cNvPr>
          <p:cNvSpPr>
            <a:spLocks noGrp="1"/>
          </p:cNvSpPr>
          <p:nvPr>
            <p:ph type="body" idx="1"/>
          </p:nvPr>
        </p:nvSpPr>
        <p:spPr>
          <a:xfrm>
            <a:off x="311699" y="1152475"/>
            <a:ext cx="7958241" cy="3416400"/>
          </a:xfrm>
        </p:spPr>
        <p:txBody>
          <a:bodyPr>
            <a:normAutofit/>
          </a:bodyPr>
          <a:lstStyle/>
          <a:p>
            <a:pPr marL="0" marR="0" indent="0">
              <a:spcBef>
                <a:spcPts val="0"/>
              </a:spcBef>
              <a:spcAft>
                <a:spcPts val="0"/>
              </a:spcAft>
              <a:buNone/>
            </a:pPr>
            <a:r>
              <a:rPr lang="en-US" b="1" u="sng">
                <a:solidFill>
                  <a:schemeClr val="tx1"/>
                </a:solidFill>
                <a:effectLst/>
                <a:latin typeface="Nunito Sans" pitchFamily="2" charset="0"/>
                <a:ea typeface="Calibri" panose="020F0502020204030204" pitchFamily="34" charset="0"/>
              </a:rPr>
              <a:t>Summary of Bids</a:t>
            </a:r>
          </a:p>
          <a:p>
            <a:pPr marL="0" marR="0">
              <a:spcBef>
                <a:spcPts val="0"/>
              </a:spcBef>
              <a:spcAft>
                <a:spcPts val="0"/>
              </a:spcAft>
            </a:pPr>
            <a:r>
              <a:rPr lang="en-US" sz="1600" b="1" u="sng">
                <a:solidFill>
                  <a:srgbClr val="005AA1"/>
                </a:solidFill>
                <a:effectLst/>
                <a:latin typeface="Nunito Sans" pitchFamily="2" charset="0"/>
                <a:ea typeface="Calibri" panose="020F0502020204030204" pitchFamily="34" charset="0"/>
              </a:rPr>
              <a:t>Gardner Builders (low bid, also the terminal building low bidder)</a:t>
            </a:r>
            <a:endParaRPr lang="en-US" sz="1600" b="1">
              <a:solidFill>
                <a:srgbClr val="005AA1"/>
              </a:solidFill>
              <a:effectLst/>
              <a:latin typeface="Nunito Sans" pitchFamily="2" charset="0"/>
              <a:ea typeface="Calibri" panose="020F0502020204030204" pitchFamily="34" charset="0"/>
            </a:endParaRPr>
          </a:p>
          <a:p>
            <a:pPr marL="457200" lvl="1"/>
            <a:r>
              <a:rPr lang="en-US" sz="1400">
                <a:solidFill>
                  <a:schemeClr val="tx1"/>
                </a:solidFill>
                <a:effectLst/>
                <a:latin typeface="Nunito Sans" pitchFamily="2" charset="0"/>
                <a:ea typeface="Calibri" panose="020F0502020204030204" pitchFamily="34" charset="0"/>
              </a:rPr>
              <a:t>Schedule A – SRE Building: $980,428.00</a:t>
            </a:r>
          </a:p>
          <a:p>
            <a:pPr marL="457200" lvl="1"/>
            <a:r>
              <a:rPr lang="en-US" sz="1400">
                <a:solidFill>
                  <a:schemeClr val="tx1"/>
                </a:solidFill>
                <a:effectLst/>
                <a:latin typeface="Nunito Sans" pitchFamily="2" charset="0"/>
                <a:ea typeface="Calibri" panose="020F0502020204030204" pitchFamily="34" charset="0"/>
              </a:rPr>
              <a:t>Schedule B – FAA Eligible Building Plumbing Fixtures: $40,840.00</a:t>
            </a:r>
          </a:p>
          <a:p>
            <a:pPr marL="457200" lvl="1"/>
            <a:r>
              <a:rPr lang="en-US" sz="1400">
                <a:solidFill>
                  <a:schemeClr val="tx1"/>
                </a:solidFill>
                <a:effectLst/>
                <a:latin typeface="Nunito Sans" pitchFamily="2" charset="0"/>
                <a:ea typeface="Calibri" panose="020F0502020204030204" pitchFamily="34" charset="0"/>
              </a:rPr>
              <a:t>Schedule C – FAA Ineligible Watermain Extension: $74,411.00</a:t>
            </a:r>
          </a:p>
          <a:p>
            <a:pPr marL="457200" lvl="1"/>
            <a:r>
              <a:rPr lang="en-US" sz="1400" b="1">
                <a:solidFill>
                  <a:srgbClr val="005AA1"/>
                </a:solidFill>
                <a:effectLst/>
                <a:latin typeface="Nunito Sans" pitchFamily="2" charset="0"/>
                <a:ea typeface="Calibri" panose="020F0502020204030204" pitchFamily="34" charset="0"/>
              </a:rPr>
              <a:t>Total: $1,095,679.00</a:t>
            </a:r>
          </a:p>
          <a:p>
            <a:pPr marL="0" marR="0" indent="0">
              <a:spcBef>
                <a:spcPts val="0"/>
              </a:spcBef>
              <a:spcAft>
                <a:spcPts val="0"/>
              </a:spcAft>
              <a:buNone/>
            </a:pPr>
            <a:endParaRPr lang="en-US" sz="1600" b="1">
              <a:effectLst/>
              <a:latin typeface="Nunito Sans" pitchFamily="2" charset="0"/>
              <a:ea typeface="Calibri" panose="020F0502020204030204" pitchFamily="34" charset="0"/>
            </a:endParaRPr>
          </a:p>
          <a:p>
            <a:pPr marL="0" marR="0">
              <a:spcBef>
                <a:spcPts val="0"/>
              </a:spcBef>
              <a:spcAft>
                <a:spcPts val="0"/>
              </a:spcAft>
            </a:pPr>
            <a:r>
              <a:rPr lang="en-US" sz="1600" b="1" u="sng">
                <a:solidFill>
                  <a:schemeClr val="tx1"/>
                </a:solidFill>
                <a:effectLst/>
                <a:latin typeface="Nunito Sans" pitchFamily="2" charset="0"/>
                <a:ea typeface="Calibri" panose="020F0502020204030204" pitchFamily="34" charset="0"/>
              </a:rPr>
              <a:t>Lakehead Contractors</a:t>
            </a:r>
            <a:endParaRPr lang="en-US" sz="1600" b="1">
              <a:solidFill>
                <a:schemeClr val="tx1"/>
              </a:solidFill>
              <a:effectLst/>
              <a:latin typeface="Nunito Sans" pitchFamily="2" charset="0"/>
              <a:ea typeface="Calibri" panose="020F0502020204030204" pitchFamily="34" charset="0"/>
            </a:endParaRPr>
          </a:p>
          <a:p>
            <a:pPr marL="457200" lvl="1"/>
            <a:r>
              <a:rPr lang="en-US" sz="1400">
                <a:solidFill>
                  <a:schemeClr val="tx1"/>
                </a:solidFill>
                <a:effectLst/>
                <a:latin typeface="Nunito Sans" pitchFamily="2" charset="0"/>
                <a:ea typeface="Calibri" panose="020F0502020204030204" pitchFamily="34" charset="0"/>
              </a:rPr>
              <a:t>Schedule A – SRE Building: $993,556.00</a:t>
            </a:r>
          </a:p>
          <a:p>
            <a:pPr marL="457200" lvl="1"/>
            <a:r>
              <a:rPr lang="en-US" sz="1400">
                <a:solidFill>
                  <a:schemeClr val="tx1"/>
                </a:solidFill>
                <a:effectLst/>
                <a:latin typeface="Nunito Sans" pitchFamily="2" charset="0"/>
                <a:ea typeface="Calibri" panose="020F0502020204030204" pitchFamily="34" charset="0"/>
              </a:rPr>
              <a:t>Schedule B – Eligible Building Plumbing Fixtures: $125,117.00</a:t>
            </a:r>
          </a:p>
          <a:p>
            <a:pPr marL="457200" lvl="1"/>
            <a:r>
              <a:rPr lang="en-US" sz="1400">
                <a:solidFill>
                  <a:schemeClr val="tx1"/>
                </a:solidFill>
                <a:effectLst/>
                <a:latin typeface="Nunito Sans" pitchFamily="2" charset="0"/>
                <a:ea typeface="Calibri" panose="020F0502020204030204" pitchFamily="34" charset="0"/>
              </a:rPr>
              <a:t>Schedule C – Ineligible Watermain Extension: $100,834.00</a:t>
            </a:r>
          </a:p>
          <a:p>
            <a:pPr marL="457200" lvl="1"/>
            <a:r>
              <a:rPr lang="en-US" sz="1400" b="1">
                <a:solidFill>
                  <a:schemeClr val="tx1"/>
                </a:solidFill>
                <a:effectLst/>
                <a:latin typeface="Nunito Sans" pitchFamily="2" charset="0"/>
                <a:ea typeface="Calibri" panose="020F0502020204030204" pitchFamily="34" charset="0"/>
              </a:rPr>
              <a:t>Total: $1,219,507.00</a:t>
            </a:r>
          </a:p>
          <a:p>
            <a:pPr marL="0" marR="0">
              <a:spcBef>
                <a:spcPts val="0"/>
              </a:spcBef>
              <a:spcAft>
                <a:spcPts val="600"/>
              </a:spcAft>
            </a:pPr>
            <a:endParaRPr lang="en-US"/>
          </a:p>
        </p:txBody>
      </p:sp>
    </p:spTree>
    <p:extLst>
      <p:ext uri="{BB962C8B-B14F-4D97-AF65-F5344CB8AC3E}">
        <p14:creationId xmlns:p14="http://schemas.microsoft.com/office/powerpoint/2010/main" val="2429614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C0B8B8-9BD6-5BEA-EB72-F272EE5F6864}"/>
              </a:ext>
            </a:extLst>
          </p:cNvPr>
          <p:cNvSpPr>
            <a:spLocks noGrp="1"/>
          </p:cNvSpPr>
          <p:nvPr>
            <p:ph type="title"/>
          </p:nvPr>
        </p:nvSpPr>
        <p:spPr>
          <a:xfrm>
            <a:off x="311150" y="451224"/>
            <a:ext cx="8521700" cy="573088"/>
          </a:xfrm>
        </p:spPr>
        <p:txBody>
          <a:bodyPr>
            <a:noAutofit/>
          </a:bodyPr>
          <a:lstStyle/>
          <a:p>
            <a:r>
              <a:rPr lang="en-US" sz="2400" b="1">
                <a:solidFill>
                  <a:srgbClr val="005AA1"/>
                </a:solidFill>
                <a:latin typeface="Nunito Sans"/>
              </a:rPr>
              <a:t>2023 Snow Removal Equipment (SRE) Building</a:t>
            </a:r>
            <a:endParaRPr lang="en-US" sz="2400"/>
          </a:p>
        </p:txBody>
      </p:sp>
      <p:graphicFrame>
        <p:nvGraphicFramePr>
          <p:cNvPr id="7" name="Table 6">
            <a:extLst>
              <a:ext uri="{FF2B5EF4-FFF2-40B4-BE49-F238E27FC236}">
                <a16:creationId xmlns:a16="http://schemas.microsoft.com/office/drawing/2014/main" id="{B7962460-C581-0EB3-E433-4554F420F2E1}"/>
              </a:ext>
            </a:extLst>
          </p:cNvPr>
          <p:cNvGraphicFramePr>
            <a:graphicFrameLocks noGrp="1"/>
          </p:cNvGraphicFramePr>
          <p:nvPr/>
        </p:nvGraphicFramePr>
        <p:xfrm>
          <a:off x="468404" y="1696795"/>
          <a:ext cx="7040880" cy="1417320"/>
        </p:xfrm>
        <a:graphic>
          <a:graphicData uri="http://schemas.openxmlformats.org/drawingml/2006/table">
            <a:tbl>
              <a:tblPr firstRow="1" bandRow="1">
                <a:tableStyleId>{5C22544A-7EE6-4342-B048-85BDC9FD1C3A}</a:tableStyleId>
              </a:tblPr>
              <a:tblGrid>
                <a:gridCol w="2651760">
                  <a:extLst>
                    <a:ext uri="{9D8B030D-6E8A-4147-A177-3AD203B41FA5}">
                      <a16:colId xmlns:a16="http://schemas.microsoft.com/office/drawing/2014/main" val="3843347218"/>
                    </a:ext>
                  </a:extLst>
                </a:gridCol>
                <a:gridCol w="1463040">
                  <a:extLst>
                    <a:ext uri="{9D8B030D-6E8A-4147-A177-3AD203B41FA5}">
                      <a16:colId xmlns:a16="http://schemas.microsoft.com/office/drawing/2014/main" val="1586401232"/>
                    </a:ext>
                  </a:extLst>
                </a:gridCol>
                <a:gridCol w="1463040">
                  <a:extLst>
                    <a:ext uri="{9D8B030D-6E8A-4147-A177-3AD203B41FA5}">
                      <a16:colId xmlns:a16="http://schemas.microsoft.com/office/drawing/2014/main" val="1683047719"/>
                    </a:ext>
                  </a:extLst>
                </a:gridCol>
                <a:gridCol w="1463040">
                  <a:extLst>
                    <a:ext uri="{9D8B030D-6E8A-4147-A177-3AD203B41FA5}">
                      <a16:colId xmlns:a16="http://schemas.microsoft.com/office/drawing/2014/main" val="3779021469"/>
                    </a:ext>
                  </a:extLst>
                </a:gridCol>
              </a:tblGrid>
              <a:tr h="231965">
                <a:tc>
                  <a:txBody>
                    <a:bodyPr/>
                    <a:lstStyle/>
                    <a:p>
                      <a:pPr algn="ctr"/>
                      <a:r>
                        <a:rPr lang="en-US">
                          <a:solidFill>
                            <a:schemeClr val="tx1"/>
                          </a:solidFill>
                        </a:rPr>
                        <a:t>Project Item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ctr"/>
                      <a:r>
                        <a:rPr lang="en-US">
                          <a:solidFill>
                            <a:schemeClr val="tx1"/>
                          </a:solidFill>
                        </a:rPr>
                        <a:t>FAA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ctr"/>
                      <a:r>
                        <a:rPr lang="en-US">
                          <a:solidFill>
                            <a:schemeClr val="tx1"/>
                          </a:solidFill>
                        </a:rPr>
                        <a:t>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ctr"/>
                      <a:r>
                        <a:rPr lang="en-US">
                          <a:solidFill>
                            <a:schemeClr val="tx1"/>
                          </a:solidFill>
                        </a:rPr>
                        <a:t>Local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extLst>
                  <a:ext uri="{0D108BD9-81ED-4DB2-BD59-A6C34878D82A}">
                    <a16:rowId xmlns:a16="http://schemas.microsoft.com/office/drawing/2014/main" val="3553551013"/>
                  </a:ext>
                </a:extLst>
              </a:tr>
              <a:tr h="370840">
                <a:tc>
                  <a:txBody>
                    <a:bodyPr/>
                    <a:lstStyle/>
                    <a:p>
                      <a:pPr algn="ctr"/>
                      <a:r>
                        <a:rPr lang="en-US"/>
                        <a:t>FAA Eligible Components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$1,165,511.52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$64,750.64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$64,750.64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7101806"/>
                  </a:ext>
                </a:extLst>
              </a:tr>
              <a:tr h="370840">
                <a:tc>
                  <a:txBody>
                    <a:bodyPr/>
                    <a:lstStyle/>
                    <a:p>
                      <a:pPr algn="ctr"/>
                      <a:r>
                        <a:rPr lang="en-US"/>
                        <a:t>FAA Ineligible Components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$58,181.34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$24,934.86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0921627"/>
                  </a:ext>
                </a:extLst>
              </a:tr>
              <a:tr h="370840">
                <a:tc>
                  <a:txBody>
                    <a:bodyPr/>
                    <a:lstStyle/>
                    <a:p>
                      <a:pPr algn="ctr"/>
                      <a:r>
                        <a:rPr lang="en-US"/>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t>$1,165,511.52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$122,931.98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t>$89,685.50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6117858"/>
                  </a:ext>
                </a:extLst>
              </a:tr>
            </a:tbl>
          </a:graphicData>
        </a:graphic>
      </p:graphicFrame>
      <p:sp>
        <p:nvSpPr>
          <p:cNvPr id="9" name="TextBox 8">
            <a:extLst>
              <a:ext uri="{FF2B5EF4-FFF2-40B4-BE49-F238E27FC236}">
                <a16:creationId xmlns:a16="http://schemas.microsoft.com/office/drawing/2014/main" id="{9B09F9B2-43C7-48D9-FD51-3A1AA964B0DF}"/>
              </a:ext>
            </a:extLst>
          </p:cNvPr>
          <p:cNvSpPr txBox="1"/>
          <p:nvPr/>
        </p:nvSpPr>
        <p:spPr>
          <a:xfrm>
            <a:off x="416859" y="1285406"/>
            <a:ext cx="2262158" cy="338554"/>
          </a:xfrm>
          <a:prstGeom prst="rect">
            <a:avLst/>
          </a:prstGeom>
          <a:noFill/>
        </p:spPr>
        <p:txBody>
          <a:bodyPr wrap="none" rtlCol="0">
            <a:spAutoFit/>
          </a:bodyPr>
          <a:lstStyle/>
          <a:p>
            <a:r>
              <a:rPr lang="en-US" sz="1600" b="1"/>
              <a:t>Overall Project Costs</a:t>
            </a:r>
          </a:p>
        </p:txBody>
      </p:sp>
    </p:spTree>
    <p:extLst>
      <p:ext uri="{BB962C8B-B14F-4D97-AF65-F5344CB8AC3E}">
        <p14:creationId xmlns:p14="http://schemas.microsoft.com/office/powerpoint/2010/main" val="2660774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695093-BD02-551F-51E7-F11BD4F02BDE}"/>
              </a:ext>
            </a:extLst>
          </p:cNvPr>
          <p:cNvGraphicFramePr>
            <a:graphicFrameLocks noGrp="1"/>
          </p:cNvGraphicFramePr>
          <p:nvPr/>
        </p:nvGraphicFramePr>
        <p:xfrm>
          <a:off x="463496" y="1610285"/>
          <a:ext cx="7040880" cy="1046480"/>
        </p:xfrm>
        <a:graphic>
          <a:graphicData uri="http://schemas.openxmlformats.org/drawingml/2006/table">
            <a:tbl>
              <a:tblPr firstRow="1" bandRow="1">
                <a:tableStyleId>{5C22544A-7EE6-4342-B048-85BDC9FD1C3A}</a:tableStyleId>
              </a:tblPr>
              <a:tblGrid>
                <a:gridCol w="2651760">
                  <a:extLst>
                    <a:ext uri="{9D8B030D-6E8A-4147-A177-3AD203B41FA5}">
                      <a16:colId xmlns:a16="http://schemas.microsoft.com/office/drawing/2014/main" val="3843347218"/>
                    </a:ext>
                  </a:extLst>
                </a:gridCol>
                <a:gridCol w="1463040">
                  <a:extLst>
                    <a:ext uri="{9D8B030D-6E8A-4147-A177-3AD203B41FA5}">
                      <a16:colId xmlns:a16="http://schemas.microsoft.com/office/drawing/2014/main" val="1586401232"/>
                    </a:ext>
                  </a:extLst>
                </a:gridCol>
                <a:gridCol w="1463040">
                  <a:extLst>
                    <a:ext uri="{9D8B030D-6E8A-4147-A177-3AD203B41FA5}">
                      <a16:colId xmlns:a16="http://schemas.microsoft.com/office/drawing/2014/main" val="1683047719"/>
                    </a:ext>
                  </a:extLst>
                </a:gridCol>
                <a:gridCol w="1463040">
                  <a:extLst>
                    <a:ext uri="{9D8B030D-6E8A-4147-A177-3AD203B41FA5}">
                      <a16:colId xmlns:a16="http://schemas.microsoft.com/office/drawing/2014/main" val="3779021469"/>
                    </a:ext>
                  </a:extLst>
                </a:gridCol>
              </a:tblGrid>
              <a:tr h="295611">
                <a:tc>
                  <a:txBody>
                    <a:bodyPr/>
                    <a:lstStyle/>
                    <a:p>
                      <a:pPr algn="ctr"/>
                      <a:r>
                        <a:rPr lang="en-US">
                          <a:solidFill>
                            <a:schemeClr val="tx1"/>
                          </a:solidFill>
                        </a:rPr>
                        <a:t>Funding Sources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ctr"/>
                      <a:r>
                        <a:rPr lang="en-US">
                          <a:solidFill>
                            <a:schemeClr val="tx1"/>
                          </a:solidFill>
                        </a:rPr>
                        <a:t>FAA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ctr"/>
                      <a:r>
                        <a:rPr lang="en-US">
                          <a:solidFill>
                            <a:schemeClr val="tx1"/>
                          </a:solidFill>
                        </a:rPr>
                        <a:t>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ctr"/>
                      <a:r>
                        <a:rPr lang="en-US">
                          <a:solidFill>
                            <a:schemeClr val="tx1"/>
                          </a:solidFill>
                        </a:rPr>
                        <a:t>Local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90000"/>
                      </a:schemeClr>
                    </a:solidFill>
                  </a:tcPr>
                </a:tc>
                <a:extLst>
                  <a:ext uri="{0D108BD9-81ED-4DB2-BD59-A6C34878D82A}">
                    <a16:rowId xmlns:a16="http://schemas.microsoft.com/office/drawing/2014/main" val="3553551013"/>
                  </a:ext>
                </a:extLst>
              </a:tr>
              <a:tr h="370840">
                <a:tc>
                  <a:txBody>
                    <a:bodyPr/>
                    <a:lstStyle/>
                    <a:p>
                      <a:r>
                        <a:rPr lang="en-US"/>
                        <a:t>2023 AIP Grant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chemeClr val="tx1"/>
                          </a:solidFill>
                        </a:rPr>
                        <a:t>$996,361.00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chemeClr val="tx1"/>
                          </a:solidFill>
                        </a:rPr>
                        <a:t>$56,385.15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chemeClr val="tx1"/>
                          </a:solidFill>
                        </a:rPr>
                        <a:t>$56,385.15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6073348"/>
                  </a:ext>
                </a:extLst>
              </a:tr>
              <a:tr h="370840">
                <a:tc>
                  <a:txBody>
                    <a:bodyPr/>
                    <a:lstStyle/>
                    <a:p>
                      <a:r>
                        <a:rPr lang="en-US"/>
                        <a:t>Future AIP or AIG Grant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chemeClr val="tx1"/>
                          </a:solidFill>
                        </a:rPr>
                        <a:t>$199,150.00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chemeClr val="tx1"/>
                          </a:solidFill>
                        </a:rPr>
                        <a:t>$8,365.49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solidFill>
                            <a:schemeClr val="tx1"/>
                          </a:solidFill>
                        </a:rPr>
                        <a:t>$8,365.49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0934197"/>
                  </a:ext>
                </a:extLst>
              </a:tr>
            </a:tbl>
          </a:graphicData>
        </a:graphic>
      </p:graphicFrame>
      <p:sp>
        <p:nvSpPr>
          <p:cNvPr id="6" name="Title 1">
            <a:extLst>
              <a:ext uri="{FF2B5EF4-FFF2-40B4-BE49-F238E27FC236}">
                <a16:creationId xmlns:a16="http://schemas.microsoft.com/office/drawing/2014/main" id="{790C68BF-83CD-69D8-9F1E-9643D2C20128}"/>
              </a:ext>
            </a:extLst>
          </p:cNvPr>
          <p:cNvSpPr>
            <a:spLocks noGrp="1"/>
          </p:cNvSpPr>
          <p:nvPr>
            <p:ph type="title"/>
          </p:nvPr>
        </p:nvSpPr>
        <p:spPr>
          <a:xfrm>
            <a:off x="311150" y="444500"/>
            <a:ext cx="8521700" cy="573088"/>
          </a:xfrm>
        </p:spPr>
        <p:txBody>
          <a:bodyPr>
            <a:noAutofit/>
          </a:bodyPr>
          <a:lstStyle/>
          <a:p>
            <a:r>
              <a:rPr lang="en-US" sz="2400" b="1">
                <a:solidFill>
                  <a:srgbClr val="005AA1"/>
                </a:solidFill>
                <a:latin typeface="Nunito Sans"/>
              </a:rPr>
              <a:t>2023 Snow Removal Equipment (SRE) Building</a:t>
            </a:r>
            <a:endParaRPr lang="en-US" sz="2400"/>
          </a:p>
        </p:txBody>
      </p:sp>
      <p:sp>
        <p:nvSpPr>
          <p:cNvPr id="7" name="TextBox 6">
            <a:extLst>
              <a:ext uri="{FF2B5EF4-FFF2-40B4-BE49-F238E27FC236}">
                <a16:creationId xmlns:a16="http://schemas.microsoft.com/office/drawing/2014/main" id="{2E712D16-A4AA-FF82-B003-DA7F99B4DD94}"/>
              </a:ext>
            </a:extLst>
          </p:cNvPr>
          <p:cNvSpPr txBox="1"/>
          <p:nvPr/>
        </p:nvSpPr>
        <p:spPr>
          <a:xfrm>
            <a:off x="360828" y="1217943"/>
            <a:ext cx="4390946" cy="338554"/>
          </a:xfrm>
          <a:prstGeom prst="rect">
            <a:avLst/>
          </a:prstGeom>
          <a:noFill/>
        </p:spPr>
        <p:txBody>
          <a:bodyPr wrap="none" rtlCol="0">
            <a:spAutoFit/>
          </a:bodyPr>
          <a:lstStyle/>
          <a:p>
            <a:r>
              <a:rPr lang="en-US" sz="1600" b="1"/>
              <a:t>Funding Plan for FAA Eligible Components</a:t>
            </a:r>
          </a:p>
        </p:txBody>
      </p:sp>
    </p:spTree>
    <p:extLst>
      <p:ext uri="{BB962C8B-B14F-4D97-AF65-F5344CB8AC3E}">
        <p14:creationId xmlns:p14="http://schemas.microsoft.com/office/powerpoint/2010/main" val="2067984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55EBC5-F356-88A4-EE0F-D21613FB6FA3}"/>
              </a:ext>
            </a:extLst>
          </p:cNvPr>
          <p:cNvSpPr>
            <a:spLocks noGrp="1"/>
          </p:cNvSpPr>
          <p:nvPr>
            <p:ph type="body" idx="1"/>
          </p:nvPr>
        </p:nvSpPr>
        <p:spPr>
          <a:xfrm>
            <a:off x="311700" y="1152475"/>
            <a:ext cx="8455782" cy="3157307"/>
          </a:xfrm>
        </p:spPr>
        <p:txBody>
          <a:bodyPr/>
          <a:lstStyle/>
          <a:p>
            <a:pPr marL="0" lvl="7" indent="0">
              <a:buClr>
                <a:srgbClr val="434343"/>
              </a:buClr>
              <a:buSzPts val="1600"/>
              <a:buNone/>
            </a:pPr>
            <a:r>
              <a:rPr lang="en-US" sz="1600" b="1">
                <a:solidFill>
                  <a:schemeClr val="tx1"/>
                </a:solidFill>
                <a:latin typeface="Nunito Sans"/>
              </a:rPr>
              <a:t>Project Description:</a:t>
            </a:r>
          </a:p>
          <a:p>
            <a:pPr marL="412750" lvl="7" indent="-285750">
              <a:buClr>
                <a:srgbClr val="434343"/>
              </a:buClr>
              <a:buSzPts val="1600"/>
              <a:buFont typeface="Arial" panose="020B0604020202020204" pitchFamily="34" charset="0"/>
              <a:buChar char="•"/>
            </a:pPr>
            <a:r>
              <a:rPr lang="en-US">
                <a:solidFill>
                  <a:schemeClr val="tx1"/>
                </a:solidFill>
                <a:latin typeface="Nunito Sans"/>
                <a:ea typeface="Nunito Sans"/>
                <a:cs typeface="Nunito Sans"/>
                <a:sym typeface="Nunito Sans"/>
              </a:rPr>
              <a:t>1,800 SF Terminal Building</a:t>
            </a:r>
          </a:p>
          <a:p>
            <a:pPr marL="412750" lvl="7" indent="-285750">
              <a:buClr>
                <a:srgbClr val="434343"/>
              </a:buClr>
              <a:buSzPts val="1600"/>
              <a:buFont typeface="Arial" panose="020B0604020202020204" pitchFamily="34" charset="0"/>
              <a:buChar char="•"/>
            </a:pPr>
            <a:r>
              <a:rPr lang="en-US">
                <a:solidFill>
                  <a:schemeClr val="tx1"/>
                </a:solidFill>
              </a:rPr>
              <a:t>950 SF Exterior Covered Patio (Landside)</a:t>
            </a:r>
          </a:p>
          <a:p>
            <a:pPr marL="412750" lvl="7" indent="-285750">
              <a:buClr>
                <a:srgbClr val="434343"/>
              </a:buClr>
              <a:buSzPts val="1600"/>
              <a:buFont typeface="Arial" panose="020B0604020202020204" pitchFamily="34" charset="0"/>
              <a:buChar char="•"/>
            </a:pPr>
            <a:r>
              <a:rPr lang="en-US">
                <a:solidFill>
                  <a:schemeClr val="tx1"/>
                </a:solidFill>
              </a:rPr>
              <a:t>96 SF Exterior Concrete Patio (Airside)</a:t>
            </a:r>
          </a:p>
          <a:p>
            <a:pPr marL="412750" lvl="7" indent="-285750">
              <a:buClr>
                <a:srgbClr val="434343"/>
              </a:buClr>
              <a:buSzPts val="1600"/>
              <a:buFont typeface="Arial" panose="020B0604020202020204" pitchFamily="34" charset="0"/>
              <a:buChar char="•"/>
            </a:pPr>
            <a:r>
              <a:rPr lang="en-US">
                <a:solidFill>
                  <a:schemeClr val="tx1"/>
                </a:solidFill>
                <a:latin typeface="Nunito Sans"/>
                <a:ea typeface="Nunito Sans"/>
                <a:cs typeface="Nunito Sans"/>
                <a:sym typeface="Nunito Sans"/>
              </a:rPr>
              <a:t>ADA Accessibility</a:t>
            </a:r>
          </a:p>
          <a:p>
            <a:pPr marL="412750" lvl="7" indent="-285750">
              <a:buClr>
                <a:srgbClr val="434343"/>
              </a:buClr>
              <a:buSzPts val="1600"/>
              <a:buFont typeface="Arial" panose="020B0604020202020204" pitchFamily="34" charset="0"/>
              <a:buChar char="•"/>
            </a:pPr>
            <a:r>
              <a:rPr lang="en-US">
                <a:solidFill>
                  <a:schemeClr val="tx1"/>
                </a:solidFill>
                <a:latin typeface="Nunito Sans"/>
                <a:ea typeface="Nunito Sans"/>
                <a:cs typeface="Nunito Sans"/>
                <a:sym typeface="Nunito Sans"/>
              </a:rPr>
              <a:t>Meets R</a:t>
            </a:r>
            <a:r>
              <a:rPr lang="en-US">
                <a:solidFill>
                  <a:schemeClr val="tx1"/>
                </a:solidFill>
              </a:rPr>
              <a:t>egulatory Flood Protection Elevation (RFPE) – Raised building 2 FT above grade. </a:t>
            </a:r>
            <a:endParaRPr lang="en-US">
              <a:solidFill>
                <a:schemeClr val="tx1"/>
              </a:solidFill>
              <a:latin typeface="Nunito Sans"/>
              <a:ea typeface="Nunito Sans"/>
              <a:cs typeface="Nunito Sans"/>
              <a:sym typeface="Nunito Sans"/>
            </a:endParaRPr>
          </a:p>
          <a:p>
            <a:pPr marL="412750" lvl="7" indent="-285750">
              <a:buClr>
                <a:srgbClr val="434343"/>
              </a:buClr>
              <a:buSzPts val="1600"/>
              <a:buFont typeface="Arial" panose="020B0604020202020204" pitchFamily="34" charset="0"/>
              <a:buChar char="•"/>
            </a:pPr>
            <a:r>
              <a:rPr lang="en-US">
                <a:solidFill>
                  <a:schemeClr val="tx1"/>
                </a:solidFill>
                <a:latin typeface="Nunito Sans"/>
                <a:ea typeface="Nunito Sans"/>
                <a:cs typeface="Nunito Sans"/>
                <a:sym typeface="Nunito Sans"/>
              </a:rPr>
              <a:t>Terminal Building includes:</a:t>
            </a:r>
          </a:p>
          <a:p>
            <a:pPr marL="869950" lvl="8" indent="-285750">
              <a:buClr>
                <a:srgbClr val="434343"/>
              </a:buClr>
              <a:buSzPts val="1600"/>
              <a:buFont typeface="Arial" panose="020B0604020202020204" pitchFamily="34" charset="0"/>
              <a:buChar char="•"/>
            </a:pPr>
            <a:r>
              <a:rPr lang="en-US">
                <a:solidFill>
                  <a:schemeClr val="tx1"/>
                </a:solidFill>
              </a:rPr>
              <a:t>Administrative Office</a:t>
            </a:r>
          </a:p>
          <a:p>
            <a:pPr marL="869950" lvl="8" indent="-285750">
              <a:buClr>
                <a:srgbClr val="434343"/>
              </a:buClr>
              <a:buSzPts val="1600"/>
              <a:buFont typeface="Arial" panose="020B0604020202020204" pitchFamily="34" charset="0"/>
              <a:buChar char="•"/>
            </a:pPr>
            <a:r>
              <a:rPr lang="en-US">
                <a:solidFill>
                  <a:schemeClr val="tx1"/>
                </a:solidFill>
                <a:latin typeface="Nunito Sans"/>
                <a:ea typeface="Nunito Sans"/>
                <a:cs typeface="Nunito Sans"/>
                <a:sym typeface="Nunito Sans"/>
              </a:rPr>
              <a:t>Concession Room</a:t>
            </a:r>
          </a:p>
          <a:p>
            <a:pPr marL="869950" lvl="8" indent="-285750">
              <a:buClr>
                <a:srgbClr val="434343"/>
              </a:buClr>
              <a:buSzPts val="1600"/>
              <a:buFont typeface="Arial" panose="020B0604020202020204" pitchFamily="34" charset="0"/>
              <a:buChar char="•"/>
            </a:pPr>
            <a:r>
              <a:rPr lang="en-US">
                <a:solidFill>
                  <a:schemeClr val="tx1"/>
                </a:solidFill>
              </a:rPr>
              <a:t>Pilots Lounge &amp; Pilot Briefing Rooms</a:t>
            </a:r>
          </a:p>
          <a:p>
            <a:pPr marL="869950" lvl="8" indent="-285750">
              <a:buClr>
                <a:srgbClr val="434343"/>
              </a:buClr>
              <a:buSzPts val="1600"/>
              <a:buFont typeface="Arial" panose="020B0604020202020204" pitchFamily="34" charset="0"/>
              <a:buChar char="•"/>
            </a:pPr>
            <a:r>
              <a:rPr lang="en-US">
                <a:solidFill>
                  <a:schemeClr val="tx1"/>
                </a:solidFill>
                <a:latin typeface="Nunito Sans"/>
                <a:ea typeface="Nunito Sans"/>
                <a:cs typeface="Nunito Sans"/>
                <a:sym typeface="Nunito Sans"/>
              </a:rPr>
              <a:t>Two Family Restrooms</a:t>
            </a:r>
          </a:p>
          <a:p>
            <a:pPr marL="869950" lvl="8" indent="-285750">
              <a:buClr>
                <a:srgbClr val="434343"/>
              </a:buClr>
              <a:buSzPts val="1600"/>
              <a:buFont typeface="Arial" panose="020B0604020202020204" pitchFamily="34" charset="0"/>
              <a:buChar char="•"/>
            </a:pPr>
            <a:r>
              <a:rPr lang="en-US">
                <a:solidFill>
                  <a:schemeClr val="tx1"/>
                </a:solidFill>
              </a:rPr>
              <a:t>Central Waiting Room</a:t>
            </a:r>
          </a:p>
          <a:p>
            <a:pPr marL="869950" lvl="8" indent="-285750">
              <a:buClr>
                <a:srgbClr val="434343"/>
              </a:buClr>
              <a:buSzPts val="1600"/>
              <a:buFont typeface="Arial" panose="020B0604020202020204" pitchFamily="34" charset="0"/>
              <a:buChar char="•"/>
            </a:pPr>
            <a:r>
              <a:rPr lang="en-US">
                <a:solidFill>
                  <a:schemeClr val="tx1"/>
                </a:solidFill>
              </a:rPr>
              <a:t>Utility Support Room  </a:t>
            </a:r>
            <a:endParaRPr lang="en-US">
              <a:solidFill>
                <a:schemeClr val="tx1"/>
              </a:solidFill>
              <a:latin typeface="Nunito Sans"/>
              <a:ea typeface="Nunito Sans"/>
              <a:cs typeface="Nunito Sans"/>
              <a:sym typeface="Nunito Sans"/>
            </a:endParaRPr>
          </a:p>
          <a:p>
            <a:pPr marL="127000" lvl="7">
              <a:buClr>
                <a:srgbClr val="434343"/>
              </a:buClr>
              <a:buSzPts val="1600"/>
            </a:pPr>
            <a:endParaRPr lang="en-US" sz="1600">
              <a:solidFill>
                <a:srgbClr val="434343"/>
              </a:solidFill>
              <a:latin typeface="Nunito Sans"/>
              <a:sym typeface="Nunito Sans"/>
            </a:endParaRPr>
          </a:p>
          <a:p>
            <a:endParaRPr lang="en-US"/>
          </a:p>
        </p:txBody>
      </p:sp>
      <p:sp>
        <p:nvSpPr>
          <p:cNvPr id="5" name="Title 1">
            <a:extLst>
              <a:ext uri="{FF2B5EF4-FFF2-40B4-BE49-F238E27FC236}">
                <a16:creationId xmlns:a16="http://schemas.microsoft.com/office/drawing/2014/main" id="{66FCD4BB-216E-4368-C3DE-7AD1E170D991}"/>
              </a:ext>
            </a:extLst>
          </p:cNvPr>
          <p:cNvSpPr>
            <a:spLocks noGrp="1"/>
          </p:cNvSpPr>
          <p:nvPr>
            <p:ph type="title"/>
          </p:nvPr>
        </p:nvSpPr>
        <p:spPr>
          <a:xfrm>
            <a:off x="311150" y="444500"/>
            <a:ext cx="8521700" cy="573088"/>
          </a:xfrm>
        </p:spPr>
        <p:txBody>
          <a:bodyPr>
            <a:noAutofit/>
          </a:bodyPr>
          <a:lstStyle/>
          <a:p>
            <a:r>
              <a:rPr lang="en-US" sz="2400" b="1">
                <a:solidFill>
                  <a:srgbClr val="005AA1"/>
                </a:solidFill>
                <a:latin typeface="Nunito Sans"/>
              </a:rPr>
              <a:t>2023 Reconstruct Terminal Building</a:t>
            </a:r>
            <a:endParaRPr lang="en-US" sz="2400"/>
          </a:p>
        </p:txBody>
      </p:sp>
    </p:spTree>
    <p:extLst>
      <p:ext uri="{BB962C8B-B14F-4D97-AF65-F5344CB8AC3E}">
        <p14:creationId xmlns:p14="http://schemas.microsoft.com/office/powerpoint/2010/main" val="2347582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6BF0FB6-2180-5798-1077-03EB53926B15}"/>
              </a:ext>
            </a:extLst>
          </p:cNvPr>
          <p:cNvSpPr>
            <a:spLocks noGrp="1"/>
          </p:cNvSpPr>
          <p:nvPr>
            <p:ph type="title"/>
          </p:nvPr>
        </p:nvSpPr>
        <p:spPr>
          <a:xfrm>
            <a:off x="311150" y="444500"/>
            <a:ext cx="8521700" cy="573088"/>
          </a:xfrm>
        </p:spPr>
        <p:txBody>
          <a:bodyPr>
            <a:noAutofit/>
          </a:bodyPr>
          <a:lstStyle/>
          <a:p>
            <a:r>
              <a:rPr lang="en-US" sz="2400" b="1">
                <a:solidFill>
                  <a:srgbClr val="005AA1"/>
                </a:solidFill>
                <a:latin typeface="Nunito Sans"/>
              </a:rPr>
              <a:t>2023 Reconstruct Terminal Building</a:t>
            </a:r>
            <a:endParaRPr lang="en-US" sz="2400"/>
          </a:p>
        </p:txBody>
      </p:sp>
      <p:pic>
        <p:nvPicPr>
          <p:cNvPr id="7" name="Picture 6" descr="A building with a sign on the front&#10;&#10;Description automatically generated">
            <a:extLst>
              <a:ext uri="{FF2B5EF4-FFF2-40B4-BE49-F238E27FC236}">
                <a16:creationId xmlns:a16="http://schemas.microsoft.com/office/drawing/2014/main" id="{40A468D9-48FB-376A-608D-686FAF3C5D2B}"/>
              </a:ext>
            </a:extLst>
          </p:cNvPr>
          <p:cNvPicPr>
            <a:picLocks noChangeAspect="1"/>
          </p:cNvPicPr>
          <p:nvPr/>
        </p:nvPicPr>
        <p:blipFill>
          <a:blip r:embed="rId2"/>
          <a:stretch>
            <a:fillRect/>
          </a:stretch>
        </p:blipFill>
        <p:spPr>
          <a:xfrm>
            <a:off x="376517" y="1017588"/>
            <a:ext cx="6024283" cy="3388659"/>
          </a:xfrm>
          <a:prstGeom prst="rect">
            <a:avLst/>
          </a:prstGeom>
        </p:spPr>
      </p:pic>
    </p:spTree>
    <p:extLst>
      <p:ext uri="{BB962C8B-B14F-4D97-AF65-F5344CB8AC3E}">
        <p14:creationId xmlns:p14="http://schemas.microsoft.com/office/powerpoint/2010/main" val="174821972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1411</Words>
  <Application>Microsoft Office PowerPoint</Application>
  <PresentationFormat>On-screen Show (16:9)</PresentationFormat>
  <Paragraphs>217</Paragraphs>
  <Slides>22</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Nunito Sans</vt:lpstr>
      <vt:lpstr>Arial</vt:lpstr>
      <vt:lpstr>Nunito Sans ExtraBold</vt:lpstr>
      <vt:lpstr>Simple Light</vt:lpstr>
      <vt:lpstr>Operations/Construction/Planning</vt:lpstr>
      <vt:lpstr>Airshow 2023 Recap</vt:lpstr>
      <vt:lpstr>Phase 4 (SRE Ramp) and Midfield Ramp Project Update</vt:lpstr>
      <vt:lpstr>PowerPoint Presentation</vt:lpstr>
      <vt:lpstr>2023 Snow Removal Equipment (SRE) Building</vt:lpstr>
      <vt:lpstr>2023 Snow Removal Equipment (SRE) Building</vt:lpstr>
      <vt:lpstr>2023 Snow Removal Equipment (SRE) Building</vt:lpstr>
      <vt:lpstr>2023 Reconstruct Terminal Building</vt:lpstr>
      <vt:lpstr>2023 Reconstruct Terminal Building</vt:lpstr>
      <vt:lpstr>2023 Reconstruct Terminal Building</vt:lpstr>
      <vt:lpstr>2023 Reconstruct Terminal Building</vt:lpstr>
      <vt:lpstr>2023 Reconstruct Terminal Building</vt:lpstr>
      <vt:lpstr>2023 Reconstruct Terminal Building</vt:lpstr>
      <vt:lpstr>2023 Reconstruct Terminal Building</vt:lpstr>
      <vt:lpstr>2023 Replace Hangar Roofing &amp; Siding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Kaci Nowicki</dc:creator>
  <cp:lastModifiedBy>Mark Papko</cp:lastModifiedBy>
  <cp:revision>3</cp:revision>
  <dcterms:modified xsi:type="dcterms:W3CDTF">2023-07-19T18:06:12Z</dcterms:modified>
</cp:coreProperties>
</file>