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61" r:id="rId2"/>
    <p:sldId id="690" r:id="rId3"/>
    <p:sldId id="685" r:id="rId4"/>
    <p:sldId id="768" r:id="rId5"/>
    <p:sldId id="769" r:id="rId6"/>
    <p:sldId id="780" r:id="rId7"/>
    <p:sldId id="767" r:id="rId8"/>
    <p:sldId id="339" r:id="rId9"/>
    <p:sldId id="340" r:id="rId10"/>
    <p:sldId id="758" r:id="rId11"/>
    <p:sldId id="763" r:id="rId12"/>
    <p:sldId id="695" r:id="rId13"/>
    <p:sldId id="765" r:id="rId14"/>
    <p:sldId id="759" r:id="rId15"/>
    <p:sldId id="760" r:id="rId16"/>
    <p:sldId id="770" r:id="rId17"/>
    <p:sldId id="687" r:id="rId18"/>
    <p:sldId id="688" r:id="rId19"/>
    <p:sldId id="352" r:id="rId20"/>
    <p:sldId id="781" r:id="rId21"/>
    <p:sldId id="776" r:id="rId22"/>
    <p:sldId id="772" r:id="rId23"/>
    <p:sldId id="771" r:id="rId24"/>
    <p:sldId id="779" r:id="rId25"/>
    <p:sldId id="774" r:id="rId26"/>
    <p:sldId id="775" r:id="rId27"/>
    <p:sldId id="777" r:id="rId28"/>
    <p:sldId id="366" r:id="rId29"/>
    <p:sldId id="778" r:id="rId30"/>
    <p:sldId id="367" r:id="rId31"/>
    <p:sldId id="368" r:id="rId32"/>
    <p:sldId id="370" r:id="rId33"/>
    <p:sldId id="369" r:id="rId34"/>
    <p:sldId id="371" r:id="rId35"/>
    <p:sldId id="372" r:id="rId36"/>
    <p:sldId id="373" r:id="rId37"/>
    <p:sldId id="782" r:id="rId38"/>
    <p:sldId id="764" r:id="rId39"/>
    <p:sldId id="3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A1DF"/>
    <a:srgbClr val="2273B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2695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9-4C3A-AF73-421E0FD2F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E9-4C3A-AF73-421E0FD2F8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E9-4C3A-AF73-421E0FD2F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445840"/>
        <c:axId val="1287426704"/>
      </c:lineChart>
      <c:catAx>
        <c:axId val="12874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7426704"/>
        <c:crosses val="autoZero"/>
        <c:auto val="1"/>
        <c:lblAlgn val="ctr"/>
        <c:lblOffset val="100"/>
        <c:noMultiLvlLbl val="0"/>
      </c:catAx>
      <c:valAx>
        <c:axId val="12874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4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</a:t>
            </a:r>
            <a:r>
              <a:rPr lang="en-US" baseline="0" dirty="0"/>
              <a:t> per Block Hour</a:t>
            </a:r>
          </a:p>
          <a:p>
            <a:pPr>
              <a:defRPr/>
            </a:pPr>
            <a:r>
              <a:rPr lang="en-US" baseline="0" dirty="0"/>
              <a:t>Key Regional Aircraft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Dry Costs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CRJ (FY 2021)</c:v>
                </c:pt>
                <c:pt idx="1">
                  <c:v>CRJ (FY 2022)</c:v>
                </c:pt>
                <c:pt idx="2">
                  <c:v>CRJ (FY 2023)</c:v>
                </c:pt>
                <c:pt idx="4">
                  <c:v>CRJ-900 (2023)</c:v>
                </c:pt>
              </c:strCache>
            </c:strRef>
          </c:cat>
          <c:val>
            <c:numRef>
              <c:f>Sheet1!$B$2:$B$6</c:f>
              <c:numCache>
                <c:formatCode>"$"#,##0_);\("$"#,##0\)</c:formatCode>
                <c:ptCount val="5"/>
                <c:pt idx="0">
                  <c:v>2350</c:v>
                </c:pt>
                <c:pt idx="1">
                  <c:v>2828</c:v>
                </c:pt>
                <c:pt idx="2">
                  <c:v>3583</c:v>
                </c:pt>
                <c:pt idx="4">
                  <c:v>4158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4-4998-ACD6-185040BB9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CRJ (FY 2021)</c:v>
                </c:pt>
                <c:pt idx="1">
                  <c:v>CRJ (FY 2022)</c:v>
                </c:pt>
                <c:pt idx="2">
                  <c:v>CRJ (FY 2023)</c:v>
                </c:pt>
                <c:pt idx="4">
                  <c:v>CRJ-900 (2023)</c:v>
                </c:pt>
              </c:strCache>
            </c:strRef>
          </c:cat>
          <c:val>
            <c:numRef>
              <c:f>Sheet1!$C$2:$C$6</c:f>
              <c:numCache>
                <c:formatCode>"$"#,##0_);\("$"#,##0\)</c:formatCode>
                <c:ptCount val="5"/>
                <c:pt idx="0">
                  <c:v>910</c:v>
                </c:pt>
                <c:pt idx="1">
                  <c:v>1575</c:v>
                </c:pt>
                <c:pt idx="2">
                  <c:v>1300</c:v>
                </c:pt>
                <c:pt idx="4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4-4998-ACD6-185040BB9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930288"/>
        <c:axId val="557207343"/>
      </c:barChart>
      <c:catAx>
        <c:axId val="199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207343"/>
        <c:crosses val="autoZero"/>
        <c:auto val="1"/>
        <c:lblAlgn val="ctr"/>
        <c:lblOffset val="100"/>
        <c:noMultiLvlLbl val="0"/>
      </c:catAx>
      <c:valAx>
        <c:axId val="5572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Scheduled Flights &amp; Seats</a:t>
            </a:r>
          </a:p>
          <a:p>
            <a:pPr>
              <a:defRPr/>
            </a:pPr>
            <a:r>
              <a:rPr lang="en-US" baseline="0" dirty="0"/>
              <a:t>Indexed to 2004*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59965768286378"/>
          <c:y val="0.16685423444103414"/>
          <c:w val="0.865525597198193"/>
          <c:h val="0.63785705934308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</c:v>
                </c:pt>
                <c:pt idx="1">
                  <c:v>3.7813599006009113E-2</c:v>
                </c:pt>
                <c:pt idx="2">
                  <c:v>-5.4866902560903874E-3</c:v>
                </c:pt>
                <c:pt idx="3">
                  <c:v>8.5273138676109639E-3</c:v>
                </c:pt>
                <c:pt idx="4">
                  <c:v>-8.1671368185898263E-4</c:v>
                </c:pt>
                <c:pt idx="5">
                  <c:v>-9.0238203743274403E-2</c:v>
                </c:pt>
                <c:pt idx="6">
                  <c:v>-0.10818899597999221</c:v>
                </c:pt>
                <c:pt idx="7">
                  <c:v>-0.10077552148767788</c:v>
                </c:pt>
                <c:pt idx="8">
                  <c:v>-0.12561388490672776</c:v>
                </c:pt>
                <c:pt idx="9">
                  <c:v>-0.13740683118147234</c:v>
                </c:pt>
                <c:pt idx="10">
                  <c:v>-0.15111576452977238</c:v>
                </c:pt>
                <c:pt idx="11">
                  <c:v>-0.15958399958278136</c:v>
                </c:pt>
                <c:pt idx="12">
                  <c:v>-0.15231761096682073</c:v>
                </c:pt>
                <c:pt idx="13">
                  <c:v>-0.1449432507241738</c:v>
                </c:pt>
                <c:pt idx="14">
                  <c:v>-0.12571931003278469</c:v>
                </c:pt>
                <c:pt idx="15">
                  <c:v>-0.10221897990444306</c:v>
                </c:pt>
                <c:pt idx="16">
                  <c:v>-0.31399809358776876</c:v>
                </c:pt>
                <c:pt idx="17">
                  <c:v>-0.40443370205983376</c:v>
                </c:pt>
                <c:pt idx="18">
                  <c:v>-0.22635803350665151</c:v>
                </c:pt>
                <c:pt idx="19">
                  <c:v>-0.19736184571995374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0-431B-86FD-E98FF4943C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Sheet1!$C$2:$C$21</c:f>
              <c:numCache>
                <c:formatCode>0%</c:formatCode>
                <c:ptCount val="20"/>
                <c:pt idx="0">
                  <c:v>0</c:v>
                </c:pt>
                <c:pt idx="1">
                  <c:v>4.0151470208189322E-2</c:v>
                </c:pt>
                <c:pt idx="2">
                  <c:v>1.7481377320760494E-4</c:v>
                </c:pt>
                <c:pt idx="3">
                  <c:v>2.389921663674599E-2</c:v>
                </c:pt>
                <c:pt idx="4">
                  <c:v>2.7455343219876083E-2</c:v>
                </c:pt>
                <c:pt idx="5">
                  <c:v>-5.2528598004057403E-2</c:v>
                </c:pt>
                <c:pt idx="6">
                  <c:v>-7.3100913164985792E-2</c:v>
                </c:pt>
                <c:pt idx="7">
                  <c:v>-5.2524811731213483E-2</c:v>
                </c:pt>
                <c:pt idx="8">
                  <c:v>-6.6566948342199117E-2</c:v>
                </c:pt>
                <c:pt idx="9">
                  <c:v>-6.5325941920172048E-2</c:v>
                </c:pt>
                <c:pt idx="10">
                  <c:v>-5.4202483294990111E-2</c:v>
                </c:pt>
                <c:pt idx="11">
                  <c:v>-2.4835545313693252E-2</c:v>
                </c:pt>
                <c:pt idx="12">
                  <c:v>1.6277289652289584E-2</c:v>
                </c:pt>
                <c:pt idx="13">
                  <c:v>5.5072079172396649E-2</c:v>
                </c:pt>
                <c:pt idx="14">
                  <c:v>9.7938831901217993E-2</c:v>
                </c:pt>
                <c:pt idx="15">
                  <c:v>0.139995207097247</c:v>
                </c:pt>
                <c:pt idx="16">
                  <c:v>-0.1378796421870504</c:v>
                </c:pt>
                <c:pt idx="17">
                  <c:v>-0.23992987988666614</c:v>
                </c:pt>
                <c:pt idx="18">
                  <c:v>3.7416983504225731E-2</c:v>
                </c:pt>
                <c:pt idx="19">
                  <c:v>0.14105568091806964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0-431B-86FD-E98FF4943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99648"/>
        <c:axId val="176101088"/>
      </c:lineChart>
      <c:catAx>
        <c:axId val="1760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1088"/>
        <c:crosses val="autoZero"/>
        <c:auto val="1"/>
        <c:lblAlgn val="ctr"/>
        <c:lblOffset val="100"/>
        <c:noMultiLvlLbl val="0"/>
      </c:catAx>
      <c:valAx>
        <c:axId val="1761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Seats Per Departure</a:t>
            </a:r>
          </a:p>
          <a:p>
            <a:pPr>
              <a:defRPr/>
            </a:pPr>
            <a:r>
              <a:rPr lang="en-US" baseline="0" dirty="0"/>
              <a:t>2004-2023*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029330516394187E-2"/>
          <c:y val="0.14960704968358238"/>
          <c:w val="0.8783371104758686"/>
          <c:h val="0.7436608565657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98.193951470217044</c:v>
                </c:pt>
                <c:pt idx="1">
                  <c:v>98.415151897336486</c:v>
                </c:pt>
                <c:pt idx="2">
                  <c:v>98.752943940659165</c:v>
                </c:pt>
                <c:pt idx="3">
                  <c:v>99.690616809630441</c:v>
                </c:pt>
                <c:pt idx="4">
                  <c:v>100.97236562244122</c:v>
                </c:pt>
                <c:pt idx="5">
                  <c:v>102.26408852274369</c:v>
                </c:pt>
                <c:pt idx="6">
                  <c:v>102.05736814212257</c:v>
                </c:pt>
                <c:pt idx="7">
                  <c:v>103.46285591559894</c:v>
                </c:pt>
                <c:pt idx="8">
                  <c:v>104.82494883327996</c:v>
                </c:pt>
                <c:pt idx="9">
                  <c:v>106.39933449191271</c:v>
                </c:pt>
                <c:pt idx="10">
                  <c:v>109.40431165450799</c:v>
                </c:pt>
                <c:pt idx="11">
                  <c:v>113.93792013884891</c:v>
                </c:pt>
                <c:pt idx="12">
                  <c:v>117.72367121395351</c:v>
                </c:pt>
                <c:pt idx="13">
                  <c:v>121.16353286209223</c:v>
                </c:pt>
                <c:pt idx="14">
                  <c:v>123.31388947983947</c:v>
                </c:pt>
                <c:pt idx="15">
                  <c:v>124.68589949704273</c:v>
                </c:pt>
                <c:pt idx="16">
                  <c:v>123.40345381737201</c:v>
                </c:pt>
                <c:pt idx="17">
                  <c:v>125.31650757690944</c:v>
                </c:pt>
                <c:pt idx="18">
                  <c:v>131.67340623250527</c:v>
                </c:pt>
                <c:pt idx="19">
                  <c:v>139.59561423713629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0-45AA-B9E7-9E9934DF9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28064"/>
        <c:axId val="133636224"/>
      </c:barChart>
      <c:catAx>
        <c:axId val="1336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6224"/>
        <c:crosses val="autoZero"/>
        <c:auto val="1"/>
        <c:lblAlgn val="ctr"/>
        <c:lblOffset val="100"/>
        <c:noMultiLvlLbl val="0"/>
      </c:catAx>
      <c:valAx>
        <c:axId val="1336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2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</a:t>
            </a:r>
            <a:r>
              <a:rPr lang="en-US" b="1" baseline="0" dirty="0"/>
              <a:t> by Midwest State</a:t>
            </a:r>
            <a:br>
              <a:rPr lang="en-US" b="1" baseline="0" dirty="0"/>
            </a:br>
            <a:r>
              <a:rPr lang="en-US" b="1" baseline="0" dirty="0"/>
              <a:t>January-August: 2023 vs 2019</a:t>
            </a:r>
            <a:endParaRPr lang="en-US" b="1" dirty="0"/>
          </a:p>
        </c:rich>
      </c:tx>
      <c:layout>
        <c:manualLayout>
          <c:xMode val="edge"/>
          <c:yMode val="edge"/>
          <c:x val="0.18686080249745707"/>
          <c:y val="1.0819707884926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855-4DA5-9039-DD8037E04A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MN</c:v>
                </c:pt>
                <c:pt idx="1">
                  <c:v>WI</c:v>
                </c:pt>
                <c:pt idx="2">
                  <c:v>ND</c:v>
                </c:pt>
                <c:pt idx="3">
                  <c:v>SD</c:v>
                </c:pt>
                <c:pt idx="4">
                  <c:v>IL</c:v>
                </c:pt>
                <c:pt idx="5">
                  <c:v>IN</c:v>
                </c:pt>
                <c:pt idx="6">
                  <c:v>MI</c:v>
                </c:pt>
                <c:pt idx="7">
                  <c:v>IA</c:v>
                </c:pt>
                <c:pt idx="8">
                  <c:v>U.S.</c:v>
                </c:pt>
              </c:strCache>
            </c:strRef>
          </c:cat>
          <c:val>
            <c:numRef>
              <c:f>Sheet1!$B$2:$B$10</c:f>
              <c:numCache>
                <c:formatCode>0.0%;[Red]\(0.0%\)</c:formatCode>
                <c:ptCount val="9"/>
                <c:pt idx="0">
                  <c:v>-0.108</c:v>
                </c:pt>
                <c:pt idx="1">
                  <c:v>-0.13800000000000001</c:v>
                </c:pt>
                <c:pt idx="2">
                  <c:v>-7.5999999999999998E-2</c:v>
                </c:pt>
                <c:pt idx="3">
                  <c:v>9.0999999999999998E-2</c:v>
                </c:pt>
                <c:pt idx="4">
                  <c:v>-9.0999999999999998E-2</c:v>
                </c:pt>
                <c:pt idx="5">
                  <c:v>6.0000000000000001E-3</c:v>
                </c:pt>
                <c:pt idx="6">
                  <c:v>-0.13700000000000001</c:v>
                </c:pt>
                <c:pt idx="7">
                  <c:v>0.02</c:v>
                </c:pt>
                <c:pt idx="8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6-48A6-9C9B-F1A51F8A8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 by “Sun State”</a:t>
            </a:r>
            <a:br>
              <a:rPr lang="en-US" b="1" dirty="0"/>
            </a:br>
            <a:r>
              <a:rPr lang="en-US" b="1" baseline="0" dirty="0"/>
              <a:t>January-August 2023 vs 2019</a:t>
            </a:r>
            <a:endParaRPr lang="en-US" b="1" dirty="0"/>
          </a:p>
        </c:rich>
      </c:tx>
      <c:layout>
        <c:manualLayout>
          <c:xMode val="edge"/>
          <c:yMode val="edge"/>
          <c:x val="0.236095266490620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FL</c:v>
                </c:pt>
                <c:pt idx="1">
                  <c:v>SC</c:v>
                </c:pt>
                <c:pt idx="2">
                  <c:v>NC</c:v>
                </c:pt>
                <c:pt idx="3">
                  <c:v>TX</c:v>
                </c:pt>
                <c:pt idx="4">
                  <c:v>AZ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0.107</c:v>
                </c:pt>
                <c:pt idx="1">
                  <c:v>0.14199999999999999</c:v>
                </c:pt>
                <c:pt idx="2">
                  <c:v>4.8000000000000001E-2</c:v>
                </c:pt>
                <c:pt idx="3">
                  <c:v>8.5000000000000006E-2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66E-A077-285A83DC9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Change:</a:t>
            </a:r>
            <a:r>
              <a:rPr lang="en-US" b="1" baseline="0" dirty="0"/>
              <a:t> MSN, GRR, DSM, ATW &amp; MKE</a:t>
            </a:r>
            <a:br>
              <a:rPr lang="en-US" b="1" baseline="0" dirty="0"/>
            </a:br>
            <a:r>
              <a:rPr lang="en-US" sz="186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January-August: 2023 vs 2019</a:t>
            </a:r>
            <a:endParaRPr lang="en-US" sz="1860" b="1" dirty="0"/>
          </a:p>
        </c:rich>
      </c:tx>
      <c:layout>
        <c:manualLayout>
          <c:xMode val="edge"/>
          <c:yMode val="edge"/>
          <c:x val="0.15222152151385734"/>
          <c:y val="1.622956182738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  <c:pt idx="5">
                  <c:v>CID</c:v>
                </c:pt>
                <c:pt idx="6">
                  <c:v>CWA</c:v>
                </c:pt>
                <c:pt idx="7">
                  <c:v>DLH</c:v>
                </c:pt>
                <c:pt idx="8">
                  <c:v>FAR</c:v>
                </c:pt>
                <c:pt idx="9">
                  <c:v>FSD</c:v>
                </c:pt>
                <c:pt idx="10">
                  <c:v>GRB</c:v>
                </c:pt>
                <c:pt idx="11">
                  <c:v>RST</c:v>
                </c:pt>
              </c:strCache>
            </c:strRef>
          </c:cat>
          <c:val>
            <c:numRef>
              <c:f>Sheet1!$B$2:$B$13</c:f>
              <c:numCache>
                <c:formatCode>0.0%;[Red]\(0.0%\)</c:formatCode>
                <c:ptCount val="12"/>
                <c:pt idx="0">
                  <c:v>-0.127</c:v>
                </c:pt>
                <c:pt idx="1">
                  <c:v>0.23599999999999999</c:v>
                </c:pt>
                <c:pt idx="2">
                  <c:v>3.7999999999999999E-2</c:v>
                </c:pt>
                <c:pt idx="3">
                  <c:v>8.0000000000000002E-3</c:v>
                </c:pt>
                <c:pt idx="4">
                  <c:v>-0.17799999999999999</c:v>
                </c:pt>
                <c:pt idx="5">
                  <c:v>2.5999999999999999E-2</c:v>
                </c:pt>
                <c:pt idx="6">
                  <c:v>-0.45800000000000002</c:v>
                </c:pt>
                <c:pt idx="7">
                  <c:v>-0.159</c:v>
                </c:pt>
                <c:pt idx="8">
                  <c:v>5.7000000000000002E-2</c:v>
                </c:pt>
                <c:pt idx="9">
                  <c:v>0.214</c:v>
                </c:pt>
                <c:pt idx="10">
                  <c:v>7.0000000000000001E-3</c:v>
                </c:pt>
                <c:pt idx="11">
                  <c:v>-0.39300000000000002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6-48A6-9C9B-F1A51F8A8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Change:</a:t>
            </a:r>
            <a:r>
              <a:rPr lang="en-US" b="1" baseline="0" dirty="0"/>
              <a:t> MSN, GRR, DSM, ATW &amp; MKE</a:t>
            </a:r>
            <a:br>
              <a:rPr lang="en-US" b="1" baseline="0" dirty="0"/>
            </a:br>
            <a:r>
              <a:rPr lang="en-US" b="1" u="sng" baseline="0" dirty="0"/>
              <a:t>Network Airlines Only</a:t>
            </a:r>
            <a:r>
              <a:rPr lang="en-US" b="1" baseline="0" dirty="0"/>
              <a:t>: Jan-Aug 2023 vs 2019</a:t>
            </a:r>
            <a:endParaRPr lang="en-US" b="1" dirty="0"/>
          </a:p>
        </c:rich>
      </c:tx>
      <c:layout>
        <c:manualLayout>
          <c:xMode val="edge"/>
          <c:yMode val="edge"/>
          <c:x val="0.15222152151385734"/>
          <c:y val="1.622956182738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  <c:pt idx="5">
                  <c:v>CID</c:v>
                </c:pt>
                <c:pt idx="6">
                  <c:v>CWA</c:v>
                </c:pt>
                <c:pt idx="7">
                  <c:v>DLH</c:v>
                </c:pt>
                <c:pt idx="8">
                  <c:v>FAR</c:v>
                </c:pt>
                <c:pt idx="9">
                  <c:v>FSD</c:v>
                </c:pt>
                <c:pt idx="10">
                  <c:v>GRB</c:v>
                </c:pt>
                <c:pt idx="11">
                  <c:v>RST</c:v>
                </c:pt>
              </c:strCache>
            </c:strRef>
          </c:cat>
          <c:val>
            <c:numRef>
              <c:f>Sheet1!$B$2:$B$13</c:f>
              <c:numCache>
                <c:formatCode>0%;[Red]\(0%\)</c:formatCode>
                <c:ptCount val="12"/>
                <c:pt idx="0">
                  <c:v>-0.11</c:v>
                </c:pt>
                <c:pt idx="1">
                  <c:v>-7.0999999999999994E-2</c:v>
                </c:pt>
                <c:pt idx="2">
                  <c:v>-6.6000000000000003E-2</c:v>
                </c:pt>
                <c:pt idx="3">
                  <c:v>-4.7E-2</c:v>
                </c:pt>
                <c:pt idx="4">
                  <c:v>-0.189</c:v>
                </c:pt>
                <c:pt idx="5">
                  <c:v>-2.5000000000000001E-2</c:v>
                </c:pt>
                <c:pt idx="6">
                  <c:v>-0.45800000000000002</c:v>
                </c:pt>
                <c:pt idx="7">
                  <c:v>-0.23899999999999999</c:v>
                </c:pt>
                <c:pt idx="8">
                  <c:v>-0.01</c:v>
                </c:pt>
                <c:pt idx="9">
                  <c:v>0.11799999999999999</c:v>
                </c:pt>
                <c:pt idx="10">
                  <c:v>-0.11</c:v>
                </c:pt>
                <c:pt idx="11">
                  <c:v>-0.45800000000000002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1-4142-AC4E-7DADABE12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MSN</a:t>
            </a:r>
            <a:r>
              <a:rPr lang="en-US" b="1" baseline="0" dirty="0"/>
              <a:t> vs Select Regional Markets: % of Seats (2Q23)</a:t>
            </a:r>
          </a:p>
          <a:p>
            <a:pPr>
              <a:defRPr b="1"/>
            </a:pPr>
            <a:r>
              <a:rPr lang="en-US" b="1" baseline="0" dirty="0"/>
              <a:t>By Carrier/Carrier Type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01779508966476E-2"/>
          <c:y val="0.17684917840758393"/>
          <c:w val="0.92423643045204595"/>
          <c:h val="0.64432141659140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0.335719145902861</c:v>
                </c:pt>
                <c:pt idx="1">
                  <c:v>0.10496810757966268</c:v>
                </c:pt>
                <c:pt idx="2">
                  <c:v>0.29729811177792509</c:v>
                </c:pt>
                <c:pt idx="3">
                  <c:v>0.20123794987724894</c:v>
                </c:pt>
                <c:pt idx="4">
                  <c:v>0.13898544875881078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1-4B4C-98C9-B081A1054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0.33061918802449536</c:v>
                </c:pt>
                <c:pt idx="1">
                  <c:v>0.25896782044533168</c:v>
                </c:pt>
                <c:pt idx="2">
                  <c:v>0.16083467509320568</c:v>
                </c:pt>
                <c:pt idx="3">
                  <c:v>0.27421903685411703</c:v>
                </c:pt>
                <c:pt idx="4">
                  <c:v>0.26765364102046713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1-4B4C-98C9-B081A1054B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0.28269448854615559</c:v>
                </c:pt>
                <c:pt idx="1">
                  <c:v>0.23569626657004369</c:v>
                </c:pt>
                <c:pt idx="2">
                  <c:v>0.21375526299928535</c:v>
                </c:pt>
                <c:pt idx="3">
                  <c:v>0.18046746196876867</c:v>
                </c:pt>
                <c:pt idx="4">
                  <c:v>0.10002774503914114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1-4B4C-98C9-B081A1054B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AS/B6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4.9124770128911248E-2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1-4B4C-98C9-B081A1054B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0.14286729062088324</c:v>
                </c:pt>
                <c:pt idx="3">
                  <c:v>0.12734972893973318</c:v>
                </c:pt>
                <c:pt idx="4">
                  <c:v>0.37087665151772242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1-4B4C-98C9-B081A1054B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ULCCs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5.0967177526488029E-2</c:v>
                </c:pt>
                <c:pt idx="1">
                  <c:v>0.40036780540496197</c:v>
                </c:pt>
                <c:pt idx="2">
                  <c:v>0.18524465950870064</c:v>
                </c:pt>
                <c:pt idx="3">
                  <c:v>0.21672582236013219</c:v>
                </c:pt>
                <c:pt idx="4">
                  <c:v>7.3331743534947286E-2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D-4F02-99C6-B743E334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997696"/>
        <c:axId val="583000576"/>
      </c:barChart>
      <c:catAx>
        <c:axId val="5829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00576"/>
        <c:crosses val="autoZero"/>
        <c:auto val="1"/>
        <c:lblAlgn val="ctr"/>
        <c:lblOffset val="100"/>
        <c:noMultiLvlLbl val="0"/>
      </c:catAx>
      <c:valAx>
        <c:axId val="583000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Airport</a:t>
            </a:r>
            <a:r>
              <a:rPr lang="en-US" baseline="0" dirty="0"/>
              <a:t> of Origin: Bookings within each market’s catchment area</a:t>
            </a:r>
          </a:p>
          <a:p>
            <a:pPr>
              <a:defRPr/>
            </a:pPr>
            <a:r>
              <a:rPr lang="en-US" baseline="0" dirty="0"/>
              <a:t>November 2022</a:t>
            </a:r>
            <a:endParaRPr lang="en-US" dirty="0"/>
          </a:p>
        </c:rich>
      </c:tx>
      <c:layout>
        <c:manualLayout>
          <c:xMode val="edge"/>
          <c:yMode val="edge"/>
          <c:x val="0.21406331428788009"/>
          <c:y val="3.31592319854320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0.04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01A-87A4-9AA0382FA8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0.7</c:v>
                </c:pt>
                <c:pt idx="2">
                  <c:v>0.42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2-401A-87A4-9AA0382FA8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DLH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0.27</c:v>
                </c:pt>
                <c:pt idx="1">
                  <c:v>0.26</c:v>
                </c:pt>
                <c:pt idx="2">
                  <c:v>7.0000000000000007E-2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01A-87A4-9AA0382FA8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 formatCode="0%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2-401A-87A4-9AA0382FA8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BJI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2" formatCode="0%">
                  <c:v>0.14000000000000001</c:v>
                </c:pt>
                <c:pt idx="3" formatCode="0%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2-401A-87A4-9AA0382FA8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Hibbing</c:v>
                </c:pt>
                <c:pt idx="1">
                  <c:v>Grand Rapids</c:v>
                </c:pt>
                <c:pt idx="2">
                  <c:v>International Falls</c:v>
                </c:pt>
                <c:pt idx="3">
                  <c:v>Bemidji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3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7-4A3A-81CE-B23192EED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49599871"/>
        <c:axId val="1949602783"/>
      </c:barChart>
      <c:catAx>
        <c:axId val="194959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602783"/>
        <c:crosses val="autoZero"/>
        <c:auto val="1"/>
        <c:lblAlgn val="ctr"/>
        <c:lblOffset val="100"/>
        <c:noMultiLvlLbl val="0"/>
      </c:catAx>
      <c:valAx>
        <c:axId val="1949602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59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Enplaned Passengers</a:t>
            </a:r>
          </a:p>
          <a:p>
            <a:pPr>
              <a:defRPr/>
            </a:pPr>
            <a:r>
              <a:rPr lang="en-US" baseline="0" dirty="0"/>
              <a:t>2017-2019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DLH Enplaned Passengers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#,##0;[Red]\(#,##0\)</c:formatCode>
                <c:ptCount val="3"/>
                <c:pt idx="0">
                  <c:v>117615</c:v>
                </c:pt>
                <c:pt idx="1">
                  <c:v>131998</c:v>
                </c:pt>
                <c:pt idx="2">
                  <c:v>151564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43E1-BE81-B42F36DF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452336"/>
        <c:axId val="1346833776"/>
      </c:bar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984692308624435"/>
          <c:y val="5.51804965186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D5-4D92-B3AC-55776EA0B1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D5-4D92-B3AC-55776EA0B1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D5-4D92-B3AC-55776EA0B1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D5-4D92-B3AC-55776EA0B1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8-461B-995C-939584E4C3C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94862359155418"/>
          <c:y val="0.12410813412657737"/>
          <c:w val="0.52932818019114769"/>
          <c:h val="4.6150995071915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Monthly Enplaned Passengers</a:t>
            </a:r>
          </a:p>
          <a:p>
            <a:pPr>
              <a:defRPr/>
            </a:pPr>
            <a:r>
              <a:rPr lang="en-US" baseline="0" dirty="0"/>
              <a:t>2017-Early 2020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#,##0;[Red]\(#,##0\)</c:formatCode>
                <c:ptCount val="12"/>
                <c:pt idx="0">
                  <c:v>8188</c:v>
                </c:pt>
                <c:pt idx="1">
                  <c:v>8390</c:v>
                </c:pt>
                <c:pt idx="2">
                  <c:v>10518.5</c:v>
                </c:pt>
                <c:pt idx="3">
                  <c:v>9222.5</c:v>
                </c:pt>
                <c:pt idx="4">
                  <c:v>9608</c:v>
                </c:pt>
                <c:pt idx="5">
                  <c:v>11148</c:v>
                </c:pt>
                <c:pt idx="6">
                  <c:v>11900</c:v>
                </c:pt>
                <c:pt idx="7">
                  <c:v>11998</c:v>
                </c:pt>
                <c:pt idx="8">
                  <c:v>10308.5</c:v>
                </c:pt>
                <c:pt idx="9">
                  <c:v>10810</c:v>
                </c:pt>
                <c:pt idx="10">
                  <c:v>8463.5</c:v>
                </c:pt>
                <c:pt idx="11">
                  <c:v>7060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5-448A-842C-D541D5B9D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#,##0;[Red]\(#,##0\)</c:formatCode>
                <c:ptCount val="12"/>
                <c:pt idx="0">
                  <c:v>8094.5</c:v>
                </c:pt>
                <c:pt idx="1">
                  <c:v>7859.5</c:v>
                </c:pt>
                <c:pt idx="2">
                  <c:v>11335.5</c:v>
                </c:pt>
                <c:pt idx="3">
                  <c:v>10796.5</c:v>
                </c:pt>
                <c:pt idx="4">
                  <c:v>10611.5</c:v>
                </c:pt>
                <c:pt idx="5">
                  <c:v>11738</c:v>
                </c:pt>
                <c:pt idx="6">
                  <c:v>13272</c:v>
                </c:pt>
                <c:pt idx="7">
                  <c:v>13377.5</c:v>
                </c:pt>
                <c:pt idx="8">
                  <c:v>11961</c:v>
                </c:pt>
                <c:pt idx="9">
                  <c:v>12888.5</c:v>
                </c:pt>
                <c:pt idx="10">
                  <c:v>10450</c:v>
                </c:pt>
                <c:pt idx="11">
                  <c:v>9613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5-448A-842C-D541D5B9D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#,##0;[Red]\(#,##0\)</c:formatCode>
                <c:ptCount val="12"/>
                <c:pt idx="0">
                  <c:v>8883.5</c:v>
                </c:pt>
                <c:pt idx="1">
                  <c:v>8324.5</c:v>
                </c:pt>
                <c:pt idx="2">
                  <c:v>11954.5</c:v>
                </c:pt>
                <c:pt idx="3">
                  <c:v>11330</c:v>
                </c:pt>
                <c:pt idx="4">
                  <c:v>12188.5</c:v>
                </c:pt>
                <c:pt idx="5">
                  <c:v>14675.5</c:v>
                </c:pt>
                <c:pt idx="6">
                  <c:v>15443</c:v>
                </c:pt>
                <c:pt idx="7">
                  <c:v>15969.5</c:v>
                </c:pt>
                <c:pt idx="8">
                  <c:v>13856</c:v>
                </c:pt>
                <c:pt idx="9">
                  <c:v>14284.5</c:v>
                </c:pt>
                <c:pt idx="10">
                  <c:v>11856.5</c:v>
                </c:pt>
                <c:pt idx="11">
                  <c:v>12798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5-448A-842C-D541D5B9DD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#,##0;[Red]\(#,##0\)</c:formatCode>
                <c:ptCount val="12"/>
                <c:pt idx="0">
                  <c:v>11745.5</c:v>
                </c:pt>
                <c:pt idx="1">
                  <c:v>12157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7-41F6-BD28-C82C238D8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452336"/>
        <c:axId val="1346833776"/>
      </c:line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Scheduled Departing Seats</a:t>
            </a:r>
          </a:p>
          <a:p>
            <a:pPr>
              <a:defRPr/>
            </a:pPr>
            <a:r>
              <a:rPr lang="en-US" baseline="0" dirty="0"/>
              <a:t>2019, 2022-23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DLH Enplaned Passengers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#,##0;[Red]\(#,##0\)</c:formatCode>
                <c:ptCount val="3"/>
                <c:pt idx="0">
                  <c:v>207268</c:v>
                </c:pt>
                <c:pt idx="1">
                  <c:v>147705</c:v>
                </c:pt>
                <c:pt idx="2">
                  <c:v>152706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43E1-BE81-B42F36DF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452336"/>
        <c:axId val="1346833776"/>
      </c:bar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Monthly Scheduled Departing Seats</a:t>
            </a:r>
          </a:p>
          <a:p>
            <a:pPr>
              <a:defRPr/>
            </a:pPr>
            <a:r>
              <a:rPr lang="en-US" baseline="0" dirty="0"/>
              <a:t>2019, 2022-23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#,##0;[Red]\(#,##0\)</c:formatCode>
                <c:ptCount val="12"/>
                <c:pt idx="0">
                  <c:v>11834</c:v>
                </c:pt>
                <c:pt idx="1">
                  <c:v>10516</c:v>
                </c:pt>
                <c:pt idx="2">
                  <c:v>14528</c:v>
                </c:pt>
                <c:pt idx="3">
                  <c:v>14959</c:v>
                </c:pt>
                <c:pt idx="4">
                  <c:v>15481</c:v>
                </c:pt>
                <c:pt idx="5">
                  <c:v>20001</c:v>
                </c:pt>
                <c:pt idx="6">
                  <c:v>19908</c:v>
                </c:pt>
                <c:pt idx="7">
                  <c:v>21568</c:v>
                </c:pt>
                <c:pt idx="8">
                  <c:v>20901</c:v>
                </c:pt>
                <c:pt idx="9">
                  <c:v>20167</c:v>
                </c:pt>
                <c:pt idx="10">
                  <c:v>18594</c:v>
                </c:pt>
                <c:pt idx="11">
                  <c:v>18811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5-448A-842C-D541D5B9D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#,##0;[Red]\(#,##0\)</c:formatCode>
                <c:ptCount val="12"/>
                <c:pt idx="0">
                  <c:v>13470</c:v>
                </c:pt>
                <c:pt idx="1">
                  <c:v>13550</c:v>
                </c:pt>
                <c:pt idx="2">
                  <c:v>14240</c:v>
                </c:pt>
                <c:pt idx="3">
                  <c:v>15338</c:v>
                </c:pt>
                <c:pt idx="4">
                  <c:v>13018</c:v>
                </c:pt>
                <c:pt idx="5">
                  <c:v>11763</c:v>
                </c:pt>
                <c:pt idx="6">
                  <c:v>10049</c:v>
                </c:pt>
                <c:pt idx="7">
                  <c:v>10267</c:v>
                </c:pt>
                <c:pt idx="8">
                  <c:v>11152</c:v>
                </c:pt>
                <c:pt idx="9">
                  <c:v>11452</c:v>
                </c:pt>
                <c:pt idx="10">
                  <c:v>11120</c:v>
                </c:pt>
                <c:pt idx="11">
                  <c:v>12286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5-448A-842C-D541D5B9D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#,##0;[Red]\(#,##0\)</c:formatCode>
                <c:ptCount val="12"/>
                <c:pt idx="0">
                  <c:v>12518</c:v>
                </c:pt>
                <c:pt idx="1">
                  <c:v>13176</c:v>
                </c:pt>
                <c:pt idx="2">
                  <c:v>16506</c:v>
                </c:pt>
                <c:pt idx="3">
                  <c:v>13878</c:v>
                </c:pt>
                <c:pt idx="4">
                  <c:v>13005</c:v>
                </c:pt>
                <c:pt idx="5">
                  <c:v>10695</c:v>
                </c:pt>
                <c:pt idx="6">
                  <c:v>13192</c:v>
                </c:pt>
                <c:pt idx="7">
                  <c:v>15404</c:v>
                </c:pt>
                <c:pt idx="8">
                  <c:v>12358</c:v>
                </c:pt>
                <c:pt idx="9">
                  <c:v>11664</c:v>
                </c:pt>
                <c:pt idx="10">
                  <c:v>10166</c:v>
                </c:pt>
                <c:pt idx="11">
                  <c:v>10144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5-448A-842C-D541D5B9D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452336"/>
        <c:axId val="1346833776"/>
      </c:line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Load</a:t>
            </a:r>
            <a:r>
              <a:rPr lang="en-US" baseline="0" dirty="0"/>
              <a:t> Factors</a:t>
            </a:r>
          </a:p>
          <a:p>
            <a:pPr>
              <a:defRPr/>
            </a:pPr>
            <a:r>
              <a:rPr lang="en-US" baseline="0" dirty="0"/>
              <a:t>May YTD: 2023 vs 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2-467B-A071-371552F438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0.79800000000000004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2-467B-A071-371552F43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Average Paid RT Fare: 1Q23 vs 1Q19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Sheet1!$B$2:$B$3</c:f>
              <c:numCache>
                <c:formatCode>"$"#,##0_);\("$"#,##0\)</c:formatCode>
                <c:ptCount val="2"/>
                <c:pt idx="0">
                  <c:v>622</c:v>
                </c:pt>
                <c:pt idx="1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7-4B0E-8D1F-3BBEC75734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Sheet1!$C$2:$C$3</c:f>
              <c:numCache>
                <c:formatCode>"$"#,##0_);\("$"#,##0\)</c:formatCode>
                <c:ptCount val="2"/>
                <c:pt idx="0">
                  <c:v>702</c:v>
                </c:pt>
                <c:pt idx="1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7-4B0E-8D1F-3BBEC757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1B-43FB-B0A6-399C951FB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1B-43FB-B0A6-399C951FB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1B-43FB-B0A6-399C951FB5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B1B-43FB-B0A6-399C951FB5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1B-43FB-B0A6-399C951FB5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AA-43E2-AFBB-EB08A8089B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AA-43E2-AFBB-EB08A8089B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AA-43E2-AFBB-EB08A8089B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AA-43E2-AFBB-EB08A8089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AA-43E2-AFBB-EB08A8089B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46-4EB2-95FC-24559DB460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46-4EB2-95FC-24559DB46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46-4EB2-95FC-24559DB46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46-4EB2-95FC-24559DB46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6-4EB2-95FC-24559DB460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8-498D-A682-6CFB16BE7D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8-498D-A682-6CFB16BE7D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8-498D-A682-6CFB16BE7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466704"/>
        <c:axId val="1485467120"/>
      </c:barChart>
      <c:catAx>
        <c:axId val="14854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467120"/>
        <c:crosses val="autoZero"/>
        <c:auto val="1"/>
        <c:lblAlgn val="ctr"/>
        <c:lblOffset val="100"/>
        <c:noMultiLvlLbl val="0"/>
      </c:catAx>
      <c:valAx>
        <c:axId val="14854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46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U.S.</a:t>
            </a:r>
            <a:r>
              <a:rPr lang="en-US" sz="2400" b="1" baseline="0" dirty="0"/>
              <a:t> Scheduled Seat Capacity Change: By Airline Type</a:t>
            </a:r>
          </a:p>
          <a:p>
            <a:pPr>
              <a:defRPr/>
            </a:pPr>
            <a:r>
              <a:rPr lang="en-US" sz="2400" b="1" baseline="0" dirty="0"/>
              <a:t>August Year-To-Date: 2023 vs 2019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Mainline Carriers</c:v>
                </c:pt>
                <c:pt idx="1">
                  <c:v>Regional Airlines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-0.21</c:v>
                </c:pt>
                <c:pt idx="2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0-4C76-9169-17D4BEAF7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3744"/>
        <c:axId val="5674224"/>
      </c:barChart>
      <c:catAx>
        <c:axId val="56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224"/>
        <c:crosses val="autoZero"/>
        <c:auto val="1"/>
        <c:lblAlgn val="ctr"/>
        <c:lblOffset val="100"/>
        <c:noMultiLvlLbl val="0"/>
      </c:catAx>
      <c:valAx>
        <c:axId val="56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January – August 2023 vs 2019</a:t>
            </a:r>
            <a:r>
              <a:rPr lang="en-US" b="1" dirty="0"/>
              <a:t>:</a:t>
            </a:r>
            <a:r>
              <a:rPr lang="en-US" b="1" baseline="0" dirty="0"/>
              <a:t> % Change in Seats</a:t>
            </a:r>
          </a:p>
          <a:p>
            <a:pPr>
              <a:defRPr/>
            </a:pPr>
            <a:r>
              <a:rPr lang="en-US" b="1" baseline="0" dirty="0"/>
              <a:t>Top 30 U.S. Airports (by Seats)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30590661099326E-2"/>
          <c:y val="0.18795495184615868"/>
          <c:w val="0.93854223620869448"/>
          <c:h val="0.704731938388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2273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AA-461C-B101-F79569D952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D6-4DCE-8412-C271572256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AA-461C-B101-F79569D952A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08D6-4DCE-8412-C2715722566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D6-4DCE-8412-C2715722566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8D6-4DCE-8412-C2715722566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AA-461C-B101-F79569D952A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AA-461C-B101-F79569D952A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8D6-4DCE-8412-C2715722566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08D6-4DCE-8412-C2715722566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8D6-4DCE-8412-C2715722566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AA-461C-B101-F79569D952A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8D6-4DCE-8412-C2715722566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8D6-4DCE-8412-C2715722566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8D6-4DCE-8412-C2715722566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08D6-4DCE-8412-C2715722566B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8D6-4DCE-8412-C2715722566B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3AA-461C-B101-F79569D952A6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08D6-4DCE-8412-C2715722566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08D6-4DCE-8412-C2715722566B}"/>
              </c:ext>
            </c:extLst>
          </c:dPt>
          <c:dLbls>
            <c:dLbl>
              <c:idx val="0"/>
              <c:layout>
                <c:manualLayout>
                  <c:x val="-2.3211955217012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A-461C-B101-F79569D952A6}"/>
                </c:ext>
              </c:extLst>
            </c:dLbl>
            <c:dLbl>
              <c:idx val="1"/>
              <c:layout>
                <c:manualLayout>
                  <c:x val="-5.8029888042527462E-3"/>
                  <c:y val="-2.656042496679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6-4DCE-8412-C2715722566B}"/>
                </c:ext>
              </c:extLst>
            </c:dLbl>
            <c:dLbl>
              <c:idx val="3"/>
              <c:layout>
                <c:manualLayout>
                  <c:x val="-5.8029888042525762E-3"/>
                  <c:y val="5.3120849933599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A-461C-B101-F79569D952A6}"/>
                </c:ext>
              </c:extLst>
            </c:dLbl>
            <c:dLbl>
              <c:idx val="5"/>
              <c:layout>
                <c:manualLayout>
                  <c:x val="0"/>
                  <c:y val="-2.6560424966800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8D6-4DCE-8412-C2715722566B}"/>
                </c:ext>
              </c:extLst>
            </c:dLbl>
            <c:dLbl>
              <c:idx val="8"/>
              <c:layout>
                <c:manualLayout>
                  <c:x val="-4.6423910434021465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D6-4DCE-8412-C2715722566B}"/>
                </c:ext>
              </c:extLst>
            </c:dLbl>
            <c:dLbl>
              <c:idx val="9"/>
              <c:layout>
                <c:manualLayout>
                  <c:x val="-1.1605977608506004E-3"/>
                  <c:y val="-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A-461C-B101-F79569D952A6}"/>
                </c:ext>
              </c:extLst>
            </c:dLbl>
            <c:dLbl>
              <c:idx val="10"/>
              <c:layout>
                <c:manualLayout>
                  <c:x val="-2.3211955217010308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A-461C-B101-F79569D952A6}"/>
                </c:ext>
              </c:extLst>
            </c:dLbl>
            <c:dLbl>
              <c:idx val="11"/>
              <c:layout>
                <c:manualLayout>
                  <c:x val="-1.1605977608505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D6-4DCE-8412-C2715722566B}"/>
                </c:ext>
              </c:extLst>
            </c:dLbl>
            <c:dLbl>
              <c:idx val="12"/>
              <c:layout>
                <c:manualLayout>
                  <c:x val="-3.4817932825516309E-3"/>
                  <c:y val="-2.655833359475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8D6-4DCE-8412-C2715722566B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D6-4DCE-8412-C2715722566B}"/>
                </c:ext>
              </c:extLst>
            </c:dLbl>
            <c:dLbl>
              <c:idx val="16"/>
              <c:layout>
                <c:manualLayout>
                  <c:x val="-6.9635865651030918E-3"/>
                  <c:y val="9.73870998541768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D6-4DCE-8412-C2715722566B}"/>
                </c:ext>
              </c:extLst>
            </c:dLbl>
            <c:dLbl>
              <c:idx val="17"/>
              <c:layout>
                <c:manualLayout>
                  <c:x val="-4.6423910434021465E-3"/>
                  <c:y val="-1.593625498007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D6-4DCE-8412-C2715722566B}"/>
                </c:ext>
              </c:extLst>
            </c:dLbl>
            <c:dLbl>
              <c:idx val="23"/>
              <c:layout>
                <c:manualLayout>
                  <c:x val="-3.4817932825515459E-3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AA-461C-B101-F79569D952A6}"/>
                </c:ext>
              </c:extLst>
            </c:dLbl>
            <c:dLbl>
              <c:idx val="24"/>
              <c:layout>
                <c:manualLayout>
                  <c:x val="-1.1605977608505154E-3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D6-4DCE-8412-C2715722566B}"/>
                </c:ext>
              </c:extLst>
            </c:dLbl>
            <c:dLbl>
              <c:idx val="25"/>
              <c:layout>
                <c:manualLayout>
                  <c:x val="-4.6423910434020615E-3"/>
                  <c:y val="4.8693549927088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A-461C-B101-F79569D952A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AUS</c:v>
                </c:pt>
                <c:pt idx="1">
                  <c:v>BNA</c:v>
                </c:pt>
                <c:pt idx="2">
                  <c:v>MIA</c:v>
                </c:pt>
                <c:pt idx="3">
                  <c:v>LAS</c:v>
                </c:pt>
                <c:pt idx="4">
                  <c:v>MCO</c:v>
                </c:pt>
                <c:pt idx="5">
                  <c:v>DEN</c:v>
                </c:pt>
                <c:pt idx="6">
                  <c:v>MDW</c:v>
                </c:pt>
                <c:pt idx="7">
                  <c:v>DFW</c:v>
                </c:pt>
                <c:pt idx="8">
                  <c:v>TPA</c:v>
                </c:pt>
                <c:pt idx="9">
                  <c:v>EWR</c:v>
                </c:pt>
                <c:pt idx="10">
                  <c:v>PHX</c:v>
                </c:pt>
                <c:pt idx="11">
                  <c:v>DCA</c:v>
                </c:pt>
                <c:pt idx="12">
                  <c:v>CLT</c:v>
                </c:pt>
                <c:pt idx="13">
                  <c:v>LGA</c:v>
                </c:pt>
                <c:pt idx="14">
                  <c:v>SLC</c:v>
                </c:pt>
                <c:pt idx="15">
                  <c:v>IAD</c:v>
                </c:pt>
                <c:pt idx="16">
                  <c:v>IAH</c:v>
                </c:pt>
                <c:pt idx="17">
                  <c:v>SEA</c:v>
                </c:pt>
                <c:pt idx="18">
                  <c:v>JFK</c:v>
                </c:pt>
                <c:pt idx="19">
                  <c:v>BWI</c:v>
                </c:pt>
                <c:pt idx="20">
                  <c:v>SAN</c:v>
                </c:pt>
                <c:pt idx="21">
                  <c:v>FLL</c:v>
                </c:pt>
                <c:pt idx="22">
                  <c:v>ATL</c:v>
                </c:pt>
                <c:pt idx="23">
                  <c:v>BOS</c:v>
                </c:pt>
                <c:pt idx="24">
                  <c:v>MSP</c:v>
                </c:pt>
                <c:pt idx="25">
                  <c:v>ORD</c:v>
                </c:pt>
                <c:pt idx="26">
                  <c:v>LAX</c:v>
                </c:pt>
                <c:pt idx="27">
                  <c:v>DTW</c:v>
                </c:pt>
                <c:pt idx="28">
                  <c:v>SFO</c:v>
                </c:pt>
                <c:pt idx="29">
                  <c:v>PHL</c:v>
                </c:pt>
              </c:strCache>
            </c:strRef>
          </c:cat>
          <c:val>
            <c:numRef>
              <c:f>Sheet1!$B$2:$B$31</c:f>
              <c:numCache>
                <c:formatCode>0%;[Red]\(0%\)</c:formatCode>
                <c:ptCount val="30"/>
                <c:pt idx="0">
                  <c:v>0.40903722619755367</c:v>
                </c:pt>
                <c:pt idx="1">
                  <c:v>0.30872626076870535</c:v>
                </c:pt>
                <c:pt idx="2">
                  <c:v>0.17305035155086368</c:v>
                </c:pt>
                <c:pt idx="3">
                  <c:v>0.17234673860357463</c:v>
                </c:pt>
                <c:pt idx="4">
                  <c:v>0.16440536830984387</c:v>
                </c:pt>
                <c:pt idx="5">
                  <c:v>0.15927091267104054</c:v>
                </c:pt>
                <c:pt idx="6">
                  <c:v>0.10371056600296402</c:v>
                </c:pt>
                <c:pt idx="7">
                  <c:v>9.5698002107027724E-2</c:v>
                </c:pt>
                <c:pt idx="8">
                  <c:v>8.6704632702984341E-2</c:v>
                </c:pt>
                <c:pt idx="9">
                  <c:v>7.5196184849534609E-2</c:v>
                </c:pt>
                <c:pt idx="10">
                  <c:v>7.1393889930212229E-2</c:v>
                </c:pt>
                <c:pt idx="11">
                  <c:v>7.0221766958458387E-2</c:v>
                </c:pt>
                <c:pt idx="12">
                  <c:v>5.8936396784541101E-2</c:v>
                </c:pt>
                <c:pt idx="13">
                  <c:v>4.8018937710456067E-2</c:v>
                </c:pt>
                <c:pt idx="14">
                  <c:v>2.8693142444434772E-2</c:v>
                </c:pt>
                <c:pt idx="15">
                  <c:v>1.9857488502897258E-2</c:v>
                </c:pt>
                <c:pt idx="16">
                  <c:v>1.9569449094025693E-2</c:v>
                </c:pt>
                <c:pt idx="17">
                  <c:v>-8.4567354646452042E-3</c:v>
                </c:pt>
                <c:pt idx="18">
                  <c:v>-1.1394497894132383E-2</c:v>
                </c:pt>
                <c:pt idx="19">
                  <c:v>-2.0979340663462631E-2</c:v>
                </c:pt>
                <c:pt idx="20">
                  <c:v>-2.8965578720985929E-2</c:v>
                </c:pt>
                <c:pt idx="21">
                  <c:v>-3.7819122150427931E-2</c:v>
                </c:pt>
                <c:pt idx="22">
                  <c:v>-4.0502588896276115E-2</c:v>
                </c:pt>
                <c:pt idx="23">
                  <c:v>-4.5967780236926714E-2</c:v>
                </c:pt>
                <c:pt idx="24">
                  <c:v>-0.10356434336048126</c:v>
                </c:pt>
                <c:pt idx="25">
                  <c:v>-0.13685901901563258</c:v>
                </c:pt>
                <c:pt idx="26">
                  <c:v>-0.14751906186480312</c:v>
                </c:pt>
                <c:pt idx="27">
                  <c:v>-0.14851836622142656</c:v>
                </c:pt>
                <c:pt idx="28">
                  <c:v>-0.15620947269599783</c:v>
                </c:pt>
                <c:pt idx="29">
                  <c:v>-0.16587847954191415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8D6-4DCE-8412-C27157225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January-August: </a:t>
            </a:r>
            <a:r>
              <a:rPr lang="en-US" sz="2000" b="1" dirty="0"/>
              <a:t>2023 vs 2019</a:t>
            </a:r>
            <a:endParaRPr lang="en-US" sz="2000" b="1" u="none" baseline="0" dirty="0"/>
          </a:p>
          <a:p>
            <a:pPr>
              <a:defRPr sz="2400" b="1"/>
            </a:pPr>
            <a:r>
              <a:rPr lang="en-US" sz="2000" b="1" baseline="0" dirty="0"/>
              <a:t>Change in Flights &amp; Seats by Airline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345217336552418E-2"/>
          <c:y val="0.18776846803458933"/>
          <c:w val="0.91088820729409192"/>
          <c:h val="0.70607483262677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2C-41F7-B470-7FBB06200AC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2C-41F7-B470-7FBB06200AC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C-41F7-B470-7FBB06200AC3}"/>
              </c:ext>
            </c:extLst>
          </c:dPt>
          <c:dLbls>
            <c:dLbl>
              <c:idx val="1"/>
              <c:layout>
                <c:manualLayout>
                  <c:x val="-1.160597760850515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2C-41F7-B470-7FBB06200AC3}"/>
                </c:ext>
              </c:extLst>
            </c:dLbl>
            <c:dLbl>
              <c:idx val="4"/>
              <c:layout>
                <c:manualLayout>
                  <c:x val="3.4817932825515459E-3"/>
                  <c:y val="-2.6602491655692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2C-41F7-B470-7FBB06200AC3}"/>
                </c:ext>
              </c:extLst>
            </c:dLbl>
            <c:dLbl>
              <c:idx val="5"/>
              <c:layout>
                <c:manualLayout>
                  <c:x val="2.3211955217010308E-3"/>
                  <c:y val="-2.6596207107697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2C-41F7-B470-7FBB06200AC3}"/>
                </c:ext>
              </c:extLst>
            </c:dLbl>
            <c:dLbl>
              <c:idx val="6"/>
              <c:layout>
                <c:manualLayout>
                  <c:x val="0"/>
                  <c:y val="-2.6602491655691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2C-41F7-B470-7FBB06200AC3}"/>
                </c:ext>
              </c:extLst>
            </c:dLbl>
            <c:dLbl>
              <c:idx val="7"/>
              <c:layout>
                <c:manualLayout>
                  <c:x val="2.3211955217010308E-3"/>
                  <c:y val="2.660877620368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2C-41F7-B470-7FBB06200AC3}"/>
                </c:ext>
              </c:extLst>
            </c:dLbl>
            <c:dLbl>
              <c:idx val="8"/>
              <c:layout>
                <c:manualLayout>
                  <c:x val="1.1605977608505154E-3"/>
                  <c:y val="4.18969866220826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2C-41F7-B470-7FBB06200AC3}"/>
                </c:ext>
              </c:extLst>
            </c:dLbl>
            <c:dLbl>
              <c:idx val="9"/>
              <c:layout>
                <c:manualLayout>
                  <c:x val="-5.8029888042525762E-3"/>
                  <c:y val="-2.6592017409034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7-46B0-B8DE-C8CB83D5C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Alaska</c:v>
                </c:pt>
                <c:pt idx="7">
                  <c:v>American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Sheet1!$B$2:$B$11</c:f>
              <c:numCache>
                <c:formatCode>0%;[Red]\(0%\)</c:formatCode>
                <c:ptCount val="10"/>
                <c:pt idx="0">
                  <c:v>0.38</c:v>
                </c:pt>
                <c:pt idx="1">
                  <c:v>0.32300000000000001</c:v>
                </c:pt>
                <c:pt idx="2">
                  <c:v>8.6999999999999994E-2</c:v>
                </c:pt>
                <c:pt idx="3">
                  <c:v>0.124</c:v>
                </c:pt>
                <c:pt idx="4">
                  <c:v>3.1E-2</c:v>
                </c:pt>
                <c:pt idx="5">
                  <c:v>-3.9E-2</c:v>
                </c:pt>
                <c:pt idx="6">
                  <c:v>-0.13</c:v>
                </c:pt>
                <c:pt idx="7">
                  <c:v>-0.14536752886161042</c:v>
                </c:pt>
                <c:pt idx="8">
                  <c:v>-0.157</c:v>
                </c:pt>
                <c:pt idx="9">
                  <c:v>-0.16400000000000001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2C-41F7-B470-7FBB06200A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6358656510309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5-4610-A90C-9CE0BF9F4B8A}"/>
                </c:ext>
              </c:extLst>
            </c:dLbl>
            <c:dLbl>
              <c:idx val="1"/>
              <c:layout>
                <c:manualLayout>
                  <c:x val="1.04453798476546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65-4610-A90C-9CE0BF9F4B8A}"/>
                </c:ext>
              </c:extLst>
            </c:dLbl>
            <c:dLbl>
              <c:idx val="2"/>
              <c:layout>
                <c:manualLayout>
                  <c:x val="9.2847820868040797E-3"/>
                  <c:y val="2.660458650502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65-4610-A90C-9CE0BF9F4B8A}"/>
                </c:ext>
              </c:extLst>
            </c:dLbl>
            <c:dLbl>
              <c:idx val="4"/>
              <c:layout>
                <c:manualLayout>
                  <c:x val="4.6423910434020615E-3"/>
                  <c:y val="-5.3209173010045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7-46B0-B8DE-C8CB83D5CA96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465-4610-A90C-9CE0BF9F4B8A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407-46B0-B8DE-C8CB83D5CA96}"/>
                </c:ext>
              </c:extLst>
            </c:dLbl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07-46B0-B8DE-C8CB83D5CA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Alaska</c:v>
                </c:pt>
                <c:pt idx="7">
                  <c:v>American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Sheet1!$C$2:$C$11</c:f>
              <c:numCache>
                <c:formatCode>0.0%;[Red]\(0.0%\)</c:formatCode>
                <c:ptCount val="10"/>
                <c:pt idx="0">
                  <c:v>0.42399999999999999</c:v>
                </c:pt>
                <c:pt idx="1">
                  <c:v>0.32900000000000001</c:v>
                </c:pt>
                <c:pt idx="2">
                  <c:v>0.13</c:v>
                </c:pt>
                <c:pt idx="3">
                  <c:v>6.4000000000000001E-2</c:v>
                </c:pt>
                <c:pt idx="4">
                  <c:v>8.1000000000000003E-2</c:v>
                </c:pt>
                <c:pt idx="5">
                  <c:v>0.03</c:v>
                </c:pt>
                <c:pt idx="6">
                  <c:v>-5.8999999999999997E-2</c:v>
                </c:pt>
                <c:pt idx="7">
                  <c:v>-2.5000000000000001E-2</c:v>
                </c:pt>
                <c:pt idx="8">
                  <c:v>-1E-3</c:v>
                </c:pt>
                <c:pt idx="9">
                  <c:v>-6.0999999999999999E-2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5-4610-A90C-9CE0BF9F4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1774917328653"/>
          <c:y val="0.58840617570165432"/>
          <c:w val="0.19444645746724487"/>
          <c:h val="0.11297354854698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0.57232</cdr:x>
      <cdr:y>0.17803</cdr:y>
    </cdr:from>
    <cdr:to>
      <cdr:x>0.59574</cdr:x>
      <cdr:y>0.37707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60131CA5-1E8B-EFB3-C2DE-3A1C288DECF4}"/>
            </a:ext>
          </a:extLst>
        </cdr:cNvPr>
        <cdr:cNvSpPr/>
      </cdr:nvSpPr>
      <cdr:spPr>
        <a:xfrm xmlns:a="http://schemas.openxmlformats.org/drawingml/2006/main">
          <a:off x="6141357" y="900675"/>
          <a:ext cx="251399" cy="1006928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0.75298</cdr:x>
      <cdr:y>0.18592</cdr:y>
    </cdr:from>
    <cdr:to>
      <cdr:x>0.78105</cdr:x>
      <cdr:y>0.39644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4051B433-2E66-AFD2-9057-096655369B6E}"/>
            </a:ext>
          </a:extLst>
        </cdr:cNvPr>
        <cdr:cNvSpPr/>
      </cdr:nvSpPr>
      <cdr:spPr>
        <a:xfrm xmlns:a="http://schemas.openxmlformats.org/drawingml/2006/main">
          <a:off x="8080043" y="940590"/>
          <a:ext cx="301172" cy="1064984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0.93524</cdr:x>
      <cdr:y>0.17803</cdr:y>
    </cdr:from>
    <cdr:to>
      <cdr:x>0.95638</cdr:x>
      <cdr:y>0.45884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2C92CD81-852D-37EF-7711-1BCD4E439643}"/>
            </a:ext>
          </a:extLst>
        </cdr:cNvPr>
        <cdr:cNvSpPr/>
      </cdr:nvSpPr>
      <cdr:spPr>
        <a:xfrm xmlns:a="http://schemas.openxmlformats.org/drawingml/2006/main">
          <a:off x="10035843" y="900674"/>
          <a:ext cx="226785" cy="1420585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0.23409</cdr:x>
      <cdr:y>0.16674</cdr:y>
    </cdr:from>
    <cdr:to>
      <cdr:x>0.27417</cdr:x>
      <cdr:y>0.22376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F57BFA4-0D21-99F5-2AB9-63A50FBCB8B0}"/>
            </a:ext>
          </a:extLst>
        </cdr:cNvPr>
        <cdr:cNvSpPr txBox="1"/>
      </cdr:nvSpPr>
      <cdr:spPr>
        <a:xfrm xmlns:a="http://schemas.openxmlformats.org/drawingml/2006/main">
          <a:off x="2512000" y="843524"/>
          <a:ext cx="429986" cy="288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5%</a:t>
          </a:r>
        </a:p>
      </cdr:txBody>
    </cdr:sp>
  </cdr:relSizeAnchor>
  <cdr:relSizeAnchor xmlns:cdr="http://schemas.openxmlformats.org/drawingml/2006/chartDrawing">
    <cdr:from>
      <cdr:x>0.41264</cdr:x>
      <cdr:y>0.27863</cdr:y>
    </cdr:from>
    <cdr:to>
      <cdr:x>0.46437</cdr:x>
      <cdr:y>0.34264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4427884" y="1409582"/>
          <a:ext cx="555171" cy="32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40%</a:t>
          </a:r>
        </a:p>
      </cdr:txBody>
    </cdr:sp>
  </cdr:relSizeAnchor>
  <cdr:relSizeAnchor xmlns:cdr="http://schemas.openxmlformats.org/drawingml/2006/chartDrawing">
    <cdr:from>
      <cdr:x>0.59541</cdr:x>
      <cdr:y>0.25012</cdr:y>
    </cdr:from>
    <cdr:to>
      <cdr:x>0.64697</cdr:x>
      <cdr:y>0.30821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6389129" y="1265347"/>
          <a:ext cx="553358" cy="293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33%</a:t>
          </a:r>
        </a:p>
      </cdr:txBody>
    </cdr:sp>
  </cdr:relSizeAnchor>
  <cdr:relSizeAnchor xmlns:cdr="http://schemas.openxmlformats.org/drawingml/2006/chartDrawing">
    <cdr:from>
      <cdr:x>0.78003</cdr:x>
      <cdr:y>0.26392</cdr:y>
    </cdr:from>
    <cdr:to>
      <cdr:x>0.83168</cdr:x>
      <cdr:y>0.32973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8370327" y="1335196"/>
          <a:ext cx="554243" cy="332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34%</a:t>
          </a:r>
        </a:p>
      </cdr:txBody>
    </cdr:sp>
  </cdr:relSizeAnchor>
  <cdr:relSizeAnchor xmlns:cdr="http://schemas.openxmlformats.org/drawingml/2006/chartDrawing">
    <cdr:from>
      <cdr:x>0.95192</cdr:x>
      <cdr:y>0.28975</cdr:y>
    </cdr:from>
    <cdr:to>
      <cdr:x>1</cdr:x>
      <cdr:y>0.35232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10344259" y="1465825"/>
          <a:ext cx="522526" cy="316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2EA8-7D6C-4278-82FC-830F17C5835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175C-8EAF-42A8-AD17-7FE7BA5D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Wisconsin, Michigan &amp; Minnesota have seen worsening capacity trends as compared to other regional airports and the rest of the U.S. – particularly when compared to fast growing sunbelt markets (where ULCCs are more focused, too).  This is somewhat tied to DL – when ranking top 30 airports, 3 of the worst in terms of capacity declines are MSP, DTW and to a lesser degree, ATL.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ATW, DSM &amp; GRR: Benefiting from G4 (ULCC) growth.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3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9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of likelihood. 1</a:t>
            </a:r>
            <a:r>
              <a:rPr lang="en-US" baseline="30000" dirty="0"/>
              <a:t>st</a:t>
            </a:r>
            <a:r>
              <a:rPr lang="en-US" dirty="0"/>
              <a:t> point gets us closer to 2019 levels and is quite achievable. Also, ties somewhat to industry trends (relative ULCC growth and tougher economics on longer haul CR9/E175 flying). While this is a last resort, ULCC service to DEN might be an option but I didn’t add it and won’t speak to it unless indicated otherwise.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1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financial support packages (minimum revenue guarantees (MRG)). There are so many here that I can’t list them all.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 maker (Ford); tech commentary function of Alaska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Industry Trend (which is tied to #2 trend and is the continuation of a longer-term trend): Relative growth of ULCCs as compared to network airlines. This likely continues. </a:t>
            </a:r>
          </a:p>
          <a:p>
            <a:endParaRPr lang="en-US" dirty="0"/>
          </a:p>
          <a:p>
            <a:r>
              <a:rPr lang="en-US" dirty="0"/>
              <a:t>#3A Industry Trend. Network airlines shift to larger aircraft</a:t>
            </a:r>
          </a:p>
          <a:p>
            <a:endParaRPr lang="en-US" dirty="0"/>
          </a:p>
          <a:p>
            <a:r>
              <a:rPr lang="en-US" dirty="0"/>
              <a:t>Fastest growing airports generally benefitted from ULCC growth and/or a start-up airlines (Breeze or </a:t>
            </a:r>
            <a:r>
              <a:rPr lang="en-US" dirty="0" err="1"/>
              <a:t>Avelo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SY (ULCC) highest paid pilot made $750k last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Flight capacity in the U.S. is at lowest levels since turn of the century. Seats are only up 14% over the past (almost) 20 years. </a:t>
            </a:r>
          </a:p>
          <a:p>
            <a:endParaRPr lang="en-US" dirty="0"/>
          </a:p>
          <a:p>
            <a:r>
              <a:rPr lang="en-US" dirty="0"/>
              <a:t>Average gauge went up by 15 seats post-COVID or about 12%. The longer-term trend of larger gauge has exploded post-COVID and will likely continue (due to retirements of 50-seat RJs, limit growth (pilot scope clauses) of larger RJs, ongoing pilot shortages of regional pilots and finally, significantly higher pilot labor costs will make larger aircraft more economical.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/>
          <p:nvPr userDrawn="1"/>
        </p:nvSpPr>
        <p:spPr>
          <a:xfrm>
            <a:off x="-1797" y="5533089"/>
            <a:ext cx="9943357" cy="1324911"/>
          </a:xfrm>
          <a:custGeom>
            <a:avLst/>
            <a:gdLst>
              <a:gd name="connsiteX0" fmla="*/ 0 w 9653797"/>
              <a:gd name="connsiteY0" fmla="*/ 0 h 1324911"/>
              <a:gd name="connsiteX1" fmla="*/ 9653797 w 9653797"/>
              <a:gd name="connsiteY1" fmla="*/ 0 h 1324911"/>
              <a:gd name="connsiteX2" fmla="*/ 9653797 w 9653797"/>
              <a:gd name="connsiteY2" fmla="*/ 1324911 h 1324911"/>
              <a:gd name="connsiteX3" fmla="*/ 0 w 9653797"/>
              <a:gd name="connsiteY3" fmla="*/ 1324911 h 1324911"/>
              <a:gd name="connsiteX4" fmla="*/ 0 w 9653797"/>
              <a:gd name="connsiteY4" fmla="*/ 0 h 1324911"/>
              <a:gd name="connsiteX0" fmla="*/ 0 w 9943357"/>
              <a:gd name="connsiteY0" fmla="*/ 0 h 1324911"/>
              <a:gd name="connsiteX1" fmla="*/ 9943357 w 9943357"/>
              <a:gd name="connsiteY1" fmla="*/ 5080 h 1324911"/>
              <a:gd name="connsiteX2" fmla="*/ 9653797 w 9943357"/>
              <a:gd name="connsiteY2" fmla="*/ 1324911 h 1324911"/>
              <a:gd name="connsiteX3" fmla="*/ 0 w 9943357"/>
              <a:gd name="connsiteY3" fmla="*/ 1324911 h 1324911"/>
              <a:gd name="connsiteX4" fmla="*/ 0 w 9943357"/>
              <a:gd name="connsiteY4" fmla="*/ 0 h 132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3357" h="1324911">
                <a:moveTo>
                  <a:pt x="0" y="0"/>
                </a:moveTo>
                <a:lnTo>
                  <a:pt x="9943357" y="5080"/>
                </a:lnTo>
                <a:lnTo>
                  <a:pt x="9653797" y="1324911"/>
                </a:lnTo>
                <a:lnTo>
                  <a:pt x="0" y="1324911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-88" y="-622"/>
            <a:ext cx="12187788" cy="553736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0380" y="5657354"/>
            <a:ext cx="9034405" cy="60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0380" y="6357543"/>
            <a:ext cx="9085852" cy="4173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08" y="5951663"/>
            <a:ext cx="1384415" cy="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40" y="1139988"/>
            <a:ext cx="53292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A1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40" y="1963900"/>
            <a:ext cx="5329207" cy="3684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264" y="1139988"/>
            <a:ext cx="533941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A1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264" y="1963900"/>
            <a:ext cx="5339415" cy="3684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823839178"/>
              </p:ext>
            </p:extLst>
          </p:nvPr>
        </p:nvGraphicFramePr>
        <p:xfrm>
          <a:off x="5255220" y="1139672"/>
          <a:ext cx="6463376" cy="439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672733998"/>
              </p:ext>
            </p:extLst>
          </p:nvPr>
        </p:nvGraphicFramePr>
        <p:xfrm>
          <a:off x="5314228" y="873582"/>
          <a:ext cx="5694131" cy="529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230" y="3007360"/>
            <a:ext cx="12187770" cy="17373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519185932"/>
              </p:ext>
            </p:extLst>
          </p:nvPr>
        </p:nvGraphicFramePr>
        <p:xfrm>
          <a:off x="0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3809691521"/>
              </p:ext>
            </p:extLst>
          </p:nvPr>
        </p:nvGraphicFramePr>
        <p:xfrm>
          <a:off x="3932898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 userDrawn="1">
            <p:extLst>
              <p:ext uri="{D42A27DB-BD31-4B8C-83A1-F6EECF244321}">
                <p14:modId xmlns:p14="http://schemas.microsoft.com/office/powerpoint/2010/main" val="1356883321"/>
              </p:ext>
            </p:extLst>
          </p:nvPr>
        </p:nvGraphicFramePr>
        <p:xfrm>
          <a:off x="7712418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857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674140549"/>
              </p:ext>
            </p:extLst>
          </p:nvPr>
        </p:nvGraphicFramePr>
        <p:xfrm>
          <a:off x="5394960" y="1611896"/>
          <a:ext cx="6548120" cy="397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5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Areas of Expertise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936143" y="5266546"/>
            <a:ext cx="170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Transportation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22053" y="2737388"/>
            <a:ext cx="189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Planning &amp; Strategy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5266547"/>
            <a:ext cx="201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 / Airspace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22053" y="5266547"/>
            <a:ext cx="22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Planning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08148" y="2737388"/>
            <a:ext cx="171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154029" y="2734894"/>
            <a:ext cx="213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/ Business Planning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58175" y="5244269"/>
            <a:ext cx="184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Development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0" y="3928511"/>
            <a:ext cx="1371332" cy="13473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0" y="3916251"/>
            <a:ext cx="1373617" cy="13473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06" y="3916251"/>
            <a:ext cx="1373617" cy="13473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97" y="1466997"/>
            <a:ext cx="1373617" cy="1347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30" y="1445977"/>
            <a:ext cx="1373617" cy="13473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9" y="3953113"/>
            <a:ext cx="1373617" cy="1347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97" y="1445977"/>
            <a:ext cx="1373617" cy="1347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66" y="1439880"/>
            <a:ext cx="1373617" cy="134735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38200" y="2753294"/>
            <a:ext cx="204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Planning &amp; Design</a:t>
            </a:r>
          </a:p>
        </p:txBody>
      </p:sp>
      <p:sp>
        <p:nvSpPr>
          <p:cNvPr id="29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9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l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Terminal</a:t>
            </a:r>
            <a:r>
              <a:rPr lang="en-US" baseline="0" dirty="0"/>
              <a:t> Planning &amp; Design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61" y="81534"/>
            <a:ext cx="837024" cy="82102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9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Environmental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26" y="81280"/>
            <a:ext cx="876097" cy="8593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Planning &amp; Strategy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25" y="31249"/>
            <a:ext cx="835681" cy="81970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4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Financial / Business Planning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79" y="120097"/>
            <a:ext cx="799428" cy="7841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853440"/>
            <a:ext cx="12192000" cy="50136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" y="6250970"/>
            <a:ext cx="820655" cy="319793"/>
          </a:xfrm>
          <a:prstGeom prst="rect">
            <a:avLst/>
          </a:prstGeom>
        </p:spPr>
      </p:pic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field / Air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Airfield / Airspace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01" y="76451"/>
            <a:ext cx="881020" cy="8641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7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Ground Transportation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17" y="33269"/>
            <a:ext cx="925043" cy="90735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5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ation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Activation Planning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25" y="99015"/>
            <a:ext cx="866415" cy="85126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Commercial Development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558" y="132080"/>
            <a:ext cx="824307" cy="8085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 flipV="1">
            <a:off x="1524000" y="3962400"/>
            <a:ext cx="10668000" cy="76200"/>
          </a:xfrm>
          <a:prstGeom prst="rect">
            <a:avLst/>
          </a:prstGeom>
          <a:solidFill>
            <a:schemeClr val="tx1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10" name="Rounded Rectangle 9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flipV="1">
            <a:off x="8551333" y="3810001"/>
            <a:ext cx="3640667" cy="80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447801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4724400"/>
            <a:ext cx="112776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6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6708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" y="6250970"/>
            <a:ext cx="820655" cy="319793"/>
          </a:xfrm>
          <a:prstGeom prst="rect">
            <a:avLst/>
          </a:prstGeom>
        </p:spPr>
      </p:pic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4782" y="-4047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3" y="0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 userDrawn="1">
            <p:ph idx="1"/>
          </p:nvPr>
        </p:nvSpPr>
        <p:spPr>
          <a:xfrm>
            <a:off x="575282" y="3368039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/>
          <p:cNvSpPr>
            <a:spLocks noGrp="1"/>
          </p:cNvSpPr>
          <p:nvPr userDrawn="1"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91940" y="1567611"/>
            <a:ext cx="4011959" cy="4269597"/>
            <a:chOff x="4091940" y="1567611"/>
            <a:chExt cx="4011959" cy="4536440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4091940" y="1567611"/>
              <a:ext cx="15240" cy="4480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8088659" y="1623547"/>
              <a:ext cx="15240" cy="4480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Content Placeholder 2"/>
          <p:cNvSpPr>
            <a:spLocks noGrp="1"/>
          </p:cNvSpPr>
          <p:nvPr userDrawn="1">
            <p:ph idx="13"/>
          </p:nvPr>
        </p:nvSpPr>
        <p:spPr>
          <a:xfrm>
            <a:off x="4572001" y="3368040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/>
          </p:nvPr>
        </p:nvSpPr>
        <p:spPr>
          <a:xfrm>
            <a:off x="8553480" y="3368040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idx="15"/>
          </p:nvPr>
        </p:nvSpPr>
        <p:spPr>
          <a:xfrm>
            <a:off x="575282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idx="16"/>
          </p:nvPr>
        </p:nvSpPr>
        <p:spPr>
          <a:xfrm>
            <a:off x="4556761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7"/>
          </p:nvPr>
        </p:nvSpPr>
        <p:spPr>
          <a:xfrm>
            <a:off x="8538240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266" y="1250668"/>
            <a:ext cx="5399768" cy="45672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314" y="1253341"/>
            <a:ext cx="5449300" cy="456457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80235" y="2141030"/>
            <a:ext cx="7039011" cy="375237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55772" y="1164264"/>
            <a:ext cx="4014061" cy="472914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80234" y="1164263"/>
            <a:ext cx="7039013" cy="88847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2906" y="1135988"/>
            <a:ext cx="7566974" cy="465521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8209281" y="1206310"/>
            <a:ext cx="3561080" cy="458489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40" y="1191049"/>
            <a:ext cx="10943064" cy="477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3851" y="6201809"/>
            <a:ext cx="2001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E263-A6CB-40FB-9DD4-494FF9CEDD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75" y="137286"/>
            <a:ext cx="9278792" cy="62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4" r:id="rId3"/>
    <p:sldLayoutId id="2147483650" r:id="rId4"/>
    <p:sldLayoutId id="2147483676" r:id="rId5"/>
    <p:sldLayoutId id="2147483680" r:id="rId6"/>
    <p:sldLayoutId id="2147483652" r:id="rId7"/>
    <p:sldLayoutId id="2147483661" r:id="rId8"/>
    <p:sldLayoutId id="2147483660" r:id="rId9"/>
    <p:sldLayoutId id="2147483653" r:id="rId10"/>
    <p:sldLayoutId id="2147483665" r:id="rId11"/>
    <p:sldLayoutId id="2147483664" r:id="rId12"/>
    <p:sldLayoutId id="2147483675" r:id="rId13"/>
    <p:sldLayoutId id="2147483674" r:id="rId14"/>
    <p:sldLayoutId id="2147483663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81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6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1F7CC8-8554-456F-973A-DB9D84131240}"/>
              </a:ext>
            </a:extLst>
          </p:cNvPr>
          <p:cNvSpPr/>
          <p:nvPr/>
        </p:nvSpPr>
        <p:spPr>
          <a:xfrm>
            <a:off x="0" y="5543909"/>
            <a:ext cx="1609193" cy="131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863" y="5657354"/>
            <a:ext cx="8256242" cy="700189"/>
          </a:xfrm>
        </p:spPr>
        <p:txBody>
          <a:bodyPr>
            <a:normAutofit/>
          </a:bodyPr>
          <a:lstStyle/>
          <a:p>
            <a:r>
              <a:rPr lang="en-US" sz="4000" dirty="0"/>
              <a:t>Duluth International Airport (DLH)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9863" y="6357543"/>
            <a:ext cx="7117253" cy="394239"/>
          </a:xfrm>
        </p:spPr>
        <p:txBody>
          <a:bodyPr>
            <a:normAutofit/>
          </a:bodyPr>
          <a:lstStyle/>
          <a:p>
            <a:r>
              <a:rPr lang="en-US" dirty="0"/>
              <a:t>Airport Board Presentation | September 2023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622"/>
            <a:ext cx="12192000" cy="5544531"/>
          </a:xfrm>
        </p:spPr>
      </p:pic>
      <p:sp>
        <p:nvSpPr>
          <p:cNvPr id="2" name="Rectangle 1"/>
          <p:cNvSpPr/>
          <p:nvPr/>
        </p:nvSpPr>
        <p:spPr>
          <a:xfrm>
            <a:off x="10154856" y="5702461"/>
            <a:ext cx="1767068" cy="104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9B1C555E-0026-47E2-8901-53656F80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05" y="6116223"/>
            <a:ext cx="2128587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2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825C4D-8363-4B95-A4AD-81F1E281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0"/>
            <a:ext cx="10102876" cy="844799"/>
          </a:xfrm>
        </p:spPr>
        <p:txBody>
          <a:bodyPr>
            <a:noAutofit/>
          </a:bodyPr>
          <a:lstStyle/>
          <a:p>
            <a:r>
              <a:rPr lang="en-US" sz="2900" dirty="0"/>
              <a:t>Largest airports are seeing similar trends, although carrier strategic plans also factoring in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F966C87-C86B-4FBD-A989-C8C438B08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315048"/>
              </p:ext>
            </p:extLst>
          </p:nvPr>
        </p:nvGraphicFramePr>
        <p:xfrm>
          <a:off x="452438" y="1190625"/>
          <a:ext cx="10942637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2710FEB-9A03-315C-1D5D-141EE5CE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 | </a:t>
            </a:r>
            <a:fld id="{F428E263-A6CB-40FB-9DD4-494FF9CEDD0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D1D7DB31-0AC1-BABF-F42E-CA7F3AC4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656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5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164A-13EB-C93C-E83A-0A0A2D2B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" y="1191049"/>
            <a:ext cx="11087981" cy="4772588"/>
          </a:xfrm>
        </p:spPr>
        <p:txBody>
          <a:bodyPr>
            <a:normAutofit/>
          </a:bodyPr>
          <a:lstStyle/>
          <a:p>
            <a:r>
              <a:rPr lang="en-US" dirty="0"/>
              <a:t>In general, while improving business travel is still 20% below 2019 levels</a:t>
            </a:r>
          </a:p>
          <a:p>
            <a:endParaRPr lang="en-US" dirty="0"/>
          </a:p>
          <a:p>
            <a:r>
              <a:rPr lang="en-US" dirty="0"/>
              <a:t>Large auto maker: Domestic back to 2019 levels, although international still down 20% (Europe) to 30%+ (Asia and Latin America)</a:t>
            </a:r>
          </a:p>
          <a:p>
            <a:endParaRPr lang="en-US" dirty="0"/>
          </a:p>
          <a:p>
            <a:r>
              <a:rPr lang="en-US" dirty="0"/>
              <a:t>Select high tech companies starting to travel again (Microsoft), while many others are still well below 2019 levels </a:t>
            </a:r>
          </a:p>
          <a:p>
            <a:endParaRPr lang="en-US" dirty="0"/>
          </a:p>
          <a:p>
            <a:r>
              <a:rPr lang="en-US" dirty="0"/>
              <a:t>In general, domestic travel weakening of late, although still above 2019 levels (thanks to strong leisure travel); Europe very strong of late with Asia still weak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2" y="9053"/>
            <a:ext cx="10020854" cy="8447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#3 Trend: Leisure travel demand outpacing business travel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87A584-5890-67E3-085A-66604712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7B2B6E73-490A-6ED4-6CA8-EEBD226D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6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87" y="0"/>
            <a:ext cx="10293913" cy="844799"/>
          </a:xfrm>
        </p:spPr>
        <p:txBody>
          <a:bodyPr>
            <a:normAutofit/>
          </a:bodyPr>
          <a:lstStyle/>
          <a:p>
            <a:r>
              <a:rPr lang="en-US" sz="2900" dirty="0"/>
              <a:t>#4 Trend: ULCCs growing much faster than network airlines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A5C06F5-3F75-3E14-9E6E-E87A43D5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604BA30-4377-1E8D-CA47-B4738821A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5439"/>
              </p:ext>
            </p:extLst>
          </p:nvPr>
        </p:nvGraphicFramePr>
        <p:xfrm>
          <a:off x="633743" y="1403287"/>
          <a:ext cx="10489728" cy="442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E8E8DD-2F2A-FAD4-CB8A-735FB3AD29CB}"/>
              </a:ext>
            </a:extLst>
          </p:cNvPr>
          <p:cNvSpPr txBox="1"/>
          <p:nvPr/>
        </p:nvSpPr>
        <p:spPr>
          <a:xfrm>
            <a:off x="8148119" y="2372008"/>
            <a:ext cx="26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ULCCs almost exclusively cater to leisure passengers</a:t>
            </a:r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B42B7C11-418D-45E3-4FD4-9BA08307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0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164A-13EB-C93C-E83A-0A0A2D2B6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90" y="1250940"/>
            <a:ext cx="5399768" cy="4567248"/>
          </a:xfrm>
        </p:spPr>
        <p:txBody>
          <a:bodyPr>
            <a:normAutofit/>
          </a:bodyPr>
          <a:lstStyle/>
          <a:p>
            <a:r>
              <a:rPr lang="en-US" sz="2000" dirty="0"/>
              <a:t>Pilot salaries: Roughly 40% growth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Oil prices also higher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It will also result in generally larger aircraft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Even larger RJ aircraft will be more challenged – bad for smaller markets</a:t>
            </a:r>
          </a:p>
          <a:p>
            <a:endParaRPr lang="en-US" sz="2000" dirty="0"/>
          </a:p>
          <a:p>
            <a:r>
              <a:rPr lang="en-US" sz="2000" dirty="0"/>
              <a:t>Air fares will have to go and stay higher</a:t>
            </a:r>
          </a:p>
          <a:p>
            <a:endParaRPr lang="en-US" sz="20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124843-9CD2-91DE-76D4-4005B81C6A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1490031"/>
              </p:ext>
            </p:extLst>
          </p:nvPr>
        </p:nvGraphicFramePr>
        <p:xfrm>
          <a:off x="5826035" y="1254125"/>
          <a:ext cx="5864316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#5 Trend: Significant airline operating cost increases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87A584-5890-67E3-085A-66604712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F168575-0DF5-E60E-5243-16A3F6E7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9CB927-1360-C27B-CA32-F3489B0CABD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67FF651-F172-1E2F-5866-074B159F54B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A34C174-F331-AEFF-634C-B35085DF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524717" cy="844799"/>
          </a:xfrm>
        </p:spPr>
        <p:txBody>
          <a:bodyPr>
            <a:normAutofit/>
          </a:bodyPr>
          <a:lstStyle/>
          <a:p>
            <a:r>
              <a:rPr lang="en-US" sz="2900" dirty="0"/>
              <a:t>#6 Trend: Shifting towards larger aircraft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5E6C3-2813-4265-405A-1BDC631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26E105DE-75EF-910E-F0C8-BED47BDE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3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E7E19B-6B9A-0945-8EFC-858F7AA8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15" y="989962"/>
            <a:ext cx="11277694" cy="5290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Air fares will likely go materially higher due to much higher airline cost structures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/>
              <a:t>Leisure travel continues to outpace business travel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/>
              <a:t>ULCCs will likely continue to grow much faster relative to network airlines; also, mainline airlines will grow much faster than regional airlines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Example 1: ULCC=Allegiant, Network Airline=Delta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Example 2: Mainline=Delta, Regional=Delta Connection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result: Much larger aircraft than was experienced pre-COVID or even today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/>
              <a:t>The result will be that relatively smaller communities will likely experience constrained/reduced air service (&amp; relatively higher air fares)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1C0C2-04D3-0039-7A95-2A6BFFB2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Where industry is headed over next 5+ years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49AAB0-7F22-5029-A2DF-D01CEBFA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102B7051-8B94-B639-9398-C81AA15E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1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Regional Air Service Trends </a:t>
            </a: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62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Regional Airports have experienced worsening capacity as compared to the U.S.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CE1303-7219-9ED0-5F01-5E1A7F4C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783347"/>
              </p:ext>
            </p:extLst>
          </p:nvPr>
        </p:nvGraphicFramePr>
        <p:xfrm>
          <a:off x="499273" y="1109316"/>
          <a:ext cx="5132901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8B2282-2D34-860A-2564-EB887C22E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675114"/>
              </p:ext>
            </p:extLst>
          </p:nvPr>
        </p:nvGraphicFramePr>
        <p:xfrm>
          <a:off x="6095999" y="1109316"/>
          <a:ext cx="5155097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53A422-9832-3004-E0CD-B4E336B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0A66CF25-41AD-2A9E-2503-3F06BE57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0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5" y="-1"/>
            <a:ext cx="10063843" cy="844799"/>
          </a:xfrm>
        </p:spPr>
        <p:txBody>
          <a:bodyPr>
            <a:noAutofit/>
          </a:bodyPr>
          <a:lstStyle/>
          <a:p>
            <a:r>
              <a:rPr lang="en-US" sz="2900" dirty="0"/>
              <a:t>Relative capacity trends regionally are largely driven by relative ULCC changes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CE1303-7219-9ED0-5F01-5E1A7F4C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339183"/>
              </p:ext>
            </p:extLst>
          </p:nvPr>
        </p:nvGraphicFramePr>
        <p:xfrm>
          <a:off x="200993" y="1181861"/>
          <a:ext cx="5676594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53A422-9832-3004-E0CD-B4E336B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4735AC-DC5A-02FD-1310-3123B80B3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70864"/>
              </p:ext>
            </p:extLst>
          </p:nvPr>
        </p:nvGraphicFramePr>
        <p:xfrm>
          <a:off x="6265209" y="1181861"/>
          <a:ext cx="5676594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F2F94D18-4465-45BD-1C28-58DF07C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4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The relative share of low-cost carriers greatly impacts air service (and fares)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8ADA48-FE52-B644-8BD0-4EC1FC851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202209"/>
              </p:ext>
            </p:extLst>
          </p:nvPr>
        </p:nvGraphicFramePr>
        <p:xfrm>
          <a:off x="410815" y="1069640"/>
          <a:ext cx="10866785" cy="50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0131CA5-1E8B-EFB3-C2DE-3A1C288DECF4}"/>
              </a:ext>
            </a:extLst>
          </p:cNvPr>
          <p:cNvSpPr/>
          <p:nvPr/>
        </p:nvSpPr>
        <p:spPr>
          <a:xfrm>
            <a:off x="4468586" y="1970315"/>
            <a:ext cx="370114" cy="1306286"/>
          </a:xfrm>
          <a:prstGeom prst="rightBrace">
            <a:avLst>
              <a:gd name="adj1" fmla="val 8333"/>
              <a:gd name="adj2" fmla="val 51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28E247-2A41-B2B5-EAB8-2AB62619D4E5}"/>
              </a:ext>
            </a:extLst>
          </p:cNvPr>
          <p:cNvCxnSpPr/>
          <p:nvPr/>
        </p:nvCxnSpPr>
        <p:spPr>
          <a:xfrm>
            <a:off x="2574472" y="2057400"/>
            <a:ext cx="4299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22CDB9B8-F81E-8D29-577D-5E5C2FB0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7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3C3915-168F-4032-8F85-E3EC2C41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0" y="947057"/>
            <a:ext cx="10943064" cy="50536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Key Industry Trends (Long-term, with focus upon Post-Pandemic Trends)</a:t>
            </a:r>
          </a:p>
          <a:p>
            <a:pPr>
              <a:lnSpc>
                <a:spcPct val="150000"/>
              </a:lnSpc>
            </a:pPr>
            <a:r>
              <a:rPr lang="en-US" dirty="0"/>
              <a:t>Air Service Trends in Upper Midwest markets</a:t>
            </a:r>
          </a:p>
          <a:p>
            <a:pPr>
              <a:lnSpc>
                <a:spcPct val="150000"/>
              </a:lnSpc>
            </a:pPr>
            <a:r>
              <a:rPr lang="en-US" dirty="0"/>
              <a:t>Essential Air Service (EAS) Program Changes &amp; Potential DLH Impact</a:t>
            </a:r>
          </a:p>
          <a:p>
            <a:pPr>
              <a:lnSpc>
                <a:spcPct val="150000"/>
              </a:lnSpc>
            </a:pPr>
            <a:r>
              <a:rPr lang="en-US" dirty="0"/>
              <a:t>DLH Ground Shuttle Study</a:t>
            </a:r>
          </a:p>
          <a:p>
            <a:pPr>
              <a:lnSpc>
                <a:spcPct val="150000"/>
              </a:lnSpc>
            </a:pPr>
            <a:r>
              <a:rPr lang="en-US" dirty="0"/>
              <a:t>State of DLH Air Service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80400185-3F83-02D9-CD30-0B775944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1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Essential Air Service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DLH Ground Shuttle Feeder Study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98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9DCD-106C-C40E-9095-022601D6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Federally subsidized program that subsidizes air service in what are deemed “Essential” markets</a:t>
            </a:r>
          </a:p>
          <a:p>
            <a:endParaRPr lang="en-US" dirty="0"/>
          </a:p>
          <a:p>
            <a:r>
              <a:rPr lang="en-US" dirty="0"/>
              <a:t>Subsidized through the U.S. Department of Transportation (DOT)</a:t>
            </a:r>
          </a:p>
          <a:p>
            <a:endParaRPr lang="en-US" dirty="0"/>
          </a:p>
          <a:p>
            <a:r>
              <a:rPr lang="en-US" dirty="0"/>
              <a:t>Guarantees 2 daily weekday trips</a:t>
            </a:r>
          </a:p>
          <a:p>
            <a:endParaRPr lang="en-US" dirty="0"/>
          </a:p>
          <a:p>
            <a:r>
              <a:rPr lang="en-US" dirty="0"/>
              <a:t>Carriers bid, with community input weighing heavily on DOT decision</a:t>
            </a:r>
          </a:p>
          <a:p>
            <a:endParaRPr lang="en-US" dirty="0"/>
          </a:p>
          <a:p>
            <a:r>
              <a:rPr lang="en-US" dirty="0"/>
              <a:t>Minnesota is one of largest EAS states, with service to 5 markets: BJI, BRD, HIB, INL and TVF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What is Essential Air Service (EAS)?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491F0894-CEEA-89FA-5BBD-DB4F5D70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6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9DCD-106C-C40E-9095-022601D6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0" y="1191049"/>
            <a:ext cx="11398946" cy="4772588"/>
          </a:xfrm>
        </p:spPr>
        <p:txBody>
          <a:bodyPr>
            <a:normAutofit/>
          </a:bodyPr>
          <a:lstStyle/>
          <a:p>
            <a:r>
              <a:rPr lang="en-US" dirty="0"/>
              <a:t>SkyWest has/is the dominant EAS provider</a:t>
            </a:r>
          </a:p>
          <a:p>
            <a:pPr lvl="1"/>
            <a:r>
              <a:rPr lang="en-US" dirty="0"/>
              <a:t>Considered by far the best regional airline in the industry</a:t>
            </a:r>
          </a:p>
          <a:p>
            <a:pPr lvl="1"/>
            <a:r>
              <a:rPr lang="en-US" dirty="0"/>
              <a:t>But SkyWest will no longer bid on EAS contracts as a Part 121 airline (50-seaters)</a:t>
            </a:r>
          </a:p>
          <a:p>
            <a:pPr lvl="1"/>
            <a:r>
              <a:rPr lang="en-US" dirty="0"/>
              <a:t>Instead, SkyWest will only consider flying EAS as a Part 135 carrier: 50-seat CRJ configured for 30-seats</a:t>
            </a:r>
          </a:p>
          <a:p>
            <a:pPr lvl="1"/>
            <a:endParaRPr lang="en-US" dirty="0"/>
          </a:p>
          <a:p>
            <a:r>
              <a:rPr lang="en-US" dirty="0"/>
              <a:t>It is far from certain that DOT will approve SkyWest flying as a Part 135 carrier</a:t>
            </a:r>
          </a:p>
          <a:p>
            <a:endParaRPr lang="en-US" sz="2000" dirty="0"/>
          </a:p>
          <a:p>
            <a:r>
              <a:rPr lang="en-US" dirty="0"/>
              <a:t>What this means for EAS regionally</a:t>
            </a:r>
          </a:p>
          <a:p>
            <a:pPr lvl="1"/>
            <a:r>
              <a:rPr lang="en-US" dirty="0"/>
              <a:t>Best case: 40% less seat capacity and operating costs (subsidies) roughly doubling</a:t>
            </a:r>
          </a:p>
          <a:p>
            <a:pPr lvl="1"/>
            <a:r>
              <a:rPr lang="en-US" dirty="0"/>
              <a:t>Even the best case will be a 40% reduction in seats (&amp; it will likely be worse)</a:t>
            </a:r>
          </a:p>
          <a:p>
            <a:pPr lvl="1"/>
            <a:r>
              <a:rPr lang="en-US" dirty="0"/>
              <a:t>If Part 135 airline is taken out of the equation, EAS markets will either be served by single engine, 8-seat turboprop aircraft or more likely via ground transportation (Landline)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EAS is about to change, and it could be significant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3F41879-4816-2D16-C2B9-E2D9AE5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7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EAS is potentially important to DLH given DLH’s proximity to many of these airports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97F51-2BD5-B24D-802F-D4F9330C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0" y="1391706"/>
            <a:ext cx="7164823" cy="4232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73DE73-71F0-C7BB-A74A-433953B76A5E}"/>
              </a:ext>
            </a:extLst>
          </p:cNvPr>
          <p:cNvSpPr txBox="1"/>
          <p:nvPr/>
        </p:nvSpPr>
        <p:spPr>
          <a:xfrm>
            <a:off x="7494823" y="4764527"/>
            <a:ext cx="42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Peak: 1998, 1999 or 2000; GPZ was not an EAS market</a:t>
            </a:r>
          </a:p>
          <a:p>
            <a:endParaRPr lang="en-US" sz="1400" dirty="0"/>
          </a:p>
        </p:txBody>
      </p:sp>
      <p:pic>
        <p:nvPicPr>
          <p:cNvPr id="19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DD32ED74-AFBC-5B91-34F9-F9422A9C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EF378-F594-B7C4-7A48-12DB592B9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673" y="1391706"/>
            <a:ext cx="3960875" cy="33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E1635F-37D4-E8D5-7CDC-D0B3B07C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229083" cy="844799"/>
          </a:xfrm>
        </p:spPr>
        <p:txBody>
          <a:bodyPr>
            <a:noAutofit/>
          </a:bodyPr>
          <a:lstStyle/>
          <a:p>
            <a:r>
              <a:rPr lang="en-US" sz="2900" dirty="0"/>
              <a:t>DLH already captures a decent share of these market’s traffic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08B81-4DD5-F588-29EF-2731176F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3E1932-025A-48DE-DDE6-1F43268F2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468307"/>
              </p:ext>
            </p:extLst>
          </p:nvPr>
        </p:nvGraphicFramePr>
        <p:xfrm>
          <a:off x="452438" y="1190625"/>
          <a:ext cx="10942637" cy="47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DC323727-20B5-9F72-9F13-64E40170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5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Ground Shuttle Feeder: Concept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6B391-E7E7-9DF1-AE90-309E23D6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983"/>
            <a:ext cx="8163252" cy="4819698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F789C16-AAB2-2054-CBB9-65908B3C6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561" y="1215984"/>
            <a:ext cx="4753439" cy="4214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United: New DEN nonstop &amp; added ORD capacity</a:t>
            </a:r>
          </a:p>
          <a:p>
            <a:endParaRPr lang="en-US" sz="1800" dirty="0"/>
          </a:p>
          <a:p>
            <a:r>
              <a:rPr lang="en-US" sz="1800" dirty="0"/>
              <a:t>Grand Rapids (GPZ)</a:t>
            </a:r>
          </a:p>
          <a:p>
            <a:pPr lvl="1"/>
            <a:r>
              <a:rPr lang="en-US" sz="1400" dirty="0"/>
              <a:t>76 miles or a 1:22 drive to Duluth</a:t>
            </a:r>
          </a:p>
          <a:p>
            <a:pPr lvl="1"/>
            <a:r>
              <a:rPr lang="en-US" sz="1400" dirty="0"/>
              <a:t>31,000 people within 30 miles</a:t>
            </a:r>
          </a:p>
          <a:p>
            <a:pPr lvl="1"/>
            <a:r>
              <a:rPr lang="en-US" sz="1400" dirty="0"/>
              <a:t>Generated 20,000 annual enplanements in 1990s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/>
              <a:t>Hibbing (HIB)</a:t>
            </a:r>
          </a:p>
          <a:p>
            <a:pPr lvl="1"/>
            <a:r>
              <a:rPr lang="en-US" sz="1400" dirty="0"/>
              <a:t>80 miles or a 1:28 drive to Duluth</a:t>
            </a:r>
          </a:p>
          <a:p>
            <a:pPr lvl="1"/>
            <a:r>
              <a:rPr lang="en-US" sz="1400" dirty="0"/>
              <a:t>30,000 people within 30 miles</a:t>
            </a:r>
          </a:p>
          <a:p>
            <a:pPr lvl="1"/>
            <a:r>
              <a:rPr lang="en-US" sz="1400" dirty="0"/>
              <a:t>2x daily CRJ (DL) service today although with pilot shortages it has not been consistent</a:t>
            </a:r>
          </a:p>
          <a:p>
            <a:pPr lvl="1"/>
            <a:endParaRPr lang="en-US" sz="1400" dirty="0"/>
          </a:p>
          <a:p>
            <a:r>
              <a:rPr lang="en-US" sz="1800" dirty="0"/>
              <a:t>International Falls (INL)</a:t>
            </a:r>
          </a:p>
          <a:p>
            <a:pPr lvl="1"/>
            <a:r>
              <a:rPr lang="en-US" sz="1400" dirty="0"/>
              <a:t>47,000 people (U.S.-side only) within 60 miles</a:t>
            </a:r>
          </a:p>
          <a:p>
            <a:pPr lvl="1"/>
            <a:r>
              <a:rPr lang="en-US" sz="1400" dirty="0"/>
              <a:t>2x daily CRJ (DL) service today, although with pilot shortages that has been sporadic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F3089209-2004-6DA3-1054-043A0D0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6BBF7-CD05-4A0E-825E-F9C0FE4DB8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Estimated Ground Shuttle operating costs per route:</a:t>
            </a:r>
          </a:p>
          <a:p>
            <a:pPr lvl="1"/>
            <a:r>
              <a:rPr lang="en-US" sz="1800" dirty="0"/>
              <a:t>Twin Harbors: $200</a:t>
            </a:r>
          </a:p>
          <a:p>
            <a:pPr lvl="1"/>
            <a:r>
              <a:rPr lang="en-US" sz="1800" dirty="0"/>
              <a:t>GPZ/HIB: $300</a:t>
            </a:r>
          </a:p>
          <a:p>
            <a:pPr lvl="1"/>
            <a:r>
              <a:rPr lang="en-US" sz="1800" dirty="0"/>
              <a:t>INL: $500</a:t>
            </a:r>
          </a:p>
          <a:p>
            <a:pPr lvl="1"/>
            <a:endParaRPr lang="en-US" dirty="0"/>
          </a:p>
          <a:p>
            <a:r>
              <a:rPr lang="en-US" sz="2000" b="1" dirty="0"/>
              <a:t>Estimated Fare: GPZ/HIB - $20, INL-$30</a:t>
            </a:r>
          </a:p>
          <a:p>
            <a:endParaRPr lang="en-US" sz="2000" b="1" dirty="0"/>
          </a:p>
          <a:p>
            <a:r>
              <a:rPr lang="en-US" sz="2000" b="1" dirty="0"/>
              <a:t>Breakeven Passenger Loads</a:t>
            </a:r>
          </a:p>
          <a:p>
            <a:pPr lvl="1"/>
            <a:r>
              <a:rPr lang="en-US" sz="1800" dirty="0"/>
              <a:t>GPZ/HIB: 15</a:t>
            </a:r>
          </a:p>
          <a:p>
            <a:pPr lvl="1"/>
            <a:r>
              <a:rPr lang="en-US" sz="1800" dirty="0"/>
              <a:t>INL: 16+</a:t>
            </a:r>
          </a:p>
          <a:p>
            <a:pPr lvl="1"/>
            <a:endParaRPr lang="en-US" sz="1600" b="1" dirty="0"/>
          </a:p>
          <a:p>
            <a:r>
              <a:rPr lang="en-US" sz="2000" b="1" dirty="0"/>
              <a:t>With DEN &amp; ORD connectivity, should be ample traffic to cover this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0C6379-9CEC-3F25-1F34-3CCC78730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Landline looking at minimizing risks</a:t>
            </a:r>
          </a:p>
          <a:p>
            <a:endParaRPr lang="en-US" sz="2000" b="1" dirty="0"/>
          </a:p>
          <a:p>
            <a:r>
              <a:rPr lang="en-US" sz="2000" b="1" dirty="0"/>
              <a:t>This equates to Capacity Purchase Agreements (CPA) with airlines</a:t>
            </a:r>
          </a:p>
          <a:p>
            <a:pPr lvl="1"/>
            <a:r>
              <a:rPr lang="en-US" sz="1800" dirty="0"/>
              <a:t>Starting with AA and then UA</a:t>
            </a:r>
          </a:p>
          <a:p>
            <a:pPr lvl="1"/>
            <a:r>
              <a:rPr lang="en-US" sz="1800" dirty="0"/>
              <a:t>Consistent with how regional airlines work with major airlines (DL, UA, AA)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Key Landline issues:</a:t>
            </a:r>
          </a:p>
          <a:p>
            <a:pPr lvl="1"/>
            <a:r>
              <a:rPr lang="en-US" sz="1800" dirty="0"/>
              <a:t>“Secure-to-Secure” Passenger Processing</a:t>
            </a:r>
          </a:p>
          <a:p>
            <a:pPr lvl="1"/>
            <a:r>
              <a:rPr lang="en-US" sz="1800" dirty="0"/>
              <a:t>Shuttle passengers being credited as an enplaned passenger – key for getting important buy in from EAS airports</a:t>
            </a:r>
          </a:p>
          <a:p>
            <a:pPr lvl="1"/>
            <a:endParaRPr lang="en-US" sz="1800" dirty="0"/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Ground Shuttle Feeder Study: Findings To-Date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C7854C1C-EC90-FB78-8D91-3CFECB62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3367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16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/>
          <a:lstStyle/>
          <a:p>
            <a:pPr algn="ctr"/>
            <a:r>
              <a:rPr lang="en-US" sz="3200" b="1" dirty="0"/>
              <a:t>The State of Air Service at DLH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10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A0FFCD-1EFB-4B65-985E-FD237C79FB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287129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153"/>
            <a:ext cx="10284737" cy="844799"/>
          </a:xfrm>
        </p:spPr>
        <p:txBody>
          <a:bodyPr>
            <a:noAutofit/>
          </a:bodyPr>
          <a:lstStyle/>
          <a:p>
            <a:r>
              <a:rPr lang="en-US" sz="2900" dirty="0"/>
              <a:t>Pre-COVID: DLH passenger volumes were up almost 26% from 2017 to 2019, with early 2020 up almost 50%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08FC31F6-800D-49B5-9521-016370F55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365505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479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A0FFCD-1EFB-4B65-985E-FD237C79FB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2084489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" y="10279"/>
            <a:ext cx="10284735" cy="844799"/>
          </a:xfrm>
        </p:spPr>
        <p:txBody>
          <a:bodyPr>
            <a:noAutofit/>
          </a:bodyPr>
          <a:lstStyle/>
          <a:p>
            <a:r>
              <a:rPr lang="en-US" sz="2900" dirty="0"/>
              <a:t>Post-COVID: DLH 2023 seat capacity will be about 26% below CY 2019 levels – with most of year down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08FC31F6-800D-49B5-9521-016370F55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8458447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892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Cursory Look at Long-Term Industry Trends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360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Declines have come primarily from AA and UA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03091B-65EF-F9B9-006F-C41F8A52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096" y="1233840"/>
            <a:ext cx="5360285" cy="4813847"/>
          </a:xfrm>
        </p:spPr>
        <p:txBody>
          <a:bodyPr>
            <a:normAutofit/>
          </a:bodyPr>
          <a:lstStyle/>
          <a:p>
            <a:r>
              <a:rPr lang="en-US" sz="2000" dirty="0"/>
              <a:t>AA exited DLH in late 2019 due to poor loads (66% LF)</a:t>
            </a:r>
          </a:p>
          <a:p>
            <a:endParaRPr lang="en-US" sz="2000" dirty="0"/>
          </a:p>
          <a:p>
            <a:r>
              <a:rPr lang="en-US" sz="2000" dirty="0"/>
              <a:t>SY capacity was 14,136 departing seats in 2022 (cuts due to RSW &amp; related hurricane)</a:t>
            </a:r>
          </a:p>
          <a:p>
            <a:endParaRPr lang="en-US" sz="2000" dirty="0"/>
          </a:p>
          <a:p>
            <a:r>
              <a:rPr lang="en-US" sz="2000" dirty="0"/>
              <a:t>UA results mostly hampered by regional pilot shortages, although UA has also reduced ORD capacity overall</a:t>
            </a:r>
          </a:p>
          <a:p>
            <a:endParaRPr lang="en-US" sz="2000" dirty="0"/>
          </a:p>
          <a:p>
            <a:r>
              <a:rPr lang="en-US" sz="2000" dirty="0"/>
              <a:t>DL #’s were initially higher due to going all mainline aircraft in earlier summer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B880F-4076-3547-6874-23254B9E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4" y="2123313"/>
            <a:ext cx="5665890" cy="26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5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6E1A1F9-99C3-8B7E-4F6A-93ECFF4EB7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4958085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DLH reductions are tied to pilot shortages, as revenues have been strong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3">
            <a:extLst>
              <a:ext uri="{FF2B5EF4-FFF2-40B4-BE49-F238E27FC236}">
                <a16:creationId xmlns:a16="http://schemas.microsoft.com/office/drawing/2014/main" id="{F835C1EC-94C9-80F2-B5C0-5CB29EFCE9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3668352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4F507EB-F3C3-1B5F-8095-EE312C049C67}"/>
              </a:ext>
            </a:extLst>
          </p:cNvPr>
          <p:cNvSpPr txBox="1"/>
          <p:nvPr/>
        </p:nvSpPr>
        <p:spPr>
          <a:xfrm>
            <a:off x="8899556" y="1874067"/>
            <a:ext cx="12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DL: +13%</a:t>
            </a:r>
          </a:p>
          <a:p>
            <a:r>
              <a:rPr lang="en-US" b="1" dirty="0">
                <a:solidFill>
                  <a:srgbClr val="FF0000"/>
                </a:solidFill>
              </a:rPr>
              <a:t>UA: +28%</a:t>
            </a:r>
          </a:p>
        </p:txBody>
      </p:sp>
    </p:spTree>
    <p:extLst>
      <p:ext uri="{BB962C8B-B14F-4D97-AF65-F5344CB8AC3E}">
        <p14:creationId xmlns:p14="http://schemas.microsoft.com/office/powerpoint/2010/main" val="674559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 has been the most impacted by pilot shortages; they’ve indicated that this is stabilizing and plans to bring some ORD capacity back in 2024</a:t>
            </a:r>
          </a:p>
          <a:p>
            <a:endParaRPr lang="en-US" dirty="0"/>
          </a:p>
          <a:p>
            <a:r>
              <a:rPr lang="en-US" dirty="0"/>
              <a:t>UA: Adding a lot of mainline aircraft over next few years which likely results in downstream impacts upon smaller aircraft (meaning more growth is possible)</a:t>
            </a:r>
          </a:p>
          <a:p>
            <a:endParaRPr lang="en-US" dirty="0"/>
          </a:p>
          <a:p>
            <a:r>
              <a:rPr lang="en-US" dirty="0"/>
              <a:t>DEN service</a:t>
            </a:r>
          </a:p>
          <a:p>
            <a:pPr lvl="1"/>
            <a:r>
              <a:rPr lang="en-US" dirty="0"/>
              <a:t>Again, somewhat dependent upon pilot shortage situation</a:t>
            </a:r>
          </a:p>
          <a:p>
            <a:pPr lvl="1"/>
            <a:r>
              <a:rPr lang="en-US" dirty="0"/>
              <a:t>SCASD/MRG helps support service</a:t>
            </a:r>
          </a:p>
          <a:p>
            <a:pPr lvl="1"/>
            <a:r>
              <a:rPr lang="en-US" dirty="0"/>
              <a:t>The sharp increase in operating costs makes the economics of flying RJs (even larger RJs) much more challenging on longer haul routes like DLH-DEN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United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1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/>
          <a:lstStyle/>
          <a:p>
            <a:r>
              <a:rPr lang="en-US" dirty="0"/>
              <a:t>Initial summer 2023 schedules had DL flying 3x daily A319 service; seasonally this is still a possibility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2019, DL has seemed more committed to DLH and has generally backed that up with larger, multiple cabin aircraft – expect this to continue </a:t>
            </a:r>
          </a:p>
          <a:p>
            <a:endParaRPr lang="en-US" dirty="0"/>
          </a:p>
          <a:p>
            <a:r>
              <a:rPr lang="en-US" dirty="0"/>
              <a:t>Likely that service is exclusively over MSP; DTW or ATL service is a long-shot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Delta Air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50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>
            <a:normAutofit/>
          </a:bodyPr>
          <a:lstStyle/>
          <a:p>
            <a:r>
              <a:rPr lang="en-US" dirty="0"/>
              <a:t>Year one (2021-22) PHX and RSW service met SY expectations</a:t>
            </a:r>
          </a:p>
          <a:p>
            <a:endParaRPr lang="en-US" dirty="0"/>
          </a:p>
          <a:p>
            <a:r>
              <a:rPr lang="en-US" dirty="0"/>
              <a:t>SY had an interest in serving MCO and LAS after year one, although last year’s hurricane impacted results under-performed – including PHX</a:t>
            </a:r>
          </a:p>
          <a:p>
            <a:endParaRPr lang="en-US" dirty="0"/>
          </a:p>
          <a:p>
            <a:r>
              <a:rPr lang="en-US" dirty="0"/>
              <a:t>Right now it appears that SY will fly RSW 2x weekly during the winter season as before, but this still somewhat up in the air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Sun Country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98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>
            <a:normAutofit/>
          </a:bodyPr>
          <a:lstStyle/>
          <a:p>
            <a:r>
              <a:rPr lang="en-US" dirty="0" err="1"/>
              <a:t>Avelo</a:t>
            </a:r>
            <a:r>
              <a:rPr lang="en-US" dirty="0"/>
              <a:t> Airlines: Growing start-up airline who recently added CWA service in the upper Midwest; targeting markets that Allegiant is not in</a:t>
            </a:r>
          </a:p>
          <a:p>
            <a:endParaRPr lang="en-US" dirty="0"/>
          </a:p>
          <a:p>
            <a:r>
              <a:rPr lang="en-US" dirty="0"/>
              <a:t>Frontier Airlines: Given planned growth and their DEN hub, a secondary choice for DEN service (although a distant 2</a:t>
            </a:r>
            <a:r>
              <a:rPr lang="en-US" baseline="30000" dirty="0"/>
              <a:t>nd</a:t>
            </a:r>
            <a:r>
              <a:rPr lang="en-US" dirty="0"/>
              <a:t> to what UA could provide)</a:t>
            </a:r>
          </a:p>
          <a:p>
            <a:endParaRPr lang="en-US" dirty="0"/>
          </a:p>
          <a:p>
            <a:r>
              <a:rPr lang="en-US" dirty="0"/>
              <a:t>American Airlines: Back-up for ORD service</a:t>
            </a:r>
          </a:p>
          <a:p>
            <a:endParaRPr lang="en-US" dirty="0"/>
          </a:p>
          <a:p>
            <a:r>
              <a:rPr lang="en-US" dirty="0"/>
              <a:t>Breeze Airways: Start-up airline who only recently begun flying; while they are targeting larger markets, relatively smaller A220 aircraft is a decent fit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Other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3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4" y="1037314"/>
            <a:ext cx="11159952" cy="4965105"/>
          </a:xfrm>
        </p:spPr>
        <p:txBody>
          <a:bodyPr>
            <a:normAutofit/>
          </a:bodyPr>
          <a:lstStyle/>
          <a:p>
            <a:r>
              <a:rPr lang="en-US" dirty="0" err="1"/>
              <a:t>Avelo</a:t>
            </a:r>
            <a:r>
              <a:rPr lang="en-US" dirty="0"/>
              <a:t> Airlines: Late September/Early October</a:t>
            </a:r>
          </a:p>
          <a:p>
            <a:endParaRPr lang="en-US" dirty="0"/>
          </a:p>
          <a:p>
            <a:r>
              <a:rPr lang="en-US" dirty="0"/>
              <a:t>SkyWest Airlines: October 12 meeting at SkyWest HDQ in St. George, UT</a:t>
            </a:r>
          </a:p>
          <a:p>
            <a:endParaRPr lang="en-US" dirty="0"/>
          </a:p>
          <a:p>
            <a:r>
              <a:rPr lang="en-US" dirty="0"/>
              <a:t>Delta Air Lines: November meeting</a:t>
            </a:r>
          </a:p>
          <a:p>
            <a:endParaRPr lang="en-US" dirty="0"/>
          </a:p>
          <a:p>
            <a:r>
              <a:rPr lang="en-US" dirty="0"/>
              <a:t>United Airlines: November meeting</a:t>
            </a:r>
          </a:p>
          <a:p>
            <a:endParaRPr lang="en-US" dirty="0"/>
          </a:p>
          <a:p>
            <a:r>
              <a:rPr lang="en-US" dirty="0"/>
              <a:t>Planned:</a:t>
            </a:r>
          </a:p>
          <a:p>
            <a:pPr lvl="1"/>
            <a:r>
              <a:rPr lang="en-US" dirty="0"/>
              <a:t>Sun Country meeting at MSP HDQ in 1</a:t>
            </a:r>
            <a:r>
              <a:rPr lang="en-US" baseline="30000" dirty="0"/>
              <a:t>st</a:t>
            </a:r>
            <a:r>
              <a:rPr lang="en-US" dirty="0"/>
              <a:t> Quarter of 2024</a:t>
            </a:r>
          </a:p>
          <a:p>
            <a:pPr lvl="1"/>
            <a:r>
              <a:rPr lang="en-US" dirty="0"/>
              <a:t>JumpStart Air Service Conference in June 2024 with multiple U.S. airlines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Recent &amp;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34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73" y="1037315"/>
            <a:ext cx="10943064" cy="4772588"/>
          </a:xfrm>
        </p:spPr>
        <p:txBody>
          <a:bodyPr>
            <a:normAutofit/>
          </a:bodyPr>
          <a:lstStyle/>
          <a:p>
            <a:r>
              <a:rPr lang="en-US" dirty="0"/>
              <a:t>Increase annual network airline seat capacity by 50% over next 3 years</a:t>
            </a:r>
          </a:p>
          <a:p>
            <a:pPr lvl="1"/>
            <a:r>
              <a:rPr lang="en-US" dirty="0"/>
              <a:t>DL to MSP</a:t>
            </a:r>
          </a:p>
          <a:p>
            <a:pPr lvl="1"/>
            <a:r>
              <a:rPr lang="en-US" dirty="0"/>
              <a:t>UA to ORD</a:t>
            </a:r>
          </a:p>
          <a:p>
            <a:pPr lvl="1"/>
            <a:endParaRPr lang="en-US" dirty="0"/>
          </a:p>
          <a:p>
            <a:r>
              <a:rPr lang="en-US" dirty="0"/>
              <a:t>Seasonal ULCC service to Florida and another leisure destination</a:t>
            </a:r>
          </a:p>
          <a:p>
            <a:pPr lvl="1"/>
            <a:r>
              <a:rPr lang="en-US" dirty="0"/>
              <a:t>Like what SY offered in 2021-22</a:t>
            </a:r>
          </a:p>
          <a:p>
            <a:pPr lvl="1"/>
            <a:r>
              <a:rPr lang="en-US" dirty="0"/>
              <a:t>Stabilization is first step</a:t>
            </a:r>
          </a:p>
          <a:p>
            <a:pPr lvl="1"/>
            <a:endParaRPr lang="en-US" dirty="0"/>
          </a:p>
          <a:p>
            <a:r>
              <a:rPr lang="en-US" dirty="0"/>
              <a:t>Addition of other ULCC nonstop service to LAS and MCO; as a part of this, targeting of year-round service</a:t>
            </a:r>
          </a:p>
          <a:p>
            <a:endParaRPr lang="en-US" dirty="0"/>
          </a:p>
          <a:p>
            <a:r>
              <a:rPr lang="en-US" dirty="0"/>
              <a:t>Nonstop service to DEN on UA utilizing SCASD grant to support service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Recommended Air Service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46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7AFC4-BD44-672C-1883-9A5F29E49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703" y="1032953"/>
            <a:ext cx="11428277" cy="21154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Almost all waive all airport fees for 2 years &amp; include marketing support</a:t>
            </a:r>
          </a:p>
          <a:p>
            <a:endParaRPr lang="en-US" dirty="0"/>
          </a:p>
          <a:p>
            <a:r>
              <a:rPr lang="en-US" dirty="0"/>
              <a:t>Most have airline leases that are at a minimum neutral for carriers offering less-than-daily service (by route)</a:t>
            </a:r>
          </a:p>
          <a:p>
            <a:endParaRPr lang="en-US" sz="1200" dirty="0"/>
          </a:p>
          <a:p>
            <a:r>
              <a:rPr lang="en-US" dirty="0"/>
              <a:t>Selected regional communities* that incentivized carriers w/financial support packages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464C4F-BF86-7B2C-8774-A2A2155A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51" y="3148359"/>
            <a:ext cx="5479314" cy="3544668"/>
          </a:xfrm>
        </p:spPr>
        <p:txBody>
          <a:bodyPr/>
          <a:lstStyle/>
          <a:p>
            <a:pPr lvl="1"/>
            <a:r>
              <a:rPr lang="en-US" dirty="0"/>
              <a:t>GRR: $3.5 million for Southwest	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CMH</a:t>
            </a:r>
            <a:r>
              <a:rPr lang="en-US" dirty="0"/>
              <a:t>: $1.7 million for Southwest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</a:t>
            </a:r>
            <a:r>
              <a:rPr lang="en-US" dirty="0"/>
              <a:t>: $5+ million for Delta &amp; United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CLE</a:t>
            </a:r>
            <a:r>
              <a:rPr lang="en-US" dirty="0"/>
              <a:t>: $4 million for Aer Lingus</a:t>
            </a:r>
          </a:p>
          <a:p>
            <a:pPr lvl="1"/>
            <a:r>
              <a:rPr lang="en-US" dirty="0"/>
              <a:t>CRW: $2.5 million for Breeze</a:t>
            </a:r>
          </a:p>
          <a:p>
            <a:pPr lvl="1"/>
            <a:r>
              <a:rPr lang="en-US" dirty="0"/>
              <a:t>LAN: $1.5 million for </a:t>
            </a:r>
            <a:r>
              <a:rPr lang="en-US" dirty="0" err="1"/>
              <a:t>Avelo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SBN</a:t>
            </a:r>
            <a:r>
              <a:rPr lang="en-US" dirty="0"/>
              <a:t>: $1.5 million for American</a:t>
            </a:r>
          </a:p>
          <a:p>
            <a:pPr lvl="1"/>
            <a:r>
              <a:rPr lang="en-US" dirty="0"/>
              <a:t>PIT: $5+ million for Delta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Final Thought: Communities are getting much more aggressive recruiting air service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2867E06-9DB5-BCC9-8CAB-8252B142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82A9992-60A1-5741-ACEE-1AF36C25D0E0}"/>
              </a:ext>
            </a:extLst>
          </p:cNvPr>
          <p:cNvSpPr txBox="1">
            <a:spLocks/>
          </p:cNvSpPr>
          <p:nvPr/>
        </p:nvSpPr>
        <p:spPr>
          <a:xfrm>
            <a:off x="6092913" y="3148359"/>
            <a:ext cx="5479314" cy="354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CAK: $x for Breeze	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TOL</a:t>
            </a:r>
            <a:r>
              <a:rPr lang="en-US" dirty="0"/>
              <a:t>: $1-$3 million TBD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YNG</a:t>
            </a:r>
            <a:r>
              <a:rPr lang="en-US" dirty="0"/>
              <a:t>: $1-$3 million TBD</a:t>
            </a:r>
          </a:p>
          <a:p>
            <a:pPr lvl="1"/>
            <a:r>
              <a:rPr lang="en-US" dirty="0"/>
              <a:t>PIA: $1 million TBD</a:t>
            </a:r>
          </a:p>
          <a:p>
            <a:pPr lvl="1"/>
            <a:r>
              <a:rPr lang="en-US" dirty="0"/>
              <a:t>BMI: $1 million TBD</a:t>
            </a:r>
          </a:p>
          <a:p>
            <a:pPr lvl="1"/>
            <a:endParaRPr lang="en-US" dirty="0"/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FB262D79-F9BB-BB1B-A0BB-1FE56E41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6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E6D577-DC4A-40E3-B38D-06CD5ECA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046" y="2821543"/>
            <a:ext cx="4246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3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C69E6-6644-ECE5-2F42-EF294A8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0" y="1191048"/>
            <a:ext cx="10943064" cy="49109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U.S. airline industry lost over $40 billion in aggregate from 1978-2010</a:t>
            </a:r>
          </a:p>
          <a:p>
            <a:endParaRPr lang="en-US" dirty="0"/>
          </a:p>
          <a:p>
            <a:r>
              <a:rPr lang="en-US" dirty="0"/>
              <a:t>Yields (prices) fell over 50% after inflation during this time period</a:t>
            </a:r>
          </a:p>
          <a:p>
            <a:endParaRPr lang="en-US" dirty="0"/>
          </a:p>
          <a:p>
            <a:r>
              <a:rPr lang="en-US" dirty="0"/>
              <a:t>The primary issue was excess airline capacity and relatively high operating costs</a:t>
            </a:r>
          </a:p>
          <a:p>
            <a:endParaRPr lang="en-US" dirty="0"/>
          </a:p>
          <a:p>
            <a:r>
              <a:rPr lang="en-US" dirty="0"/>
              <a:t>When the U.S. financial crisis hit in 2008, almost every U.S. airline declared Chapter 11 Bankruptcy</a:t>
            </a:r>
          </a:p>
          <a:p>
            <a:endParaRPr lang="en-US" dirty="0"/>
          </a:p>
          <a:p>
            <a:r>
              <a:rPr lang="en-US" dirty="0"/>
              <a:t>This was actually a good time period for U.S. airports, but it wasn’t viable long-term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B2329-C00B-4850-B9D1-2922DBA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Airline Industry 1978-2010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91F5E-72CC-5279-2196-727E166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13FC77A6-7F41-B5E3-3A99-E20D08DF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3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C69E6-6644-ECE5-2F42-EF294A80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U.S. airline industry consolidated and right-sized capacity, while also sharply reducing operating costs</a:t>
            </a:r>
          </a:p>
          <a:p>
            <a:endParaRPr lang="en-US" dirty="0"/>
          </a:p>
          <a:p>
            <a:r>
              <a:rPr lang="en-US" dirty="0"/>
              <a:t>The result was a very profitable airline industry, with double-digit operating margins the norm later in the decade</a:t>
            </a:r>
          </a:p>
          <a:p>
            <a:endParaRPr lang="en-US" dirty="0"/>
          </a:p>
          <a:p>
            <a:r>
              <a:rPr lang="en-US" dirty="0"/>
              <a:t>Ultra-low-cost-carriers (ULCCs) far outpaced growth of network airlines, while also generating high operating margins</a:t>
            </a:r>
          </a:p>
          <a:p>
            <a:endParaRPr lang="en-US" dirty="0"/>
          </a:p>
          <a:p>
            <a:r>
              <a:rPr lang="en-US" dirty="0"/>
              <a:t>For the most part, the industry was in its strongest period ever during 2018 and 2019; then COVID hit…..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B2329-C00B-4850-B9D1-2922DBA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Airline Industry 2011-2019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91F5E-72CC-5279-2196-727E166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1FEA1E60-AFB7-E84F-0E05-8BF410D9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2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b="1" dirty="0"/>
              <a:t>Post-Pandemic: Key Industry Trends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28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250288A-04AF-6A78-37C7-E468CB7640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438" y="1190625"/>
          <a:ext cx="10942637" cy="47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2" y="0"/>
            <a:ext cx="9874813" cy="844799"/>
          </a:xfrm>
        </p:spPr>
        <p:txBody>
          <a:bodyPr>
            <a:noAutofit/>
          </a:bodyPr>
          <a:lstStyle/>
          <a:p>
            <a:r>
              <a:rPr lang="en-US" sz="2900" dirty="0"/>
              <a:t>#1 Trend: Regional airline pilot shortages that mostly serve smaller markets are driving traffic declines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602D0A52-864B-8373-988B-D7F5F46F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F9F3905-C41D-3137-973C-7931931E5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21" y="956839"/>
            <a:ext cx="10002811" cy="52113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#2 Trend: Shifting of traffic to markets that are growing (migration) &amp; generally leisure-oriented…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51685F3-DBD3-57C8-A69C-9E354CC9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CB49D-92D2-EA4C-17FB-ED31F04DF341}"/>
              </a:ext>
            </a:extLst>
          </p:cNvPr>
          <p:cNvSpPr txBox="1"/>
          <p:nvPr/>
        </p:nvSpPr>
        <p:spPr>
          <a:xfrm>
            <a:off x="5530812" y="2392903"/>
            <a:ext cx="3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 </a:t>
            </a:r>
            <a:r>
              <a:rPr lang="en-US" b="1" u="sng" dirty="0">
                <a:solidFill>
                  <a:srgbClr val="FF0000"/>
                </a:solidFill>
              </a:rPr>
              <a:t>Fastest Growing </a:t>
            </a:r>
            <a:r>
              <a:rPr lang="en-US" b="1" dirty="0">
                <a:solidFill>
                  <a:srgbClr val="FF0000"/>
                </a:solidFill>
              </a:rPr>
              <a:t>U.S. Airports*</a:t>
            </a:r>
          </a:p>
          <a:p>
            <a:r>
              <a:rPr lang="en-US" b="1" dirty="0">
                <a:solidFill>
                  <a:srgbClr val="FF0000"/>
                </a:solidFill>
              </a:rPr>
              <a:t>Departing Seats: 2Q23 vs 2Q19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59D75-FD46-DFC1-CA2E-1DD10E508BEA}"/>
              </a:ext>
            </a:extLst>
          </p:cNvPr>
          <p:cNvSpPr txBox="1"/>
          <p:nvPr/>
        </p:nvSpPr>
        <p:spPr>
          <a:xfrm>
            <a:off x="3621008" y="6224424"/>
            <a:ext cx="453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Of top 200 airport (seats)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6B218-F264-5A90-A168-D8098C4292C9}"/>
              </a:ext>
            </a:extLst>
          </p:cNvPr>
          <p:cNvSpPr txBox="1"/>
          <p:nvPr/>
        </p:nvSpPr>
        <p:spPr>
          <a:xfrm>
            <a:off x="10203114" y="202137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683%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3ED1B-3E03-A0E9-626A-14692D88A206}"/>
              </a:ext>
            </a:extLst>
          </p:cNvPr>
          <p:cNvSpPr txBox="1"/>
          <p:nvPr/>
        </p:nvSpPr>
        <p:spPr>
          <a:xfrm>
            <a:off x="9848526" y="249031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E88A6-6679-C045-C4F8-FC6BB55CE034}"/>
              </a:ext>
            </a:extLst>
          </p:cNvPr>
          <p:cNvSpPr txBox="1"/>
          <p:nvPr/>
        </p:nvSpPr>
        <p:spPr>
          <a:xfrm>
            <a:off x="2732641" y="2326628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297%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2223B-CDD4-D272-00B4-34155B6DBB7E}"/>
              </a:ext>
            </a:extLst>
          </p:cNvPr>
          <p:cNvSpPr txBox="1"/>
          <p:nvPr/>
        </p:nvSpPr>
        <p:spPr>
          <a:xfrm>
            <a:off x="8183457" y="539464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131%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E72DAB-EC1D-654D-B381-E4C6B9B0F3D3}"/>
              </a:ext>
            </a:extLst>
          </p:cNvPr>
          <p:cNvSpPr txBox="1"/>
          <p:nvPr/>
        </p:nvSpPr>
        <p:spPr>
          <a:xfrm>
            <a:off x="3457599" y="2696857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786461-BD6F-5B97-CDB7-A4209EC45CB7}"/>
              </a:ext>
            </a:extLst>
          </p:cNvPr>
          <p:cNvSpPr txBox="1"/>
          <p:nvPr/>
        </p:nvSpPr>
        <p:spPr>
          <a:xfrm>
            <a:off x="8884812" y="497478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87%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C39EA-BB0E-5FD9-2C43-41F8C249A0F4}"/>
              </a:ext>
            </a:extLst>
          </p:cNvPr>
          <p:cNvSpPr txBox="1"/>
          <p:nvPr/>
        </p:nvSpPr>
        <p:spPr>
          <a:xfrm>
            <a:off x="3121124" y="154605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0F485E-DEBD-9E40-AEF9-B9C6693F015C}"/>
              </a:ext>
            </a:extLst>
          </p:cNvPr>
          <p:cNvSpPr txBox="1"/>
          <p:nvPr/>
        </p:nvSpPr>
        <p:spPr>
          <a:xfrm>
            <a:off x="3685805" y="310676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3B7F60-70DA-2122-0CFD-181D2E7943B6}"/>
              </a:ext>
            </a:extLst>
          </p:cNvPr>
          <p:cNvSpPr txBox="1"/>
          <p:nvPr/>
        </p:nvSpPr>
        <p:spPr>
          <a:xfrm>
            <a:off x="2050074" y="3446764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225114-ADF5-FEB9-771A-A571F77C3F66}"/>
              </a:ext>
            </a:extLst>
          </p:cNvPr>
          <p:cNvSpPr txBox="1"/>
          <p:nvPr/>
        </p:nvSpPr>
        <p:spPr>
          <a:xfrm>
            <a:off x="3691826" y="100968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407AED-6495-41ED-55FE-8B26825EBE64}"/>
              </a:ext>
            </a:extLst>
          </p:cNvPr>
          <p:cNvSpPr txBox="1"/>
          <p:nvPr/>
        </p:nvSpPr>
        <p:spPr>
          <a:xfrm>
            <a:off x="1324158" y="168470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5833F-5CE0-29A9-52AB-BFC6529AA379}"/>
              </a:ext>
            </a:extLst>
          </p:cNvPr>
          <p:cNvSpPr txBox="1"/>
          <p:nvPr/>
        </p:nvSpPr>
        <p:spPr>
          <a:xfrm>
            <a:off x="8262994" y="584973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94790C-B1A3-FEB4-714C-D1E45028AE99}"/>
              </a:ext>
            </a:extLst>
          </p:cNvPr>
          <p:cNvSpPr txBox="1"/>
          <p:nvPr/>
        </p:nvSpPr>
        <p:spPr>
          <a:xfrm>
            <a:off x="4640705" y="2841119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FD74B8-F27A-1BBB-DED1-EC5D919B7C20}"/>
              </a:ext>
            </a:extLst>
          </p:cNvPr>
          <p:cNvSpPr txBox="1"/>
          <p:nvPr/>
        </p:nvSpPr>
        <p:spPr>
          <a:xfrm>
            <a:off x="1187555" y="268390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ADEA1D-0D53-E8A4-7EC4-566E7B1E2E3D}"/>
              </a:ext>
            </a:extLst>
          </p:cNvPr>
          <p:cNvSpPr txBox="1"/>
          <p:nvPr/>
        </p:nvSpPr>
        <p:spPr>
          <a:xfrm>
            <a:off x="5830956" y="454178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454291-BDCD-79D8-BE66-A92DE86A5EB5}"/>
              </a:ext>
            </a:extLst>
          </p:cNvPr>
          <p:cNvSpPr txBox="1"/>
          <p:nvPr/>
        </p:nvSpPr>
        <p:spPr>
          <a:xfrm>
            <a:off x="7381606" y="446438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36%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E6CCE-9780-1565-2D46-DFE7CCAAD2B0}"/>
              </a:ext>
            </a:extLst>
          </p:cNvPr>
          <p:cNvSpPr txBox="1"/>
          <p:nvPr/>
        </p:nvSpPr>
        <p:spPr>
          <a:xfrm>
            <a:off x="1627923" y="3631439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F18971-303B-3CC1-C599-404A32DA79B5}"/>
              </a:ext>
            </a:extLst>
          </p:cNvPr>
          <p:cNvSpPr txBox="1"/>
          <p:nvPr/>
        </p:nvSpPr>
        <p:spPr>
          <a:xfrm>
            <a:off x="9076185" y="396532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3AEFC7-B257-D7E5-462F-F3172626BA8B}"/>
              </a:ext>
            </a:extLst>
          </p:cNvPr>
          <p:cNvSpPr txBox="1"/>
          <p:nvPr/>
        </p:nvSpPr>
        <p:spPr>
          <a:xfrm>
            <a:off x="2964452" y="3247264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FC339D-27EC-7F17-6E9B-34DEDDF47721}"/>
              </a:ext>
            </a:extLst>
          </p:cNvPr>
          <p:cNvSpPr txBox="1"/>
          <p:nvPr/>
        </p:nvSpPr>
        <p:spPr>
          <a:xfrm>
            <a:off x="2648524" y="403279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B52693-3687-255C-E733-E19E20836DFE}"/>
              </a:ext>
            </a:extLst>
          </p:cNvPr>
          <p:cNvSpPr txBox="1"/>
          <p:nvPr/>
        </p:nvSpPr>
        <p:spPr>
          <a:xfrm>
            <a:off x="8207975" y="4762462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CD4639-0A0F-F743-B4C6-DBB5099EF145}"/>
              </a:ext>
            </a:extLst>
          </p:cNvPr>
          <p:cNvSpPr txBox="1"/>
          <p:nvPr/>
        </p:nvSpPr>
        <p:spPr>
          <a:xfrm>
            <a:off x="7789779" y="323805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A25B33-7D92-D91A-AB32-EDE041F0C681}"/>
              </a:ext>
            </a:extLst>
          </p:cNvPr>
          <p:cNvSpPr txBox="1"/>
          <p:nvPr/>
        </p:nvSpPr>
        <p:spPr>
          <a:xfrm>
            <a:off x="8660560" y="4449750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75BED5-C3F6-03F3-337A-0282DADA0EEA}"/>
              </a:ext>
            </a:extLst>
          </p:cNvPr>
          <p:cNvSpPr txBox="1"/>
          <p:nvPr/>
        </p:nvSpPr>
        <p:spPr>
          <a:xfrm>
            <a:off x="3540872" y="213226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237%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97521-0C94-D3F7-8136-97A7950E1995}"/>
              </a:ext>
            </a:extLst>
          </p:cNvPr>
          <p:cNvSpPr txBox="1"/>
          <p:nvPr/>
        </p:nvSpPr>
        <p:spPr>
          <a:xfrm>
            <a:off x="2775202" y="1541242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B6D50A-9A05-7C6F-9F97-32CDC5A060F6}"/>
              </a:ext>
            </a:extLst>
          </p:cNvPr>
          <p:cNvSpPr/>
          <p:nvPr/>
        </p:nvSpPr>
        <p:spPr>
          <a:xfrm>
            <a:off x="3110835" y="17869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F951E-C6AF-FD89-F312-AEA1966CF7C5}"/>
              </a:ext>
            </a:extLst>
          </p:cNvPr>
          <p:cNvSpPr txBox="1"/>
          <p:nvPr/>
        </p:nvSpPr>
        <p:spPr>
          <a:xfrm>
            <a:off x="4547474" y="2616619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23F8C9-A54A-EC29-C486-89A5CC84DE99}"/>
              </a:ext>
            </a:extLst>
          </p:cNvPr>
          <p:cNvSpPr/>
          <p:nvPr/>
        </p:nvSpPr>
        <p:spPr>
          <a:xfrm>
            <a:off x="4609081" y="28885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8F67AD-F487-C4F1-D664-D5E72C42B939}"/>
              </a:ext>
            </a:extLst>
          </p:cNvPr>
          <p:cNvSpPr txBox="1"/>
          <p:nvPr/>
        </p:nvSpPr>
        <p:spPr>
          <a:xfrm>
            <a:off x="1760968" y="3336451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BFL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7E9036-6DB8-5A9F-7CFC-FB78C9845A25}"/>
              </a:ext>
            </a:extLst>
          </p:cNvPr>
          <p:cNvSpPr/>
          <p:nvPr/>
        </p:nvSpPr>
        <p:spPr>
          <a:xfrm>
            <a:off x="2037066" y="3606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2C2786-D035-316F-6BA0-27C67BC49748}"/>
              </a:ext>
            </a:extLst>
          </p:cNvPr>
          <p:cNvSpPr txBox="1"/>
          <p:nvPr/>
        </p:nvSpPr>
        <p:spPr>
          <a:xfrm>
            <a:off x="2761726" y="2989077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SGU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615CD5C-BC3E-C76D-CEB6-BB881B300EFF}"/>
              </a:ext>
            </a:extLst>
          </p:cNvPr>
          <p:cNvSpPr/>
          <p:nvPr/>
        </p:nvSpPr>
        <p:spPr>
          <a:xfrm>
            <a:off x="2986795" y="32495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0B73D90-C701-31DE-B6DD-A3C69791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7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9BED74-C8B4-9128-DE15-843A80205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6" y="1002775"/>
            <a:ext cx="11795187" cy="50213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… away from airports that are typically more business-oriented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31776DF-477F-7DDA-CBA5-220C559A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F1302-1FE4-AF7E-7F86-89BCECC9FA83}"/>
              </a:ext>
            </a:extLst>
          </p:cNvPr>
          <p:cNvSpPr txBox="1"/>
          <p:nvPr/>
        </p:nvSpPr>
        <p:spPr>
          <a:xfrm>
            <a:off x="1824566" y="4245247"/>
            <a:ext cx="6095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25 Airports with the largest seat capacity </a:t>
            </a:r>
            <a:r>
              <a:rPr lang="en-US" b="1" u="sng" dirty="0">
                <a:solidFill>
                  <a:srgbClr val="FF0000"/>
                </a:solidFill>
              </a:rPr>
              <a:t>declines*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Departing Seats: 2Q23 vs 2Q19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1C552-1F97-A706-A088-09B50C1C073A}"/>
              </a:ext>
            </a:extLst>
          </p:cNvPr>
          <p:cNvSpPr txBox="1"/>
          <p:nvPr/>
        </p:nvSpPr>
        <p:spPr>
          <a:xfrm>
            <a:off x="3311548" y="6060064"/>
            <a:ext cx="6095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Of top 200 airport (seats)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667C3-2041-37EC-10F0-62C00A8E9DF2}"/>
              </a:ext>
            </a:extLst>
          </p:cNvPr>
          <p:cNvSpPr txBox="1"/>
          <p:nvPr/>
        </p:nvSpPr>
        <p:spPr>
          <a:xfrm>
            <a:off x="10803575" y="269128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(56%)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11A28-2BEC-32AA-9C0B-A689CC5F4A48}"/>
              </a:ext>
            </a:extLst>
          </p:cNvPr>
          <p:cNvSpPr txBox="1"/>
          <p:nvPr/>
        </p:nvSpPr>
        <p:spPr>
          <a:xfrm>
            <a:off x="10148082" y="2732234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(44%)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B91D6-A6EE-B7E9-3596-939CB7F4171F}"/>
              </a:ext>
            </a:extLst>
          </p:cNvPr>
          <p:cNvSpPr txBox="1"/>
          <p:nvPr/>
        </p:nvSpPr>
        <p:spPr>
          <a:xfrm>
            <a:off x="6583061" y="2389009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(42%)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4D097-9781-A515-9FCA-8D295802A29D}"/>
              </a:ext>
            </a:extLst>
          </p:cNvPr>
          <p:cNvSpPr txBox="1"/>
          <p:nvPr/>
        </p:nvSpPr>
        <p:spPr>
          <a:xfrm>
            <a:off x="8798862" y="357812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(38%)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1E27F-C78B-B1C8-1EBB-4B8DBF639D24}"/>
              </a:ext>
            </a:extLst>
          </p:cNvPr>
          <p:cNvSpPr txBox="1"/>
          <p:nvPr/>
        </p:nvSpPr>
        <p:spPr>
          <a:xfrm>
            <a:off x="739668" y="1203747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(36%)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492FC3-6670-B6C6-1B45-1A0F608A999C}"/>
              </a:ext>
            </a:extLst>
          </p:cNvPr>
          <p:cNvSpPr txBox="1"/>
          <p:nvPr/>
        </p:nvSpPr>
        <p:spPr>
          <a:xfrm>
            <a:off x="8568830" y="236360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(36%)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47E93-EAE1-9F0F-6EB8-A04AE4B375F5}"/>
              </a:ext>
            </a:extLst>
          </p:cNvPr>
          <p:cNvSpPr txBox="1"/>
          <p:nvPr/>
        </p:nvSpPr>
        <p:spPr>
          <a:xfrm>
            <a:off x="7985887" y="398694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(33%)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4CAD4-9F05-F858-4942-F4B01E743347}"/>
              </a:ext>
            </a:extLst>
          </p:cNvPr>
          <p:cNvSpPr txBox="1"/>
          <p:nvPr/>
        </p:nvSpPr>
        <p:spPr>
          <a:xfrm>
            <a:off x="6833316" y="3143187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(29%)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EFC70-9F08-DF04-B097-C73173D375FF}"/>
              </a:ext>
            </a:extLst>
          </p:cNvPr>
          <p:cNvSpPr txBox="1"/>
          <p:nvPr/>
        </p:nvSpPr>
        <p:spPr>
          <a:xfrm>
            <a:off x="5736076" y="291877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(28%)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68BAE2-F3DA-2C61-76AA-EBEDA8B16EB3}"/>
              </a:ext>
            </a:extLst>
          </p:cNvPr>
          <p:cNvSpPr txBox="1"/>
          <p:nvPr/>
        </p:nvSpPr>
        <p:spPr>
          <a:xfrm>
            <a:off x="10989106" y="338919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(27%)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5F9E0D-3BD8-C0B8-9426-B85CD01E97EA}"/>
              </a:ext>
            </a:extLst>
          </p:cNvPr>
          <p:cNvSpPr txBox="1"/>
          <p:nvPr/>
        </p:nvSpPr>
        <p:spPr>
          <a:xfrm>
            <a:off x="11293174" y="230602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(27%)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1751F4-B065-20E1-7693-3D0DE7536059}"/>
              </a:ext>
            </a:extLst>
          </p:cNvPr>
          <p:cNvSpPr txBox="1"/>
          <p:nvPr/>
        </p:nvSpPr>
        <p:spPr>
          <a:xfrm>
            <a:off x="6764281" y="117058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(26%)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3E5C29-E874-72EC-F675-421E364CBC20}"/>
              </a:ext>
            </a:extLst>
          </p:cNvPr>
          <p:cNvSpPr txBox="1"/>
          <p:nvPr/>
        </p:nvSpPr>
        <p:spPr>
          <a:xfrm>
            <a:off x="5256600" y="1423667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(25%)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7AD402-5C15-7D52-2D73-F40BC578DE63}"/>
              </a:ext>
            </a:extLst>
          </p:cNvPr>
          <p:cNvSpPr txBox="1"/>
          <p:nvPr/>
        </p:nvSpPr>
        <p:spPr>
          <a:xfrm>
            <a:off x="9539475" y="2902134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(24%)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DFC53-2AAD-1BCF-4B77-D30B1B7BF9E9}"/>
              </a:ext>
            </a:extLst>
          </p:cNvPr>
          <p:cNvSpPr txBox="1"/>
          <p:nvPr/>
        </p:nvSpPr>
        <p:spPr>
          <a:xfrm>
            <a:off x="7548413" y="348471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(22%)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66CF02-1724-7338-8156-905DA37699EE}"/>
              </a:ext>
            </a:extLst>
          </p:cNvPr>
          <p:cNvSpPr txBox="1"/>
          <p:nvPr/>
        </p:nvSpPr>
        <p:spPr>
          <a:xfrm>
            <a:off x="10894212" y="370891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(21%)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73799-D23D-3A78-F462-A52DDA32F2FC}"/>
              </a:ext>
            </a:extLst>
          </p:cNvPr>
          <p:cNvSpPr txBox="1"/>
          <p:nvPr/>
        </p:nvSpPr>
        <p:spPr>
          <a:xfrm>
            <a:off x="9304890" y="475642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(21%)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FCC30-CC34-8191-F1F0-57DC9BC25F46}"/>
              </a:ext>
            </a:extLst>
          </p:cNvPr>
          <p:cNvSpPr txBox="1"/>
          <p:nvPr/>
        </p:nvSpPr>
        <p:spPr>
          <a:xfrm>
            <a:off x="7798286" y="5544213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(20%)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8F96DC-8DAB-8CB2-C1A2-DDD01E5B97BD}"/>
              </a:ext>
            </a:extLst>
          </p:cNvPr>
          <p:cNvSpPr txBox="1"/>
          <p:nvPr/>
        </p:nvSpPr>
        <p:spPr>
          <a:xfrm>
            <a:off x="10461297" y="474508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(20%)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3F961-3895-6E1D-CF30-3BE46B55150D}"/>
              </a:ext>
            </a:extLst>
          </p:cNvPr>
          <p:cNvSpPr txBox="1"/>
          <p:nvPr/>
        </p:nvSpPr>
        <p:spPr>
          <a:xfrm>
            <a:off x="9606462" y="4286316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(20%)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A2CED-5DE5-C8E9-2380-44636E1F27BC}"/>
              </a:ext>
            </a:extLst>
          </p:cNvPr>
          <p:cNvSpPr txBox="1"/>
          <p:nvPr/>
        </p:nvSpPr>
        <p:spPr>
          <a:xfrm>
            <a:off x="758557" y="4321475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40AF7C-FC0B-0700-0DE8-D41C6F68B1FA}"/>
              </a:ext>
            </a:extLst>
          </p:cNvPr>
          <p:cNvSpPr txBox="1"/>
          <p:nvPr/>
        </p:nvSpPr>
        <p:spPr>
          <a:xfrm>
            <a:off x="8315644" y="4516007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8A0A7-8719-391C-9310-5DB609C6CDC3}"/>
              </a:ext>
            </a:extLst>
          </p:cNvPr>
          <p:cNvSpPr txBox="1"/>
          <p:nvPr/>
        </p:nvSpPr>
        <p:spPr>
          <a:xfrm>
            <a:off x="10201433" y="3587462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79D2D6-7E05-B136-2DA1-660662A14A0A}"/>
              </a:ext>
            </a:extLst>
          </p:cNvPr>
          <p:cNvSpPr txBox="1"/>
          <p:nvPr/>
        </p:nvSpPr>
        <p:spPr>
          <a:xfrm>
            <a:off x="10820833" y="305878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510A0A-416E-2328-471E-58845208470E}"/>
              </a:ext>
            </a:extLst>
          </p:cNvPr>
          <p:cNvSpPr txBox="1"/>
          <p:nvPr/>
        </p:nvSpPr>
        <p:spPr>
          <a:xfrm>
            <a:off x="7733992" y="2227699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D5694B-2529-0106-5148-0F722F9DD7C5}"/>
              </a:ext>
            </a:extLst>
          </p:cNvPr>
          <p:cNvSpPr txBox="1"/>
          <p:nvPr/>
        </p:nvSpPr>
        <p:spPr>
          <a:xfrm>
            <a:off x="9643763" y="3489111"/>
            <a:ext cx="766556" cy="31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(19%)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0D80A-A900-BA67-6A90-50244A2B8D47}"/>
              </a:ext>
            </a:extLst>
          </p:cNvPr>
          <p:cNvSpPr txBox="1"/>
          <p:nvPr/>
        </p:nvSpPr>
        <p:spPr>
          <a:xfrm>
            <a:off x="7837872" y="5739210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884976-0DB8-EA2F-BD2A-6DDA1FC2E158}"/>
              </a:ext>
            </a:extLst>
          </p:cNvPr>
          <p:cNvSpPr/>
          <p:nvPr/>
        </p:nvSpPr>
        <p:spPr>
          <a:xfrm>
            <a:off x="7815013" y="58856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2682C8-0921-54FF-A21D-1371CA68CCD7}"/>
              </a:ext>
            </a:extLst>
          </p:cNvPr>
          <p:cNvSpPr txBox="1"/>
          <p:nvPr/>
        </p:nvSpPr>
        <p:spPr>
          <a:xfrm>
            <a:off x="5211013" y="1170581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A08F6F-AAC4-D1C2-0BDC-D806E6780D2F}"/>
              </a:ext>
            </a:extLst>
          </p:cNvPr>
          <p:cNvSpPr/>
          <p:nvPr/>
        </p:nvSpPr>
        <p:spPr>
          <a:xfrm>
            <a:off x="5230840" y="14196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FD9057-ED53-1A13-83C1-675BC428F721}"/>
              </a:ext>
            </a:extLst>
          </p:cNvPr>
          <p:cNvSpPr txBox="1"/>
          <p:nvPr/>
        </p:nvSpPr>
        <p:spPr>
          <a:xfrm>
            <a:off x="7031730" y="2975381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MLI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0EB002-52CB-E5D0-D43B-1B4EDFF290BF}"/>
              </a:ext>
            </a:extLst>
          </p:cNvPr>
          <p:cNvSpPr/>
          <p:nvPr/>
        </p:nvSpPr>
        <p:spPr>
          <a:xfrm>
            <a:off x="7265049" y="30032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6F8A2-70B4-5348-E5DB-9CA5A6F18FC6}"/>
              </a:ext>
            </a:extLst>
          </p:cNvPr>
          <p:cNvSpPr txBox="1"/>
          <p:nvPr/>
        </p:nvSpPr>
        <p:spPr>
          <a:xfrm>
            <a:off x="7164000" y="3408848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BMI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9D02167-FE0A-27DF-47EF-CA5DD24FC43B}"/>
              </a:ext>
            </a:extLst>
          </p:cNvPr>
          <p:cNvSpPr/>
          <p:nvPr/>
        </p:nvSpPr>
        <p:spPr>
          <a:xfrm>
            <a:off x="7649362" y="346710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494BC4-C35C-23B2-1F78-CEDBB93501B9}"/>
              </a:ext>
            </a:extLst>
          </p:cNvPr>
          <p:cNvSpPr/>
          <p:nvPr/>
        </p:nvSpPr>
        <p:spPr>
          <a:xfrm>
            <a:off x="10193779" y="47790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ADA314-DE17-9CDB-E040-A7830B08DADF}"/>
              </a:ext>
            </a:extLst>
          </p:cNvPr>
          <p:cNvSpPr txBox="1"/>
          <p:nvPr/>
        </p:nvSpPr>
        <p:spPr>
          <a:xfrm>
            <a:off x="10245130" y="4608170"/>
            <a:ext cx="76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OAJ</a:t>
            </a:r>
          </a:p>
        </p:txBody>
      </p:sp>
      <p:pic>
        <p:nvPicPr>
          <p:cNvPr id="4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44D1F52-A2E9-8624-BE22-93DF6047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6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2273BA"/>
      </a:accent1>
      <a:accent2>
        <a:srgbClr val="00A1DF"/>
      </a:accent2>
      <a:accent3>
        <a:srgbClr val="9CC7ED"/>
      </a:accent3>
      <a:accent4>
        <a:srgbClr val="0078A7"/>
      </a:accent4>
      <a:accent5>
        <a:srgbClr val="7F7F7F"/>
      </a:accent5>
      <a:accent6>
        <a:srgbClr val="F2F2F2"/>
      </a:accent6>
      <a:hlink>
        <a:srgbClr val="2273BA"/>
      </a:hlink>
      <a:folHlink>
        <a:srgbClr val="00A1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&amp;B-Overview" id="{84F92A50-8FE4-4ED1-9B02-CE53ADDF611C}" vid="{B4434055-290C-49B7-B5FF-DD8D4D253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L&amp;B-Overview</Template>
  <TotalTime>12546</TotalTime>
  <Words>2899</Words>
  <Application>Microsoft Office PowerPoint</Application>
  <PresentationFormat>Widescreen</PresentationFormat>
  <Paragraphs>425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Duluth International Airport (DLH)</vt:lpstr>
      <vt:lpstr>Presentation</vt:lpstr>
      <vt:lpstr>Cursory Look at Long-Term Industry Trends</vt:lpstr>
      <vt:lpstr>Airline Industry 1978-2010</vt:lpstr>
      <vt:lpstr>Airline Industry 2011-2019</vt:lpstr>
      <vt:lpstr>Post-Pandemic: Key Industry Trends</vt:lpstr>
      <vt:lpstr>#1 Trend: Regional airline pilot shortages that mostly serve smaller markets are driving traffic declines</vt:lpstr>
      <vt:lpstr>#2 Trend: Shifting of traffic to markets that are growing (migration) &amp; generally leisure-oriented…</vt:lpstr>
      <vt:lpstr>… away from airports that are typically more business-oriented</vt:lpstr>
      <vt:lpstr>Largest airports are seeing similar trends, although carrier strategic plans also factoring in</vt:lpstr>
      <vt:lpstr>#3 Trend: Leisure travel demand outpacing business travel</vt:lpstr>
      <vt:lpstr>#4 Trend: ULCCs growing much faster than network airlines</vt:lpstr>
      <vt:lpstr>#5 Trend: Significant airline operating cost increases </vt:lpstr>
      <vt:lpstr>#6 Trend: Shifting towards larger aircraft</vt:lpstr>
      <vt:lpstr>Where industry is headed over next 5+ years</vt:lpstr>
      <vt:lpstr>  Regional Air Service Trends   </vt:lpstr>
      <vt:lpstr>Regional Airports have experienced worsening capacity as compared to the U.S.  </vt:lpstr>
      <vt:lpstr>Relative capacity trends regionally are largely driven by relative ULCC changes</vt:lpstr>
      <vt:lpstr>The relative share of low-cost carriers greatly impacts air service (and fares)</vt:lpstr>
      <vt:lpstr>   Essential Air Service  DLH Ground Shuttle Feeder Study</vt:lpstr>
      <vt:lpstr>What is Essential Air Service (EAS)?</vt:lpstr>
      <vt:lpstr>EAS is about to change, and it could be significant</vt:lpstr>
      <vt:lpstr>EAS is potentially important to DLH given DLH’s proximity to many of these airports</vt:lpstr>
      <vt:lpstr>DLH already captures a decent share of these market’s traffic</vt:lpstr>
      <vt:lpstr>Ground Shuttle Feeder: Concept</vt:lpstr>
      <vt:lpstr>Ground Shuttle Feeder Study: Findings To-Date</vt:lpstr>
      <vt:lpstr>The State of Air Service at DLH</vt:lpstr>
      <vt:lpstr>Pre-COVID: DLH passenger volumes were up almost 26% from 2017 to 2019, with early 2020 up almost 50%</vt:lpstr>
      <vt:lpstr>Post-COVID: DLH 2023 seat capacity will be about 26% below CY 2019 levels – with most of year down more</vt:lpstr>
      <vt:lpstr>Declines have come primarily from AA and UA</vt:lpstr>
      <vt:lpstr>DLH reductions are tied to pilot shortages, as revenues have been strong</vt:lpstr>
      <vt:lpstr>United Airlines</vt:lpstr>
      <vt:lpstr>Delta Air Lines</vt:lpstr>
      <vt:lpstr>Sun Country Airlines</vt:lpstr>
      <vt:lpstr>Other Airlines</vt:lpstr>
      <vt:lpstr>Recent &amp; Next Steps</vt:lpstr>
      <vt:lpstr>Recommended Air Service Goals</vt:lpstr>
      <vt:lpstr>Final Thought: Communities are getting much more aggressive recruiting air service</vt:lpstr>
      <vt:lpstr>PowerPoint Presentation</vt:lpstr>
    </vt:vector>
  </TitlesOfParts>
  <Company>Landrum &amp; Brown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L&amp;B</dc:title>
  <dc:creator>Robert Bown</dc:creator>
  <cp:lastModifiedBy>Mike Bown</cp:lastModifiedBy>
  <cp:revision>418</cp:revision>
  <dcterms:created xsi:type="dcterms:W3CDTF">2018-08-07T17:02:38Z</dcterms:created>
  <dcterms:modified xsi:type="dcterms:W3CDTF">2023-09-06T15:56:51Z</dcterms:modified>
</cp:coreProperties>
</file>