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7" r:id="rId2"/>
    <p:sldId id="258" r:id="rId3"/>
    <p:sldId id="259" r:id="rId4"/>
    <p:sldId id="275" r:id="rId5"/>
    <p:sldId id="276" r:id="rId6"/>
    <p:sldId id="262" r:id="rId7"/>
    <p:sldId id="287" r:id="rId8"/>
    <p:sldId id="277" r:id="rId9"/>
    <p:sldId id="288" r:id="rId10"/>
    <p:sldId id="279" r:id="rId11"/>
    <p:sldId id="289" r:id="rId12"/>
    <p:sldId id="281" r:id="rId13"/>
    <p:sldId id="290" r:id="rId14"/>
    <p:sldId id="283" r:id="rId15"/>
    <p:sldId id="291" r:id="rId16"/>
    <p:sldId id="272" r:id="rId17"/>
    <p:sldId id="292" r:id="rId18"/>
    <p:sldId id="285" r:id="rId19"/>
    <p:sldId id="286" r:id="rId20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Light" panose="00000400000000000000" pitchFamily="2" charset="0"/>
      <p:regular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A9"/>
    <a:srgbClr val="092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0340"/>
  </p:normalViewPr>
  <p:slideViewPr>
    <p:cSldViewPr snapToGrid="0">
      <p:cViewPr varScale="1">
        <p:scale>
          <a:sx n="101" d="100"/>
          <a:sy n="101" d="100"/>
        </p:scale>
        <p:origin x="92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42491950f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242491950f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484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27d53f5a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427d53f5a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747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42491950f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242491950f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7944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27d53f5a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427d53f5a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07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42491950f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242491950f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7851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27d53f5a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427d53f5a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4730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27fdb102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2427fdb102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27fdb102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2427fdb102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6522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27fdb102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2427fdb102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497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27fdb102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2427fdb102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7309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27fdb102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2427fdb102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27fdb102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2427fdb102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27fdb102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2427fdb102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516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27fdb102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2427fdb102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6594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42491950f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242491950f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27d53f5a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427d53f5a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026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42491950f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242491950f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0342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27d53f5a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427d53f5a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78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A5161-D14D-D421-487A-8A06999524DE}"/>
              </a:ext>
            </a:extLst>
          </p:cNvPr>
          <p:cNvSpPr/>
          <p:nvPr/>
        </p:nvSpPr>
        <p:spPr>
          <a:xfrm>
            <a:off x="233916" y="1"/>
            <a:ext cx="8910084" cy="4901608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sitting in a chair&#10;&#10;Description automatically generated">
            <a:extLst>
              <a:ext uri="{FF2B5EF4-FFF2-40B4-BE49-F238E27FC236}">
                <a16:creationId xmlns:a16="http://schemas.microsoft.com/office/drawing/2014/main" id="{6499EA70-2AE3-EE38-2490-0CE97EA4E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t="15800" b="3794"/>
          <a:stretch/>
        </p:blipFill>
        <p:spPr>
          <a:xfrm>
            <a:off x="233916" y="0"/>
            <a:ext cx="8910083" cy="49016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505AD97-1CC8-3E0B-EA52-D793A3D71FCA}"/>
              </a:ext>
            </a:extLst>
          </p:cNvPr>
          <p:cNvGrpSpPr/>
          <p:nvPr/>
        </p:nvGrpSpPr>
        <p:grpSpPr>
          <a:xfrm>
            <a:off x="1410565" y="1669310"/>
            <a:ext cx="6322870" cy="1805424"/>
            <a:chOff x="1251076" y="1669310"/>
            <a:chExt cx="6322870" cy="1805424"/>
          </a:xfrm>
        </p:grpSpPr>
        <p:pic>
          <p:nvPicPr>
            <p:cNvPr id="3" name="Picture 2" descr="A logo with white text&#10;&#10;Description automatically generated">
              <a:extLst>
                <a:ext uri="{FF2B5EF4-FFF2-40B4-BE49-F238E27FC236}">
                  <a16:creationId xmlns:a16="http://schemas.microsoft.com/office/drawing/2014/main" id="{1E335576-66E6-9FD7-68AA-F13E35925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66" t="13286" r="7454" b="35327"/>
            <a:stretch/>
          </p:blipFill>
          <p:spPr>
            <a:xfrm>
              <a:off x="1251076" y="1669310"/>
              <a:ext cx="6322869" cy="1403499"/>
            </a:xfrm>
            <a:prstGeom prst="rect">
              <a:avLst/>
            </a:prstGeom>
          </p:spPr>
        </p:pic>
        <p:sp>
          <p:nvSpPr>
            <p:cNvPr id="9" name="Google Shape;66;p15">
              <a:extLst>
                <a:ext uri="{FF2B5EF4-FFF2-40B4-BE49-F238E27FC236}">
                  <a16:creationId xmlns:a16="http://schemas.microsoft.com/office/drawing/2014/main" id="{823E3732-0827-1B49-97E3-6EADF51E5340}"/>
                </a:ext>
              </a:extLst>
            </p:cNvPr>
            <p:cNvSpPr txBox="1"/>
            <p:nvPr/>
          </p:nvSpPr>
          <p:spPr>
            <a:xfrm>
              <a:off x="4688960" y="3072809"/>
              <a:ext cx="2884986" cy="401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75" tIns="75575" rIns="75575" bIns="75575" anchor="t" anchorCtr="0">
              <a:sp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0"/>
                <a:buFont typeface="Arial"/>
                <a:buNone/>
              </a:pPr>
              <a:r>
                <a:rPr lang="en-US" sz="1800" i="1" dirty="0">
                  <a:solidFill>
                    <a:schemeClr val="bg1"/>
                  </a:solidFill>
                  <a:latin typeface="Montserrat" pitchFamily="2" charset="77"/>
                  <a:ea typeface="Montserrat"/>
                  <a:cs typeface="Montserrat"/>
                  <a:sym typeface="Montserrat"/>
                </a:rPr>
                <a:t>SEPTEMBER 14, 2023</a:t>
              </a:r>
              <a:endParaRPr lang="en-US" sz="1800" i="1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4B1551-5565-CC0E-F9C8-D375B527F6C9}"/>
              </a:ext>
            </a:extLst>
          </p:cNvPr>
          <p:cNvSpPr/>
          <p:nvPr/>
        </p:nvSpPr>
        <p:spPr>
          <a:xfrm>
            <a:off x="0" y="0"/>
            <a:ext cx="9144000" cy="95393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Google Shape;94;p19"/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HIGH-EARNING FAMILIES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3621024" y="1208295"/>
            <a:ext cx="5297149" cy="1601344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EFF17-79E1-B72B-69DE-77C2EE1F008B}"/>
              </a:ext>
            </a:extLst>
          </p:cNvPr>
          <p:cNvSpPr txBox="1"/>
          <p:nvPr/>
        </p:nvSpPr>
        <p:spPr>
          <a:xfrm>
            <a:off x="4165090" y="1371421"/>
            <a:ext cx="4686301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Who Are They?</a:t>
            </a:r>
            <a:endParaRPr lang="en-US" sz="1200" dirty="0">
              <a:ea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Families with children 5+ years old planning for their next vacation. These families are established with high-paying jobs and more disposable income.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They love vacationing and traveling for the holidays, and likely travel 1+ times each year together. They are more likely to travel internationally than other audiences.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0E51-E460-BF4D-4CB8-210441B6189E}"/>
              </a:ext>
            </a:extLst>
          </p:cNvPr>
          <p:cNvSpPr txBox="1"/>
          <p:nvPr/>
        </p:nvSpPr>
        <p:spPr>
          <a:xfrm>
            <a:off x="4165091" y="2883067"/>
            <a:ext cx="4626864" cy="195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Persona Characteristics</a:t>
            </a:r>
          </a:p>
          <a:p>
            <a:pPr marL="438912" lvl="0" indent="-2834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Matriarchs may work with a travel planning agency to save time </a:t>
            </a:r>
          </a:p>
          <a:p>
            <a:pPr marL="438912" lvl="0" indent="-2834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Homeowners in dual-income household </a:t>
            </a:r>
          </a:p>
          <a:p>
            <a:pPr marL="438912" lvl="0" indent="-2834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At least two children</a:t>
            </a:r>
          </a:p>
          <a:p>
            <a:pPr marL="438912" lvl="0" indent="-2834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Flexible travel schedule due to work from home and/or seniority at workplace </a:t>
            </a:r>
          </a:p>
          <a:p>
            <a:pPr marL="438912" lvl="0" indent="-2834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Cost of travel is not a hindrance nor investment; it is an expectation</a:t>
            </a:r>
          </a:p>
        </p:txBody>
      </p:sp>
      <p:pic>
        <p:nvPicPr>
          <p:cNvPr id="5" name="Picture 4" descr="A person holding a tablet&#10;&#10;Description automatically generated">
            <a:extLst>
              <a:ext uri="{FF2B5EF4-FFF2-40B4-BE49-F238E27FC236}">
                <a16:creationId xmlns:a16="http://schemas.microsoft.com/office/drawing/2014/main" id="{1BE6C546-9D09-6818-7608-1729C0091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07" t="2003" r="4930" b="8637"/>
          <a:stretch/>
        </p:blipFill>
        <p:spPr>
          <a:xfrm>
            <a:off x="220697" y="1194336"/>
            <a:ext cx="3635712" cy="37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15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/>
          <p:nvPr/>
        </p:nvSpPr>
        <p:spPr>
          <a:xfrm>
            <a:off x="3861331" y="3036350"/>
            <a:ext cx="4930624" cy="1837308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249593" y="1194335"/>
            <a:ext cx="8542362" cy="1680839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B9592-B87E-C987-3E59-F5489E78594E}"/>
              </a:ext>
            </a:extLst>
          </p:cNvPr>
          <p:cNvSpPr txBox="1"/>
          <p:nvPr/>
        </p:nvSpPr>
        <p:spPr>
          <a:xfrm>
            <a:off x="465218" y="1422040"/>
            <a:ext cx="8094320" cy="1058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lt1"/>
                </a:solidFill>
                <a:latin typeface="Montserrat Light" pitchFamily="2" charset="77"/>
                <a:ea typeface="Montserrat"/>
                <a:cs typeface="Montserrat"/>
                <a:sym typeface="Montserrat"/>
              </a:rPr>
              <a:t>Key Message</a:t>
            </a:r>
          </a:p>
          <a:p>
            <a:pPr>
              <a:lnSpc>
                <a:spcPct val="115000"/>
              </a:lnSpc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Whether your destination is domestic or international, kick off your adventure and avoid the drive by traveling from DLH.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82BE4C-CA35-7513-CD8E-F8A513894A7A}"/>
              </a:ext>
            </a:extLst>
          </p:cNvPr>
          <p:cNvSpPr/>
          <p:nvPr/>
        </p:nvSpPr>
        <p:spPr>
          <a:xfrm>
            <a:off x="0" y="0"/>
            <a:ext cx="9144000" cy="95393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94;p19">
            <a:extLst>
              <a:ext uri="{FF2B5EF4-FFF2-40B4-BE49-F238E27FC236}">
                <a16:creationId xmlns:a16="http://schemas.microsoft.com/office/drawing/2014/main" id="{04BC9A20-3D28-4D7B-2043-A2251AFD95F1}"/>
              </a:ext>
            </a:extLst>
          </p:cNvPr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HIGH-EARNING FAMILIES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690FB-F435-8FC8-EAAF-3D3403EEA561}"/>
              </a:ext>
            </a:extLst>
          </p:cNvPr>
          <p:cNvSpPr txBox="1"/>
          <p:nvPr/>
        </p:nvSpPr>
        <p:spPr>
          <a:xfrm>
            <a:off x="465218" y="3140587"/>
            <a:ext cx="2956712" cy="156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Tactics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Billboards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Broadcast Television 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Digital Ads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Paid Social Media 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Print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UMD Athletics Sponsors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624B16-2711-B417-7ECF-1A39E8A21093}"/>
              </a:ext>
            </a:extLst>
          </p:cNvPr>
          <p:cNvSpPr txBox="1"/>
          <p:nvPr/>
        </p:nvSpPr>
        <p:spPr>
          <a:xfrm>
            <a:off x="4038884" y="3140587"/>
            <a:ext cx="4626864" cy="1529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Travel Style/Needs</a:t>
            </a: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Willing to pay a premium for convenience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Not interested in long layovers or stressful travel experiences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Interested in flying from DLH due to closer proximity to home 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Using DLH as a connecting airport</a:t>
            </a:r>
          </a:p>
        </p:txBody>
      </p:sp>
    </p:spTree>
    <p:extLst>
      <p:ext uri="{BB962C8B-B14F-4D97-AF65-F5344CB8AC3E}">
        <p14:creationId xmlns:p14="http://schemas.microsoft.com/office/powerpoint/2010/main" val="3206674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4B1551-5565-CC0E-F9C8-D375B527F6C9}"/>
              </a:ext>
            </a:extLst>
          </p:cNvPr>
          <p:cNvSpPr/>
          <p:nvPr/>
        </p:nvSpPr>
        <p:spPr>
          <a:xfrm>
            <a:off x="0" y="0"/>
            <a:ext cx="9144000" cy="95393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RETIREES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3621024" y="1194336"/>
            <a:ext cx="5297149" cy="1823184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 w="25400"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EFF17-79E1-B72B-69DE-77C2EE1F008B}"/>
              </a:ext>
            </a:extLst>
          </p:cNvPr>
          <p:cNvSpPr txBox="1"/>
          <p:nvPr/>
        </p:nvSpPr>
        <p:spPr>
          <a:xfrm>
            <a:off x="4165091" y="1333527"/>
            <a:ext cx="429311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Who Are They?</a:t>
            </a:r>
            <a:endParaRPr lang="en-US" sz="1200" dirty="0">
              <a:solidFill>
                <a:schemeClr val="bg1"/>
              </a:solidFill>
              <a:ea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The 65+ crowd  appreciates that DLH is convenient and accessible. They’re the mostly likely to take mid-day flights, and they value short TSA times, caring staff and DLH’s smaller footprint.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With extra disposable income and time, retirees may fly multiple times per year to visit family and friends or take warm weather vacations.</a:t>
            </a:r>
            <a:endParaRPr lang="en-US" sz="9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0E51-E460-BF4D-4CB8-210441B6189E}"/>
              </a:ext>
            </a:extLst>
          </p:cNvPr>
          <p:cNvSpPr txBox="1"/>
          <p:nvPr/>
        </p:nvSpPr>
        <p:spPr>
          <a:xfrm>
            <a:off x="4165091" y="3176317"/>
            <a:ext cx="4626864" cy="1180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Persona Characteristics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Seasoned travelers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Value convenience and accessibility 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Prefer to avoid longer drives and commutes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Have children and grandchildren to visit</a:t>
            </a:r>
          </a:p>
        </p:txBody>
      </p:sp>
      <p:pic>
        <p:nvPicPr>
          <p:cNvPr id="10" name="Picture 9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67957EEF-6B90-277A-6E3D-F1CB755F1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65" t="3074" r="9426" b="24371"/>
          <a:stretch/>
        </p:blipFill>
        <p:spPr>
          <a:xfrm>
            <a:off x="220696" y="1194336"/>
            <a:ext cx="3635712" cy="37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/>
          <p:nvPr/>
        </p:nvSpPr>
        <p:spPr>
          <a:xfrm>
            <a:off x="3861331" y="3036350"/>
            <a:ext cx="4930624" cy="1837308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249593" y="1194335"/>
            <a:ext cx="8542362" cy="1680839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B9592-B87E-C987-3E59-F5489E78594E}"/>
              </a:ext>
            </a:extLst>
          </p:cNvPr>
          <p:cNvSpPr txBox="1"/>
          <p:nvPr/>
        </p:nvSpPr>
        <p:spPr>
          <a:xfrm>
            <a:off x="465218" y="1422040"/>
            <a:ext cx="8094320" cy="1058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lt1"/>
                </a:solidFill>
                <a:latin typeface="Montserrat Light" pitchFamily="2" charset="77"/>
                <a:ea typeface="Montserrat"/>
                <a:cs typeface="Montserrat"/>
                <a:sym typeface="Montserrat"/>
              </a:rPr>
              <a:t>Key Message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</a:pP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No matter your final destination, let us help you connect. Kick off your trip by traveling from DLH.</a:t>
            </a:r>
            <a:endParaRPr lang="en-US" sz="2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82BE4C-CA35-7513-CD8E-F8A513894A7A}"/>
              </a:ext>
            </a:extLst>
          </p:cNvPr>
          <p:cNvSpPr/>
          <p:nvPr/>
        </p:nvSpPr>
        <p:spPr>
          <a:xfrm>
            <a:off x="0" y="-11387"/>
            <a:ext cx="9144000" cy="95393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94;p19">
            <a:extLst>
              <a:ext uri="{FF2B5EF4-FFF2-40B4-BE49-F238E27FC236}">
                <a16:creationId xmlns:a16="http://schemas.microsoft.com/office/drawing/2014/main" id="{04BC9A20-3D28-4D7B-2043-A2251AFD95F1}"/>
              </a:ext>
            </a:extLst>
          </p:cNvPr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RETIREES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690FB-F435-8FC8-EAAF-3D3403EEA561}"/>
              </a:ext>
            </a:extLst>
          </p:cNvPr>
          <p:cNvSpPr txBox="1"/>
          <p:nvPr/>
        </p:nvSpPr>
        <p:spPr>
          <a:xfrm>
            <a:off x="465218" y="3140587"/>
            <a:ext cx="2956712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Tactics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Billboards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Broadcast Television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Radio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Print</a:t>
            </a:r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624B16-2711-B417-7ECF-1A39E8A21093}"/>
              </a:ext>
            </a:extLst>
          </p:cNvPr>
          <p:cNvSpPr txBox="1"/>
          <p:nvPr/>
        </p:nvSpPr>
        <p:spPr>
          <a:xfrm>
            <a:off x="4038884" y="3140587"/>
            <a:ext cx="4626864" cy="1140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Travel Style/Needs</a:t>
            </a: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Prefers to save money but are willing to pay for convenience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Experienced travelers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Interested in flying from DLH if it saves time and money</a:t>
            </a:r>
          </a:p>
        </p:txBody>
      </p:sp>
    </p:spTree>
    <p:extLst>
      <p:ext uri="{BB962C8B-B14F-4D97-AF65-F5344CB8AC3E}">
        <p14:creationId xmlns:p14="http://schemas.microsoft.com/office/powerpoint/2010/main" val="681584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4B1551-5565-CC0E-F9C8-D375B527F6C9}"/>
              </a:ext>
            </a:extLst>
          </p:cNvPr>
          <p:cNvSpPr/>
          <p:nvPr/>
        </p:nvSpPr>
        <p:spPr>
          <a:xfrm>
            <a:off x="0" y="0"/>
            <a:ext cx="9144000" cy="95393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BUSINESS TRAVELERS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3621024" y="1201180"/>
            <a:ext cx="5297149" cy="1596884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 w="25400"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EFF17-79E1-B72B-69DE-77C2EE1F008B}"/>
              </a:ext>
            </a:extLst>
          </p:cNvPr>
          <p:cNvSpPr txBox="1"/>
          <p:nvPr/>
        </p:nvSpPr>
        <p:spPr>
          <a:xfrm>
            <a:off x="4165091" y="1371421"/>
            <a:ext cx="4626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Who Are They?</a:t>
            </a:r>
            <a:endParaRPr lang="en-US" sz="1200" dirty="0">
              <a:solidFill>
                <a:schemeClr val="bg1"/>
              </a:solidFill>
              <a:ea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Established professionals (35+, men + women) who are dedicated, senior-level employees who value convenient travel and the ability to stay connected when they’re on the road.</a:t>
            </a:r>
            <a:endParaRPr lang="en-US" sz="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This group is busy and highly scheduled; they’re likely taking early or late flights so they can maximize their time. </a:t>
            </a:r>
            <a:endParaRPr lang="en-US" sz="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0E51-E460-BF4D-4CB8-210441B6189E}"/>
              </a:ext>
            </a:extLst>
          </p:cNvPr>
          <p:cNvSpPr txBox="1"/>
          <p:nvPr/>
        </p:nvSpPr>
        <p:spPr>
          <a:xfrm>
            <a:off x="4165091" y="2962789"/>
            <a:ext cx="4037077" cy="195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Persona Characteristics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Well-connected with technology and world news and trends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Hold a minimum of an undergraduate degree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Frequent travelers, likely utilize programs like SkyMiles, TSA Pre-Check, etc.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Traveling lightly and for short periods of time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Traveling for necessity rather than experience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Homeowners</a:t>
            </a:r>
          </a:p>
        </p:txBody>
      </p:sp>
      <p:pic>
        <p:nvPicPr>
          <p:cNvPr id="7" name="Picture 6" descr="A person in a suit and tie looking at a phone&#10;&#10;Description automatically generated">
            <a:extLst>
              <a:ext uri="{FF2B5EF4-FFF2-40B4-BE49-F238E27FC236}">
                <a16:creationId xmlns:a16="http://schemas.microsoft.com/office/drawing/2014/main" id="{21B0CD7E-7746-92D4-3274-BB3F4C383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5" t="3861" r="31120"/>
          <a:stretch/>
        </p:blipFill>
        <p:spPr>
          <a:xfrm>
            <a:off x="220696" y="1201179"/>
            <a:ext cx="3635712" cy="37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9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/>
          <p:nvPr/>
        </p:nvSpPr>
        <p:spPr>
          <a:xfrm>
            <a:off x="3861331" y="3036350"/>
            <a:ext cx="4930624" cy="1837308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249593" y="1194335"/>
            <a:ext cx="8542362" cy="1680839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B9592-B87E-C987-3E59-F5489E78594E}"/>
              </a:ext>
            </a:extLst>
          </p:cNvPr>
          <p:cNvSpPr txBox="1"/>
          <p:nvPr/>
        </p:nvSpPr>
        <p:spPr>
          <a:xfrm>
            <a:off x="465218" y="1422040"/>
            <a:ext cx="8094320" cy="1058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lt1"/>
                </a:solidFill>
                <a:latin typeface="Montserrat Light" pitchFamily="2" charset="77"/>
                <a:ea typeface="Montserrat"/>
                <a:cs typeface="Montserrat"/>
                <a:sym typeface="Montserrat"/>
              </a:rPr>
              <a:t>Key Message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time is valuable. Traveling from DLH saves time and keeps you connected.</a:t>
            </a:r>
            <a:endParaRPr lang="en-US" sz="2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82BE4C-CA35-7513-CD8E-F8A513894A7A}"/>
              </a:ext>
            </a:extLst>
          </p:cNvPr>
          <p:cNvSpPr/>
          <p:nvPr/>
        </p:nvSpPr>
        <p:spPr>
          <a:xfrm>
            <a:off x="0" y="9879"/>
            <a:ext cx="9144000" cy="95393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94;p19">
            <a:extLst>
              <a:ext uri="{FF2B5EF4-FFF2-40B4-BE49-F238E27FC236}">
                <a16:creationId xmlns:a16="http://schemas.microsoft.com/office/drawing/2014/main" id="{04BC9A20-3D28-4D7B-2043-A2251AFD95F1}"/>
              </a:ext>
            </a:extLst>
          </p:cNvPr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BUSINESS TRAVELERS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690FB-F435-8FC8-EAAF-3D3403EEA561}"/>
              </a:ext>
            </a:extLst>
          </p:cNvPr>
          <p:cNvSpPr txBox="1"/>
          <p:nvPr/>
        </p:nvSpPr>
        <p:spPr>
          <a:xfrm>
            <a:off x="465218" y="3140587"/>
            <a:ext cx="2956712" cy="985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Tactics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Digital Ads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Paid Social Media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Print </a:t>
            </a:r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624B16-2711-B417-7ECF-1A39E8A21093}"/>
              </a:ext>
            </a:extLst>
          </p:cNvPr>
          <p:cNvSpPr txBox="1"/>
          <p:nvPr/>
        </p:nvSpPr>
        <p:spPr>
          <a:xfrm>
            <a:off x="4038884" y="3140587"/>
            <a:ext cx="4626864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Travel Style/Needs</a:t>
            </a: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Must be able to work from the airport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Employer willing to pay a premium for convenience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Traveler selects their own flights, airlines, etc.</a:t>
            </a:r>
            <a:endParaRPr lang="en-US" sz="11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92493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86078D20-57B0-9D42-95F4-0318FAA62D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05" t="13835" r="6595" b="32869"/>
          <a:stretch/>
        </p:blipFill>
        <p:spPr>
          <a:xfrm>
            <a:off x="7001017" y="4556919"/>
            <a:ext cx="1960103" cy="4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76CBF9-8835-9CBF-DB3A-64417615B27A}"/>
              </a:ext>
            </a:extLst>
          </p:cNvPr>
          <p:cNvSpPr/>
          <p:nvPr/>
        </p:nvSpPr>
        <p:spPr>
          <a:xfrm>
            <a:off x="0" y="0"/>
            <a:ext cx="8961120" cy="337334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standing in a building&#10;&#10;Description automatically generated">
            <a:extLst>
              <a:ext uri="{FF2B5EF4-FFF2-40B4-BE49-F238E27FC236}">
                <a16:creationId xmlns:a16="http://schemas.microsoft.com/office/drawing/2014/main" id="{9D244424-C8A7-4797-DBF0-6BC1A043F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t="17931" b="28245"/>
          <a:stretch/>
        </p:blipFill>
        <p:spPr>
          <a:xfrm>
            <a:off x="0" y="20179"/>
            <a:ext cx="8961120" cy="3373344"/>
          </a:xfrm>
          <a:prstGeom prst="rect">
            <a:avLst/>
          </a:prstGeom>
        </p:spPr>
      </p:pic>
      <p:sp>
        <p:nvSpPr>
          <p:cNvPr id="4" name="Google Shape;66;p15">
            <a:extLst>
              <a:ext uri="{FF2B5EF4-FFF2-40B4-BE49-F238E27FC236}">
                <a16:creationId xmlns:a16="http://schemas.microsoft.com/office/drawing/2014/main" id="{AF5ABFD8-6727-B2C3-F7D7-6182F6EFBCE4}"/>
              </a:ext>
            </a:extLst>
          </p:cNvPr>
          <p:cNvSpPr txBox="1"/>
          <p:nvPr/>
        </p:nvSpPr>
        <p:spPr>
          <a:xfrm>
            <a:off x="240924" y="2556974"/>
            <a:ext cx="8720196" cy="114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REPORTING</a:t>
            </a:r>
            <a:endParaRPr lang="en-US" sz="72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86078D20-57B0-9D42-95F4-0318FAA62D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05" t="13835" r="6595" b="32869"/>
          <a:stretch/>
        </p:blipFill>
        <p:spPr>
          <a:xfrm>
            <a:off x="7001017" y="4556919"/>
            <a:ext cx="1960103" cy="4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76CBF9-8835-9CBF-DB3A-64417615B27A}"/>
              </a:ext>
            </a:extLst>
          </p:cNvPr>
          <p:cNvSpPr/>
          <p:nvPr/>
        </p:nvSpPr>
        <p:spPr>
          <a:xfrm>
            <a:off x="0" y="0"/>
            <a:ext cx="8961120" cy="337334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standing in a building&#10;&#10;Description automatically generated">
            <a:extLst>
              <a:ext uri="{FF2B5EF4-FFF2-40B4-BE49-F238E27FC236}">
                <a16:creationId xmlns:a16="http://schemas.microsoft.com/office/drawing/2014/main" id="{9D244424-C8A7-4797-DBF0-6BC1A043F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t="17931" b="28245"/>
          <a:stretch/>
        </p:blipFill>
        <p:spPr>
          <a:xfrm>
            <a:off x="0" y="20179"/>
            <a:ext cx="8961120" cy="3373344"/>
          </a:xfrm>
          <a:prstGeom prst="rect">
            <a:avLst/>
          </a:prstGeom>
        </p:spPr>
      </p:pic>
      <p:sp>
        <p:nvSpPr>
          <p:cNvPr id="4" name="Google Shape;66;p15">
            <a:extLst>
              <a:ext uri="{FF2B5EF4-FFF2-40B4-BE49-F238E27FC236}">
                <a16:creationId xmlns:a16="http://schemas.microsoft.com/office/drawing/2014/main" id="{AF5ABFD8-6727-B2C3-F7D7-6182F6EFBCE4}"/>
              </a:ext>
            </a:extLst>
          </p:cNvPr>
          <p:cNvSpPr txBox="1"/>
          <p:nvPr/>
        </p:nvSpPr>
        <p:spPr>
          <a:xfrm>
            <a:off x="240924" y="2556974"/>
            <a:ext cx="8720196" cy="114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KEY TAKEAWAYS</a:t>
            </a:r>
            <a:endParaRPr lang="en-US" sz="72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00700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86078D20-57B0-9D42-95F4-0318FAA62D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05" t="13835" r="6595" b="32869"/>
          <a:stretch/>
        </p:blipFill>
        <p:spPr>
          <a:xfrm>
            <a:off x="7001017" y="4556919"/>
            <a:ext cx="1960103" cy="4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76CBF9-8835-9CBF-DB3A-64417615B27A}"/>
              </a:ext>
            </a:extLst>
          </p:cNvPr>
          <p:cNvSpPr/>
          <p:nvPr/>
        </p:nvSpPr>
        <p:spPr>
          <a:xfrm>
            <a:off x="182880" y="0"/>
            <a:ext cx="8961120" cy="4407408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sitting in a chair&#10;&#10;Description automatically generated">
            <a:extLst>
              <a:ext uri="{FF2B5EF4-FFF2-40B4-BE49-F238E27FC236}">
                <a16:creationId xmlns:a16="http://schemas.microsoft.com/office/drawing/2014/main" id="{9E2CBC3A-121E-4D3F-FBA0-6581082E1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l="1496" t="15240" r="1496" b="15024"/>
          <a:stretch/>
        </p:blipFill>
        <p:spPr>
          <a:xfrm>
            <a:off x="182880" y="0"/>
            <a:ext cx="8961120" cy="4407408"/>
          </a:xfrm>
          <a:prstGeom prst="rect">
            <a:avLst/>
          </a:prstGeom>
        </p:spPr>
      </p:pic>
      <p:sp>
        <p:nvSpPr>
          <p:cNvPr id="4" name="Google Shape;66;p15">
            <a:extLst>
              <a:ext uri="{FF2B5EF4-FFF2-40B4-BE49-F238E27FC236}">
                <a16:creationId xmlns:a16="http://schemas.microsoft.com/office/drawing/2014/main" id="{AF5ABFD8-6727-B2C3-F7D7-6182F6EFBCE4}"/>
              </a:ext>
            </a:extLst>
          </p:cNvPr>
          <p:cNvSpPr txBox="1"/>
          <p:nvPr/>
        </p:nvSpPr>
        <p:spPr>
          <a:xfrm>
            <a:off x="240924" y="1724870"/>
            <a:ext cx="8720196" cy="114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 lang="en-US" sz="72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7974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76CBF9-8835-9CBF-DB3A-64417615B27A}"/>
              </a:ext>
            </a:extLst>
          </p:cNvPr>
          <p:cNvSpPr/>
          <p:nvPr/>
        </p:nvSpPr>
        <p:spPr>
          <a:xfrm>
            <a:off x="233916" y="0"/>
            <a:ext cx="8910084" cy="4901608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jet plane parked at an airport&#10;&#10;Description automatically generated">
            <a:extLst>
              <a:ext uri="{FF2B5EF4-FFF2-40B4-BE49-F238E27FC236}">
                <a16:creationId xmlns:a16="http://schemas.microsoft.com/office/drawing/2014/main" id="{A403EFA7-83BD-ACA7-0E5F-868E9A1C9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t="2858" b="13782"/>
          <a:stretch/>
        </p:blipFill>
        <p:spPr>
          <a:xfrm>
            <a:off x="233914" y="0"/>
            <a:ext cx="8910085" cy="4901608"/>
          </a:xfrm>
          <a:prstGeom prst="rect">
            <a:avLst/>
          </a:prstGeom>
        </p:spPr>
      </p:pic>
      <p:sp>
        <p:nvSpPr>
          <p:cNvPr id="4" name="Google Shape;66;p15">
            <a:extLst>
              <a:ext uri="{FF2B5EF4-FFF2-40B4-BE49-F238E27FC236}">
                <a16:creationId xmlns:a16="http://schemas.microsoft.com/office/drawing/2014/main" id="{AF5ABFD8-6727-B2C3-F7D7-6182F6EFBCE4}"/>
              </a:ext>
            </a:extLst>
          </p:cNvPr>
          <p:cNvSpPr txBox="1"/>
          <p:nvPr/>
        </p:nvSpPr>
        <p:spPr>
          <a:xfrm>
            <a:off x="211902" y="1377295"/>
            <a:ext cx="8720196" cy="214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THANK</a:t>
            </a:r>
            <a:b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YOU</a:t>
            </a:r>
            <a:endParaRPr lang="en-US" sz="72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1241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09B3B3-571A-A915-71D4-B8FF5D98B18A}"/>
              </a:ext>
            </a:extLst>
          </p:cNvPr>
          <p:cNvSpPr/>
          <p:nvPr/>
        </p:nvSpPr>
        <p:spPr>
          <a:xfrm>
            <a:off x="0" y="0"/>
            <a:ext cx="8961120" cy="2011680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Google Shape;66;p15"/>
          <p:cNvSpPr txBox="1"/>
          <p:nvPr/>
        </p:nvSpPr>
        <p:spPr>
          <a:xfrm>
            <a:off x="240924" y="1195310"/>
            <a:ext cx="6397500" cy="114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lang="en-US" sz="72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1137036" y="2450813"/>
            <a:ext cx="7548582" cy="210610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" sz="1800" dirty="0">
                <a:latin typeface="Montserrat" panose="00000500000000000000" pitchFamily="2" charset="0"/>
              </a:rPr>
              <a:t>Current State</a:t>
            </a:r>
            <a:endParaRPr sz="1800" dirty="0">
              <a:latin typeface="Montserrat" panose="00000500000000000000" pitchFamily="2" charset="0"/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" sz="1800" dirty="0">
                <a:latin typeface="Montserrat" panose="00000500000000000000" pitchFamily="2" charset="0"/>
              </a:rPr>
              <a:t>Audiences</a:t>
            </a:r>
            <a:endParaRPr sz="1800" dirty="0">
              <a:latin typeface="Montserrat" panose="00000500000000000000" pitchFamily="2" charset="0"/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" sz="1800" dirty="0">
                <a:latin typeface="Montserrat" panose="00000500000000000000" pitchFamily="2" charset="0"/>
              </a:rPr>
              <a:t>Personas</a:t>
            </a:r>
            <a:endParaRPr sz="1800" dirty="0">
              <a:latin typeface="Montserrat" panose="00000500000000000000" pitchFamily="2" charset="0"/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" sz="1800" dirty="0">
                <a:latin typeface="Montserrat" panose="00000500000000000000" pitchFamily="2" charset="0"/>
              </a:rPr>
              <a:t>Key Takeaways</a:t>
            </a:r>
            <a:endParaRPr sz="1800" dirty="0">
              <a:latin typeface="Montserrat" panose="00000500000000000000" pitchFamily="2" charset="0"/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" sz="1800" dirty="0">
                <a:latin typeface="Montserrat" panose="00000500000000000000" pitchFamily="2" charset="0"/>
              </a:rPr>
              <a:t>Questions</a:t>
            </a:r>
            <a:endParaRPr sz="1800" dirty="0">
              <a:latin typeface="Montserrat" panose="00000500000000000000" pitchFamily="2" charset="0"/>
            </a:endParaRPr>
          </a:p>
        </p:txBody>
      </p:sp>
      <p:pic>
        <p:nvPicPr>
          <p:cNvPr id="3" name="Google Shape;61;p14">
            <a:extLst>
              <a:ext uri="{FF2B5EF4-FFF2-40B4-BE49-F238E27FC236}">
                <a16:creationId xmlns:a16="http://schemas.microsoft.com/office/drawing/2014/main" id="{764E56C6-235D-79E7-2D56-49EBDB9B40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05" t="13835" r="6595" b="32869"/>
          <a:stretch/>
        </p:blipFill>
        <p:spPr>
          <a:xfrm>
            <a:off x="7001017" y="4556919"/>
            <a:ext cx="1960103" cy="4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249600" y="849100"/>
            <a:ext cx="8324700" cy="3685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DD51F975-23B8-E8CA-1F73-A87E4C122F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05" t="13835" r="6595" b="32869"/>
          <a:stretch/>
        </p:blipFill>
        <p:spPr>
          <a:xfrm>
            <a:off x="7001017" y="4556919"/>
            <a:ext cx="1960103" cy="4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003B9F-0F82-3A2B-B0F5-62FA6891C332}"/>
              </a:ext>
            </a:extLst>
          </p:cNvPr>
          <p:cNvSpPr/>
          <p:nvPr/>
        </p:nvSpPr>
        <p:spPr>
          <a:xfrm>
            <a:off x="0" y="0"/>
            <a:ext cx="8961120" cy="337334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standing in a building&#10;&#10;Description automatically generated">
            <a:extLst>
              <a:ext uri="{FF2B5EF4-FFF2-40B4-BE49-F238E27FC236}">
                <a16:creationId xmlns:a16="http://schemas.microsoft.com/office/drawing/2014/main" id="{C805D438-6361-09E5-ED63-1F4188BB2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7931" b="28245"/>
          <a:stretch/>
        </p:blipFill>
        <p:spPr>
          <a:xfrm>
            <a:off x="0" y="0"/>
            <a:ext cx="8961120" cy="3373344"/>
          </a:xfrm>
          <a:prstGeom prst="rect">
            <a:avLst/>
          </a:prstGeom>
        </p:spPr>
      </p:pic>
      <p:sp>
        <p:nvSpPr>
          <p:cNvPr id="4" name="Google Shape;66;p15">
            <a:extLst>
              <a:ext uri="{FF2B5EF4-FFF2-40B4-BE49-F238E27FC236}">
                <a16:creationId xmlns:a16="http://schemas.microsoft.com/office/drawing/2014/main" id="{B2B85997-E0CA-0133-69DE-3263D398F991}"/>
              </a:ext>
            </a:extLst>
          </p:cNvPr>
          <p:cNvSpPr txBox="1"/>
          <p:nvPr/>
        </p:nvSpPr>
        <p:spPr>
          <a:xfrm>
            <a:off x="240924" y="2556974"/>
            <a:ext cx="8198988" cy="114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CURRENT STATE</a:t>
            </a:r>
            <a:endParaRPr lang="en-US" sz="72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09B3B3-571A-A915-71D4-B8FF5D98B18A}"/>
              </a:ext>
            </a:extLst>
          </p:cNvPr>
          <p:cNvSpPr/>
          <p:nvPr/>
        </p:nvSpPr>
        <p:spPr>
          <a:xfrm>
            <a:off x="0" y="0"/>
            <a:ext cx="8961120" cy="2011680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Google Shape;66;p15"/>
          <p:cNvSpPr txBox="1"/>
          <p:nvPr/>
        </p:nvSpPr>
        <p:spPr>
          <a:xfrm>
            <a:off x="240924" y="1195310"/>
            <a:ext cx="6397500" cy="114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AUDIENCES</a:t>
            </a:r>
            <a:endParaRPr lang="en-US" sz="72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1137036" y="2440180"/>
            <a:ext cx="7548582" cy="210610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-US" sz="1800" dirty="0">
                <a:latin typeface="Montserrat" panose="00000500000000000000" pitchFamily="2" charset="0"/>
              </a:rPr>
              <a:t>Leisure</a:t>
            </a: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-US" sz="1800" dirty="0">
                <a:latin typeface="Montserrat" panose="00000500000000000000" pitchFamily="2" charset="0"/>
              </a:rPr>
              <a:t>Business</a:t>
            </a: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-US" sz="1800" dirty="0">
                <a:latin typeface="Montserrat" panose="00000500000000000000" pitchFamily="2" charset="0"/>
              </a:rPr>
              <a:t>Geography</a:t>
            </a: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-US" sz="1800" dirty="0">
                <a:latin typeface="Montserrat" panose="00000500000000000000" pitchFamily="2" charset="0"/>
              </a:rPr>
              <a:t>Media</a:t>
            </a:r>
            <a:endParaRPr sz="1800" dirty="0">
              <a:latin typeface="Montserrat" panose="00000500000000000000" pitchFamily="2" charset="0"/>
            </a:endParaRPr>
          </a:p>
        </p:txBody>
      </p:sp>
      <p:pic>
        <p:nvPicPr>
          <p:cNvPr id="3" name="Google Shape;61;p14">
            <a:extLst>
              <a:ext uri="{FF2B5EF4-FFF2-40B4-BE49-F238E27FC236}">
                <a16:creationId xmlns:a16="http://schemas.microsoft.com/office/drawing/2014/main" id="{764E56C6-235D-79E7-2D56-49EBDB9B40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05" t="13835" r="6595" b="32869"/>
          <a:stretch/>
        </p:blipFill>
        <p:spPr>
          <a:xfrm>
            <a:off x="7001017" y="4556919"/>
            <a:ext cx="1960103" cy="447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348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003B9F-0F82-3A2B-B0F5-62FA6891C332}"/>
              </a:ext>
            </a:extLst>
          </p:cNvPr>
          <p:cNvSpPr/>
          <p:nvPr/>
        </p:nvSpPr>
        <p:spPr>
          <a:xfrm>
            <a:off x="0" y="0"/>
            <a:ext cx="8961120" cy="337334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DD51F975-23B8-E8CA-1F73-A87E4C122F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05" t="13835" r="6595" b="32869"/>
          <a:stretch/>
        </p:blipFill>
        <p:spPr>
          <a:xfrm>
            <a:off x="7001017" y="4556919"/>
            <a:ext cx="1960103" cy="44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oup of people standing in a building&#10;&#10;Description automatically generated">
            <a:extLst>
              <a:ext uri="{FF2B5EF4-FFF2-40B4-BE49-F238E27FC236}">
                <a16:creationId xmlns:a16="http://schemas.microsoft.com/office/drawing/2014/main" id="{5C912720-325B-6693-6FC9-141DA6C090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7931" b="28245"/>
          <a:stretch/>
        </p:blipFill>
        <p:spPr>
          <a:xfrm>
            <a:off x="0" y="0"/>
            <a:ext cx="8961120" cy="3373344"/>
          </a:xfrm>
          <a:prstGeom prst="rect">
            <a:avLst/>
          </a:prstGeom>
        </p:spPr>
      </p:pic>
      <p:sp>
        <p:nvSpPr>
          <p:cNvPr id="4" name="Google Shape;66;p15">
            <a:extLst>
              <a:ext uri="{FF2B5EF4-FFF2-40B4-BE49-F238E27FC236}">
                <a16:creationId xmlns:a16="http://schemas.microsoft.com/office/drawing/2014/main" id="{B2B85997-E0CA-0133-69DE-3263D398F991}"/>
              </a:ext>
            </a:extLst>
          </p:cNvPr>
          <p:cNvSpPr txBox="1"/>
          <p:nvPr/>
        </p:nvSpPr>
        <p:spPr>
          <a:xfrm>
            <a:off x="240924" y="2556974"/>
            <a:ext cx="8198988" cy="114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PERSONAS</a:t>
            </a:r>
            <a:endParaRPr lang="en-US" sz="72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9321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4B1551-5565-CC0E-F9C8-D375B527F6C9}"/>
              </a:ext>
            </a:extLst>
          </p:cNvPr>
          <p:cNvSpPr/>
          <p:nvPr/>
        </p:nvSpPr>
        <p:spPr>
          <a:xfrm>
            <a:off x="0" y="0"/>
            <a:ext cx="9144000" cy="95393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Google Shape;94;p19"/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YOUNG PROFESSIONALS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3621024" y="1184912"/>
            <a:ext cx="5297149" cy="1601344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EFF17-79E1-B72B-69DE-77C2EE1F008B}"/>
              </a:ext>
            </a:extLst>
          </p:cNvPr>
          <p:cNvSpPr txBox="1"/>
          <p:nvPr/>
        </p:nvSpPr>
        <p:spPr>
          <a:xfrm>
            <a:off x="4165090" y="1281722"/>
            <a:ext cx="4686301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Who Are They?</a:t>
            </a:r>
            <a:endParaRPr lang="en-US" sz="1200" dirty="0">
              <a:ea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Young professionals (25-35, men + women) that are deliberate about where they choose to live, work and travel. They believe that salary is merely one component that contributes to their quality of life.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While this group has less disposable income, they still value travel and experiences.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0E51-E460-BF4D-4CB8-210441B6189E}"/>
              </a:ext>
            </a:extLst>
          </p:cNvPr>
          <p:cNvSpPr txBox="1"/>
          <p:nvPr/>
        </p:nvSpPr>
        <p:spPr>
          <a:xfrm>
            <a:off x="4165091" y="2883067"/>
            <a:ext cx="4626864" cy="1764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Persona Characteristics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Prioritizes an active lifestyle; includes hiking, biking, rock climbing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Rents their home or apartment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Owns a dog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Single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No children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Values experiences over material items</a:t>
            </a:r>
          </a:p>
        </p:txBody>
      </p:sp>
      <p:pic>
        <p:nvPicPr>
          <p:cNvPr id="7" name="Picture 6" descr="A person in a white shirt&#10;&#10;Description automatically generated">
            <a:extLst>
              <a:ext uri="{FF2B5EF4-FFF2-40B4-BE49-F238E27FC236}">
                <a16:creationId xmlns:a16="http://schemas.microsoft.com/office/drawing/2014/main" id="{62AA0CC1-8197-18F3-0C0E-6DFEB84B1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8" t="-1" r="23941" b="17263"/>
          <a:stretch/>
        </p:blipFill>
        <p:spPr>
          <a:xfrm>
            <a:off x="220694" y="1174730"/>
            <a:ext cx="3635713" cy="37515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/>
          <p:nvPr/>
        </p:nvSpPr>
        <p:spPr>
          <a:xfrm>
            <a:off x="3861331" y="3036350"/>
            <a:ext cx="4930624" cy="1680838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249593" y="1194335"/>
            <a:ext cx="8542362" cy="1680839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B9592-B87E-C987-3E59-F5489E78594E}"/>
              </a:ext>
            </a:extLst>
          </p:cNvPr>
          <p:cNvSpPr txBox="1"/>
          <p:nvPr/>
        </p:nvSpPr>
        <p:spPr>
          <a:xfrm>
            <a:off x="465218" y="1422040"/>
            <a:ext cx="8094320" cy="1058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lt1"/>
                </a:solidFill>
                <a:latin typeface="Montserrat Light" pitchFamily="2" charset="77"/>
                <a:ea typeface="Montserrat"/>
                <a:cs typeface="Montserrat"/>
                <a:sym typeface="Montserrat"/>
              </a:rPr>
              <a:t>Key Message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Whether you're traveling for fun or working remotely once you arrive, begin your adventure at DLH.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82BE4C-CA35-7513-CD8E-F8A513894A7A}"/>
              </a:ext>
            </a:extLst>
          </p:cNvPr>
          <p:cNvSpPr/>
          <p:nvPr/>
        </p:nvSpPr>
        <p:spPr>
          <a:xfrm>
            <a:off x="0" y="0"/>
            <a:ext cx="9144000" cy="963813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94;p19">
            <a:extLst>
              <a:ext uri="{FF2B5EF4-FFF2-40B4-BE49-F238E27FC236}">
                <a16:creationId xmlns:a16="http://schemas.microsoft.com/office/drawing/2014/main" id="{04BC9A20-3D28-4D7B-2043-A2251AFD95F1}"/>
              </a:ext>
            </a:extLst>
          </p:cNvPr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YOUNG PROFESSIONALS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690FB-F435-8FC8-EAAF-3D3403EEA561}"/>
              </a:ext>
            </a:extLst>
          </p:cNvPr>
          <p:cNvSpPr txBox="1"/>
          <p:nvPr/>
        </p:nvSpPr>
        <p:spPr>
          <a:xfrm>
            <a:off x="465218" y="3202964"/>
            <a:ext cx="2956712" cy="791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Tactics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Digital Ads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Paid Social Media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624B16-2711-B417-7ECF-1A39E8A21093}"/>
              </a:ext>
            </a:extLst>
          </p:cNvPr>
          <p:cNvSpPr txBox="1"/>
          <p:nvPr/>
        </p:nvSpPr>
        <p:spPr>
          <a:xfrm>
            <a:off x="4038884" y="3202964"/>
            <a:ext cx="4626864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Travel Style/Needs</a:t>
            </a: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Make the most of every minute mentality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Less disposable income, more flexibility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Willing to pay a premium for convenience</a:t>
            </a:r>
          </a:p>
        </p:txBody>
      </p:sp>
    </p:spTree>
    <p:extLst>
      <p:ext uri="{BB962C8B-B14F-4D97-AF65-F5344CB8AC3E}">
        <p14:creationId xmlns:p14="http://schemas.microsoft.com/office/powerpoint/2010/main" val="367346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4B1551-5565-CC0E-F9C8-D375B527F6C9}"/>
              </a:ext>
            </a:extLst>
          </p:cNvPr>
          <p:cNvSpPr/>
          <p:nvPr/>
        </p:nvSpPr>
        <p:spPr>
          <a:xfrm>
            <a:off x="-1" y="0"/>
            <a:ext cx="9199659" cy="953934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Google Shape;94;p19"/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BUDGET-CONSCIOUS FAMILIES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3621024" y="1194339"/>
            <a:ext cx="5297149" cy="1601344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EFF17-79E1-B72B-69DE-77C2EE1F008B}"/>
              </a:ext>
            </a:extLst>
          </p:cNvPr>
          <p:cNvSpPr txBox="1"/>
          <p:nvPr/>
        </p:nvSpPr>
        <p:spPr>
          <a:xfrm>
            <a:off x="4165090" y="1371421"/>
            <a:ext cx="4686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Who Are They?</a:t>
            </a:r>
            <a:endParaRPr lang="en-US" sz="1200" dirty="0">
              <a:ea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Families with children 5+ years old planning their next vacation. Budget-conscious families do not fly regularly, due to cost. If they do, they may elect to fly out of MSP. 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If this family is considering flying at all, it’s likely a very special trip—something that happens every 2-5 years.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20E51-E460-BF4D-4CB8-210441B6189E}"/>
              </a:ext>
            </a:extLst>
          </p:cNvPr>
          <p:cNvSpPr txBox="1"/>
          <p:nvPr/>
        </p:nvSpPr>
        <p:spPr>
          <a:xfrm>
            <a:off x="4165091" y="2883067"/>
            <a:ext cx="4626864" cy="1764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Persona Characteristics</a:t>
            </a:r>
          </a:p>
          <a:p>
            <a:pPr marL="438912" indent="-283464">
              <a:lnSpc>
                <a:spcPct val="115000"/>
              </a:lnSpc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Matriarch of family typically plans vacations </a:t>
            </a:r>
          </a:p>
          <a:p>
            <a:pPr marL="438912" indent="-283464">
              <a:lnSpc>
                <a:spcPct val="115000"/>
              </a:lnSpc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Prioritize cost and convenience Interested in warmer weather vacations, often flying out of DLH for a Spring Break or similar occasion </a:t>
            </a:r>
          </a:p>
          <a:p>
            <a:pPr marL="438912" indent="-283464">
              <a:lnSpc>
                <a:spcPct val="115000"/>
              </a:lnSpc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Homeowners in dual-income household </a:t>
            </a:r>
          </a:p>
          <a:p>
            <a:pPr marL="438912" indent="-283464">
              <a:lnSpc>
                <a:spcPct val="115000"/>
              </a:lnSpc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At least two children </a:t>
            </a:r>
          </a:p>
          <a:p>
            <a:pPr marL="438912" indent="-283464">
              <a:lnSpc>
                <a:spcPct val="115000"/>
              </a:lnSpc>
              <a:buClr>
                <a:schemeClr val="bg2"/>
              </a:buClr>
              <a:buSzPct val="1090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Travel schedule is inflexible</a:t>
            </a:r>
          </a:p>
        </p:txBody>
      </p:sp>
      <p:pic>
        <p:nvPicPr>
          <p:cNvPr id="10" name="Picture 9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3C79BE9C-66AE-AC0C-76EB-300C18E9D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23" t="4047" r="11525" b="23398"/>
          <a:stretch/>
        </p:blipFill>
        <p:spPr>
          <a:xfrm>
            <a:off x="220696" y="1194336"/>
            <a:ext cx="3635712" cy="37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1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/>
          <p:nvPr/>
        </p:nvSpPr>
        <p:spPr>
          <a:xfrm>
            <a:off x="3861331" y="3036350"/>
            <a:ext cx="4930624" cy="1837308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249593" y="1194335"/>
            <a:ext cx="8542362" cy="1680839"/>
          </a:xfrm>
          <a:prstGeom prst="roundRect">
            <a:avLst>
              <a:gd name="adj" fmla="val 0"/>
            </a:avLst>
          </a:prstGeom>
          <a:solidFill>
            <a:srgbClr val="005CA9"/>
          </a:solidFill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B9592-B87E-C987-3E59-F5489E78594E}"/>
              </a:ext>
            </a:extLst>
          </p:cNvPr>
          <p:cNvSpPr txBox="1"/>
          <p:nvPr/>
        </p:nvSpPr>
        <p:spPr>
          <a:xfrm>
            <a:off x="465218" y="1422040"/>
            <a:ext cx="8094320" cy="1058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lt1"/>
                </a:solidFill>
                <a:latin typeface="Montserrat Light" pitchFamily="2" charset="77"/>
                <a:ea typeface="Montserrat"/>
                <a:cs typeface="Montserrat"/>
                <a:sym typeface="Montserrat"/>
              </a:rPr>
              <a:t>Key Message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This trip is special for your family. Kick off your adventure 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avoid the drive by traveling from DLH.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82BE4C-CA35-7513-CD8E-F8A513894A7A}"/>
              </a:ext>
            </a:extLst>
          </p:cNvPr>
          <p:cNvSpPr/>
          <p:nvPr/>
        </p:nvSpPr>
        <p:spPr>
          <a:xfrm>
            <a:off x="0" y="0"/>
            <a:ext cx="9144000" cy="963813"/>
          </a:xfrm>
          <a:prstGeom prst="rect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94;p19">
            <a:extLst>
              <a:ext uri="{FF2B5EF4-FFF2-40B4-BE49-F238E27FC236}">
                <a16:creationId xmlns:a16="http://schemas.microsoft.com/office/drawing/2014/main" id="{04BC9A20-3D28-4D7B-2043-A2251AFD95F1}"/>
              </a:ext>
            </a:extLst>
          </p:cNvPr>
          <p:cNvSpPr txBox="1"/>
          <p:nvPr/>
        </p:nvSpPr>
        <p:spPr>
          <a:xfrm>
            <a:off x="249593" y="468106"/>
            <a:ext cx="8668580" cy="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BUDGET-CONSCIOUS FAMILIES</a:t>
            </a:r>
            <a:endParaRPr lang="en-US" sz="40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690FB-F435-8FC8-EAAF-3D3403EEA561}"/>
              </a:ext>
            </a:extLst>
          </p:cNvPr>
          <p:cNvSpPr txBox="1"/>
          <p:nvPr/>
        </p:nvSpPr>
        <p:spPr>
          <a:xfrm>
            <a:off x="465218" y="3140587"/>
            <a:ext cx="2956712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005CA9"/>
                </a:solidFill>
                <a:latin typeface="Montserrat"/>
                <a:ea typeface="Montserrat"/>
                <a:cs typeface="Montserrat"/>
                <a:sym typeface="Montserrat"/>
              </a:rPr>
              <a:t>Tactics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Billboards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Broadcast Television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Paid Social Media</a:t>
            </a:r>
          </a:p>
          <a:p>
            <a:pPr marL="4381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Radio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624B16-2711-B417-7ECF-1A39E8A21093}"/>
              </a:ext>
            </a:extLst>
          </p:cNvPr>
          <p:cNvSpPr txBox="1"/>
          <p:nvPr/>
        </p:nvSpPr>
        <p:spPr>
          <a:xfrm>
            <a:off x="4038884" y="3140587"/>
            <a:ext cx="4626864" cy="133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Travel Style/Needs</a:t>
            </a: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Less disposable income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Willing to experience longer waits and layovers to save money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§"/>
            </a:pPr>
            <a:r>
              <a:rPr lang="en-U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Not investing in expensive seats or upgrades, nor checking bags</a:t>
            </a:r>
          </a:p>
        </p:txBody>
      </p:sp>
    </p:spTree>
    <p:extLst>
      <p:ext uri="{BB962C8B-B14F-4D97-AF65-F5344CB8AC3E}">
        <p14:creationId xmlns:p14="http://schemas.microsoft.com/office/powerpoint/2010/main" val="254255148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828</Words>
  <Application>Microsoft Office PowerPoint</Application>
  <PresentationFormat>On-screen Show (16:9)</PresentationFormat>
  <Paragraphs>130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Wingdings</vt:lpstr>
      <vt:lpstr>Montserrat Light</vt:lpstr>
      <vt:lpstr>Montserrat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Wink</dc:creator>
  <cp:lastModifiedBy>Samantha Hanson</cp:lastModifiedBy>
  <cp:revision>7</cp:revision>
  <dcterms:modified xsi:type="dcterms:W3CDTF">2023-09-12T16:29:01Z</dcterms:modified>
</cp:coreProperties>
</file>