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9" r:id="rId2"/>
    <p:sldId id="260" r:id="rId3"/>
    <p:sldId id="261" r:id="rId4"/>
    <p:sldId id="262" r:id="rId5"/>
    <p:sldId id="263" r:id="rId6"/>
    <p:sldId id="269" r:id="rId7"/>
    <p:sldId id="264" r:id="rId8"/>
    <p:sldId id="270" r:id="rId9"/>
    <p:sldId id="265" r:id="rId10"/>
    <p:sldId id="272" r:id="rId11"/>
    <p:sldId id="266" r:id="rId12"/>
    <p:sldId id="273" r:id="rId13"/>
    <p:sldId id="267" r:id="rId14"/>
    <p:sldId id="274" r:id="rId15"/>
    <p:sldId id="268" r:id="rId16"/>
    <p:sldId id="275" r:id="rId17"/>
    <p:sldId id="276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54;p13">
            <a:extLst>
              <a:ext uri="{FF2B5EF4-FFF2-40B4-BE49-F238E27FC236}">
                <a16:creationId xmlns:a16="http://schemas.microsoft.com/office/drawing/2014/main" id="{FF52DEB6-14A4-4409-8FEC-4EEAC775311A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t="14755" b="11356"/>
          <a:stretch/>
        </p:blipFill>
        <p:spPr>
          <a:xfrm>
            <a:off x="0" y="-50"/>
            <a:ext cx="9144003" cy="450312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" name="Google Shape;57;p13">
            <a:extLst>
              <a:ext uri="{FF2B5EF4-FFF2-40B4-BE49-F238E27FC236}">
                <a16:creationId xmlns:a16="http://schemas.microsoft.com/office/drawing/2014/main" id="{0F18593C-659A-4B10-A8ED-69D4CFFD584D}"/>
              </a:ext>
            </a:extLst>
          </p:cNvPr>
          <p:cNvSpPr/>
          <p:nvPr userDrawn="1"/>
        </p:nvSpPr>
        <p:spPr>
          <a:xfrm rot="10800000">
            <a:off x="0" y="4503075"/>
            <a:ext cx="9144000" cy="640500"/>
          </a:xfrm>
          <a:prstGeom prst="rect">
            <a:avLst/>
          </a:prstGeom>
          <a:gradFill>
            <a:gsLst>
              <a:gs pos="0">
                <a:srgbClr val="005AA1"/>
              </a:gs>
              <a:gs pos="100000">
                <a:srgbClr val="002958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" name="Google Shape;59;p13">
            <a:extLst>
              <a:ext uri="{FF2B5EF4-FFF2-40B4-BE49-F238E27FC236}">
                <a16:creationId xmlns:a16="http://schemas.microsoft.com/office/drawing/2014/main" id="{12B1FAC0-1645-4FCD-AD1C-D74DA66472F6}"/>
              </a:ext>
            </a:extLst>
          </p:cNvPr>
          <p:cNvPicPr preferRelativeResize="0"/>
          <p:nvPr userDrawn="1"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313450" y="4655250"/>
            <a:ext cx="1418226" cy="3449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BC5DA4B-5EB5-4335-B4F4-392685C3B7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</p:spPr>
        <p:txBody>
          <a:bodyPr>
            <a:normAutofit/>
          </a:bodyPr>
          <a:lstStyle/>
          <a:p>
            <a:pPr algn="l"/>
            <a:r>
              <a:rPr lang="en-US" sz="4400" dirty="0">
                <a:solidFill>
                  <a:schemeClr val="bg1"/>
                </a:solidFill>
              </a:rPr>
              <a:t>DULUTH AIRPORT AUTHORITY STRATEGIC PLAN REVIEW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36866CC9-A245-4505-8A1B-0A2CD352E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DAA Board Retreat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2DEC21</a:t>
            </a:r>
          </a:p>
        </p:txBody>
      </p:sp>
    </p:spTree>
    <p:extLst>
      <p:ext uri="{BB962C8B-B14F-4D97-AF65-F5344CB8AC3E}">
        <p14:creationId xmlns:p14="http://schemas.microsoft.com/office/powerpoint/2010/main" val="4061435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3D42F5-0C95-4C5E-897D-AA6C4AD05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STRATEGY II: SUPPORT ECONOMIC DEVELOPMENT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kumimoji="0" lang="en-US" sz="11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Progress Report and Recommended Changes</a:t>
            </a:r>
            <a:endParaRPr lang="en-V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A518C1-EF7D-4F8C-A13D-255A1F7010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Position Blighted/Underperforming Property for Redevelopment</a:t>
            </a:r>
          </a:p>
          <a:p>
            <a:pPr lvl="1"/>
            <a:r>
              <a:rPr lang="en-US" dirty="0"/>
              <a:t>Hangar 101 in 2022</a:t>
            </a:r>
          </a:p>
          <a:p>
            <a:pPr lvl="1"/>
            <a:r>
              <a:rPr lang="en-US" dirty="0" err="1"/>
              <a:t>Hydrosolutions</a:t>
            </a:r>
            <a:r>
              <a:rPr lang="en-US" dirty="0"/>
              <a:t> &amp; DHL in 2024</a:t>
            </a:r>
          </a:p>
          <a:p>
            <a:pPr lvl="1"/>
            <a:r>
              <a:rPr lang="en-US" dirty="0"/>
              <a:t>Removed vacant hangar pads on the Midfield Ramp</a:t>
            </a:r>
          </a:p>
          <a:p>
            <a:r>
              <a:rPr lang="en-US" dirty="0"/>
              <a:t>Position Select Green Space for New Development</a:t>
            </a:r>
          </a:p>
          <a:p>
            <a:pPr lvl="1"/>
            <a:r>
              <a:rPr lang="en-US" dirty="0"/>
              <a:t>Secure FAA land release for Site 4</a:t>
            </a:r>
          </a:p>
          <a:p>
            <a:pPr lvl="1"/>
            <a:r>
              <a:rPr lang="en-US" dirty="0"/>
              <a:t>Ready Site 4 to be marketable to developers no later than 2025</a:t>
            </a:r>
          </a:p>
          <a:p>
            <a:pPr lvl="1"/>
            <a:r>
              <a:rPr lang="en-US" dirty="0"/>
              <a:t>Non-aeronautical development areas zoning appropriately by 2023</a:t>
            </a:r>
          </a:p>
          <a:p>
            <a:pPr lvl="1"/>
            <a:endParaRPr lang="en-US" dirty="0"/>
          </a:p>
          <a:p>
            <a:endParaRPr lang="en-VI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618F0A6-83DC-4FE6-A211-AF2827AE6172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222376" y="1152475"/>
            <a:ext cx="4609924" cy="34164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Hangar 101 demolition complete</a:t>
            </a:r>
          </a:p>
          <a:p>
            <a:r>
              <a:rPr lang="en-US" dirty="0" err="1">
                <a:solidFill>
                  <a:srgbClr val="C00000"/>
                </a:solidFill>
              </a:rPr>
              <a:t>Hydrosolution</a:t>
            </a:r>
            <a:r>
              <a:rPr lang="en-US" dirty="0">
                <a:solidFill>
                  <a:srgbClr val="C00000"/>
                </a:solidFill>
              </a:rPr>
              <a:t> building demolition dependent on demand/funding</a:t>
            </a:r>
          </a:p>
          <a:p>
            <a:r>
              <a:rPr lang="en-US" dirty="0">
                <a:solidFill>
                  <a:srgbClr val="C00000"/>
                </a:solidFill>
              </a:rPr>
              <a:t>Hermantown </a:t>
            </a:r>
            <a:r>
              <a:rPr lang="en-US" dirty="0" err="1">
                <a:solidFill>
                  <a:srgbClr val="C00000"/>
                </a:solidFill>
              </a:rPr>
              <a:t>Hydrualics</a:t>
            </a:r>
            <a:r>
              <a:rPr lang="en-US" dirty="0">
                <a:solidFill>
                  <a:srgbClr val="C00000"/>
                </a:solidFill>
              </a:rPr>
              <a:t>, DHL and Hangar 2 demolition coincides with new ATCT construction</a:t>
            </a:r>
          </a:p>
          <a:p>
            <a:r>
              <a:rPr lang="en-US" dirty="0">
                <a:solidFill>
                  <a:srgbClr val="C00000"/>
                </a:solidFill>
              </a:rPr>
              <a:t>Vacant hangar pad removal complete</a:t>
            </a:r>
          </a:p>
          <a:p>
            <a:pPr marL="13970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Focus has shifted to the development of Sites 1-2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Zoning adjusted on a case by case (city staff)</a:t>
            </a:r>
          </a:p>
          <a:p>
            <a:pPr marL="13970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pPr marL="13970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endParaRPr lang="en-VI" dirty="0"/>
          </a:p>
        </p:txBody>
      </p:sp>
    </p:spTree>
    <p:extLst>
      <p:ext uri="{BB962C8B-B14F-4D97-AF65-F5344CB8AC3E}">
        <p14:creationId xmlns:p14="http://schemas.microsoft.com/office/powerpoint/2010/main" val="3255306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67EFC-02F0-4E77-B36A-C7C1983D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300" b="1" dirty="0">
                <a:solidFill>
                  <a:srgbClr val="002060"/>
                </a:solidFill>
              </a:rPr>
              <a:t>STRATEGY III: STRENGTHEN THE DAA’S CASH POSITION</a:t>
            </a:r>
            <a:endParaRPr lang="en-VI" sz="23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660549-EDC6-413C-BC5B-4986442852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Strengthen Underperforming Revenue Streams</a:t>
            </a:r>
          </a:p>
          <a:p>
            <a:pPr lvl="1"/>
            <a:r>
              <a:rPr lang="en-US" dirty="0"/>
              <a:t>Revenues increase year over year</a:t>
            </a:r>
          </a:p>
          <a:p>
            <a:pPr lvl="1"/>
            <a:r>
              <a:rPr lang="en-US" dirty="0"/>
              <a:t>Research and implement a new parking revenue management structure that differentiates between parking products including electric charging, covered, and uncovered no later than 2023</a:t>
            </a:r>
          </a:p>
          <a:p>
            <a:pPr lvl="1"/>
            <a:r>
              <a:rPr lang="en-US" dirty="0"/>
              <a:t>Support restaurant upgrades and investments that result in increased product offerings, efficiency, and customer utilization no later than 2023</a:t>
            </a:r>
          </a:p>
          <a:p>
            <a:pPr lvl="1"/>
            <a:r>
              <a:rPr lang="en-US" dirty="0"/>
              <a:t>Unrestricted cash average balance is- $750,000 over the course of a year</a:t>
            </a:r>
          </a:p>
          <a:p>
            <a:pPr lvl="1"/>
            <a:r>
              <a:rPr lang="en-US" dirty="0"/>
              <a:t>Adopt a cash balance policy in 2022</a:t>
            </a:r>
          </a:p>
          <a:p>
            <a:pPr lvl="1"/>
            <a:r>
              <a:rPr lang="en-US" dirty="0"/>
              <a:t>100% of office, hangar and warehouse space is leased</a:t>
            </a:r>
          </a:p>
          <a:p>
            <a:r>
              <a:rPr lang="en-US" dirty="0"/>
              <a:t>Pursue New Revenue</a:t>
            </a:r>
          </a:p>
          <a:p>
            <a:pPr lvl="1"/>
            <a:r>
              <a:rPr lang="en-US" dirty="0"/>
              <a:t>Revenues increase year over year</a:t>
            </a:r>
          </a:p>
          <a:p>
            <a:pPr lvl="1"/>
            <a:r>
              <a:rPr lang="en-US" dirty="0"/>
              <a:t>Unrestricted cash average balance is $750,000 over the course of a year</a:t>
            </a:r>
          </a:p>
          <a:p>
            <a:pPr lvl="1"/>
            <a:r>
              <a:rPr lang="en-US" dirty="0"/>
              <a:t>Construct a quick turn facility (QTA) non later than 2023</a:t>
            </a:r>
          </a:p>
          <a:p>
            <a:pPr lvl="1"/>
            <a:r>
              <a:rPr lang="en-US" dirty="0"/>
              <a:t>New ranch hangars are constructed and leased no later than 2023 behind the Monaco Air fuel farm</a:t>
            </a:r>
          </a:p>
          <a:p>
            <a:pPr lvl="1"/>
            <a:r>
              <a:rPr lang="en-US" dirty="0"/>
              <a:t>Establish a peer-to-peer car rental concession and operating policy no later than 2022</a:t>
            </a:r>
          </a:p>
          <a:p>
            <a:pPr lvl="1"/>
            <a:r>
              <a:rPr lang="en-US" dirty="0"/>
              <a:t>Adopt a cash balance policy in 2022</a:t>
            </a:r>
            <a:endParaRPr lang="en-VI" dirty="0"/>
          </a:p>
        </p:txBody>
      </p:sp>
    </p:spTree>
    <p:extLst>
      <p:ext uri="{BB962C8B-B14F-4D97-AF65-F5344CB8AC3E}">
        <p14:creationId xmlns:p14="http://schemas.microsoft.com/office/powerpoint/2010/main" val="3230741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464BD4-198B-425E-9075-C6E1042CF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300" b="1" dirty="0">
                <a:solidFill>
                  <a:srgbClr val="002060"/>
                </a:solidFill>
              </a:rPr>
              <a:t>STRATEGY III: STRENGTHEN THE DAA’S CASH POSITION</a:t>
            </a:r>
            <a:br>
              <a:rPr lang="en-US" sz="2300" b="1" dirty="0">
                <a:solidFill>
                  <a:srgbClr val="002060"/>
                </a:solidFill>
              </a:rPr>
            </a:br>
            <a:r>
              <a:rPr kumimoji="0" lang="en-US" sz="1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Progress Report and Recommended Changes</a:t>
            </a:r>
            <a:endParaRPr lang="en-VI" sz="23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234346-FCB8-4E1D-943B-4E547A1256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Strengthen Underperforming Revenue Streams</a:t>
            </a:r>
          </a:p>
          <a:p>
            <a:pPr lvl="1"/>
            <a:r>
              <a:rPr lang="en-US" dirty="0"/>
              <a:t>Revenues increase YOY</a:t>
            </a:r>
          </a:p>
          <a:p>
            <a:pPr lvl="1"/>
            <a:r>
              <a:rPr lang="en-US" dirty="0"/>
              <a:t>New parking revenue management system employed</a:t>
            </a:r>
          </a:p>
          <a:p>
            <a:pPr lvl="1"/>
            <a:r>
              <a:rPr lang="en-US" dirty="0"/>
              <a:t>Support restaurant upgrades</a:t>
            </a:r>
          </a:p>
          <a:p>
            <a:pPr lvl="1"/>
            <a:r>
              <a:rPr lang="en-US" dirty="0"/>
              <a:t>Unrestricted cash balance &gt; $750K</a:t>
            </a:r>
          </a:p>
          <a:p>
            <a:pPr lvl="1"/>
            <a:r>
              <a:rPr lang="en-US" dirty="0"/>
              <a:t>Adopt a cash balance policy</a:t>
            </a:r>
          </a:p>
          <a:p>
            <a:pPr lvl="1"/>
            <a:r>
              <a:rPr lang="en-US" dirty="0"/>
              <a:t>100% office/hangar space is leased</a:t>
            </a:r>
          </a:p>
          <a:p>
            <a:r>
              <a:rPr lang="en-US" dirty="0"/>
              <a:t>Pursue New Revenue</a:t>
            </a:r>
          </a:p>
          <a:p>
            <a:pPr lvl="1"/>
            <a:r>
              <a:rPr lang="en-US" dirty="0"/>
              <a:t>Tactics similar to above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9B3208C-77E7-4AA0-8B72-34E6B2D86453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28% total op rev growth 2020-2023</a:t>
            </a:r>
          </a:p>
          <a:p>
            <a:r>
              <a:rPr lang="en-US" dirty="0">
                <a:solidFill>
                  <a:srgbClr val="C00000"/>
                </a:solidFill>
              </a:rPr>
              <a:t>8% avg op rev growth per year 2020-2023</a:t>
            </a:r>
          </a:p>
          <a:p>
            <a:r>
              <a:rPr lang="en-US" dirty="0">
                <a:solidFill>
                  <a:srgbClr val="C00000"/>
                </a:solidFill>
              </a:rPr>
              <a:t>2023 op rev at YE estimated &gt; $6M</a:t>
            </a:r>
          </a:p>
          <a:p>
            <a:r>
              <a:rPr lang="en-US" dirty="0">
                <a:solidFill>
                  <a:srgbClr val="C00000"/>
                </a:solidFill>
              </a:rPr>
              <a:t>New parking rev management system installed</a:t>
            </a:r>
          </a:p>
          <a:p>
            <a:r>
              <a:rPr lang="en-US" dirty="0">
                <a:solidFill>
                  <a:srgbClr val="C00000"/>
                </a:solidFill>
              </a:rPr>
              <a:t>YTD increase in parking rev =</a:t>
            </a:r>
          </a:p>
          <a:p>
            <a:r>
              <a:rPr lang="en-US" dirty="0">
                <a:solidFill>
                  <a:srgbClr val="C00000"/>
                </a:solidFill>
              </a:rPr>
              <a:t>Audit program is underway</a:t>
            </a:r>
          </a:p>
          <a:p>
            <a:r>
              <a:rPr lang="en-US" dirty="0">
                <a:solidFill>
                  <a:srgbClr val="C00000"/>
                </a:solidFill>
              </a:rPr>
              <a:t>Cash balance consistently above the minimum required by OP # 28</a:t>
            </a:r>
          </a:p>
          <a:p>
            <a:r>
              <a:rPr lang="en-US" dirty="0">
                <a:solidFill>
                  <a:srgbClr val="C00000"/>
                </a:solidFill>
              </a:rPr>
              <a:t>99% of space under lease 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39700" indent="0">
              <a:buNone/>
            </a:pPr>
            <a:endParaRPr lang="en-VI" dirty="0"/>
          </a:p>
        </p:txBody>
      </p:sp>
    </p:spTree>
    <p:extLst>
      <p:ext uri="{BB962C8B-B14F-4D97-AF65-F5344CB8AC3E}">
        <p14:creationId xmlns:p14="http://schemas.microsoft.com/office/powerpoint/2010/main" val="3593195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C67C2-374D-47C3-B611-24CEED378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300" b="1" dirty="0">
                <a:solidFill>
                  <a:srgbClr val="002060"/>
                </a:solidFill>
              </a:rPr>
              <a:t>STRATEGY III: STRENGTHEN THE DAA’S CASH POSITION</a:t>
            </a:r>
            <a:endParaRPr lang="en-VI" sz="2300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99C0EC-2441-445B-8BE7-E57B0E8797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Adopt Priority Based Budgeting</a:t>
            </a:r>
          </a:p>
          <a:p>
            <a:pPr lvl="1"/>
            <a:r>
              <a:rPr lang="en-US" dirty="0"/>
              <a:t>Improved financial processes and efficiencies with an emphasis on goal setting at all echelons</a:t>
            </a:r>
          </a:p>
          <a:p>
            <a:pPr lvl="1"/>
            <a:r>
              <a:rPr lang="en-US" dirty="0"/>
              <a:t>Unrestricted cash average balance is- $750,000 over the course of a year</a:t>
            </a:r>
          </a:p>
          <a:p>
            <a:pPr lvl="1"/>
            <a:r>
              <a:rPr lang="en-US" dirty="0"/>
              <a:t>Adopt a cash balance policy in 2022</a:t>
            </a:r>
            <a:endParaRPr lang="en-VI" dirty="0"/>
          </a:p>
        </p:txBody>
      </p:sp>
    </p:spTree>
    <p:extLst>
      <p:ext uri="{BB962C8B-B14F-4D97-AF65-F5344CB8AC3E}">
        <p14:creationId xmlns:p14="http://schemas.microsoft.com/office/powerpoint/2010/main" val="152834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1CB38CC-06EF-4EA1-A2F6-49F2B0EAD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en-US" sz="23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STRATEGY III: STRENGTHEN THE DAA’S CASH POSITION</a:t>
            </a:r>
            <a:br>
              <a:rPr kumimoji="0" lang="en-US" sz="23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</a:br>
            <a:r>
              <a:rPr kumimoji="0" lang="en-US" sz="1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Progress Report and Recommended Changes</a:t>
            </a:r>
            <a:endParaRPr lang="en-V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7B926D-507E-4FFA-BA01-1834A44BCF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Adopt Priority Based Budgeting</a:t>
            </a:r>
          </a:p>
          <a:p>
            <a:pPr lvl="1"/>
            <a:r>
              <a:rPr lang="en-US" sz="1400" dirty="0"/>
              <a:t>Unrestricted cash balance &gt; $750K</a:t>
            </a:r>
          </a:p>
          <a:p>
            <a:pPr lvl="1"/>
            <a:r>
              <a:rPr lang="en-US" sz="1400" dirty="0"/>
              <a:t>Adopt a cash balance policy</a:t>
            </a:r>
          </a:p>
          <a:p>
            <a:pPr marL="139700" indent="0">
              <a:buNone/>
            </a:pPr>
            <a:endParaRPr lang="en-VI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4C437E1-08FA-4B3C-AA7E-F717B40D03C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Results summarized on previous slide</a:t>
            </a:r>
          </a:p>
          <a:p>
            <a:endParaRPr lang="en-VI" dirty="0"/>
          </a:p>
        </p:txBody>
      </p:sp>
    </p:spTree>
    <p:extLst>
      <p:ext uri="{BB962C8B-B14F-4D97-AF65-F5344CB8AC3E}">
        <p14:creationId xmlns:p14="http://schemas.microsoft.com/office/powerpoint/2010/main" val="3920989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13C79-EE2D-47E4-B373-9F0096004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STRATEGY IV: STRENGTHEN/GROW AIR SERVICE</a:t>
            </a:r>
            <a:endParaRPr lang="en-VI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FDF133-D225-4319-95BF-8069FAA14A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Add Daily Flights to a Western Hub on a Major Network Carrier</a:t>
            </a:r>
          </a:p>
          <a:p>
            <a:pPr lvl="1"/>
            <a:r>
              <a:rPr lang="en-US" dirty="0"/>
              <a:t>Daily flights to a western hub are launched no later than 2024</a:t>
            </a:r>
          </a:p>
          <a:p>
            <a:pPr lvl="1"/>
            <a:r>
              <a:rPr lang="en-US" dirty="0"/>
              <a:t>Route is financially sustainable within the first 2 years</a:t>
            </a:r>
          </a:p>
          <a:p>
            <a:r>
              <a:rPr lang="en-US" dirty="0"/>
              <a:t>Add a Low Cost or Ultra-Low Cost Carrier to Fly Select Leisure Routes</a:t>
            </a:r>
          </a:p>
          <a:p>
            <a:pPr lvl="1"/>
            <a:r>
              <a:rPr lang="en-US" dirty="0"/>
              <a:t>Flights to select leisure destinations are launched seasonally no later than 2025</a:t>
            </a:r>
          </a:p>
          <a:p>
            <a:r>
              <a:rPr lang="en-US" dirty="0"/>
              <a:t>Strengthen Existing Carriers and Routes</a:t>
            </a:r>
          </a:p>
          <a:p>
            <a:pPr lvl="1"/>
            <a:r>
              <a:rPr lang="en-US" dirty="0"/>
              <a:t>DLH sustains 2 major network carriers to at least 3 major hubs no later than 2025</a:t>
            </a:r>
          </a:p>
          <a:p>
            <a:pPr lvl="1"/>
            <a:r>
              <a:rPr lang="en-US" dirty="0"/>
              <a:t>DLH increases total passengers to 330,000 by 2025</a:t>
            </a:r>
          </a:p>
          <a:p>
            <a:pPr lvl="1"/>
            <a:r>
              <a:rPr lang="en-US" dirty="0"/>
              <a:t>Grow passengers to maintain 85% load factor or better, on all carriers</a:t>
            </a:r>
          </a:p>
          <a:p>
            <a:pPr lvl="1"/>
            <a:r>
              <a:rPr lang="en-US" dirty="0"/>
              <a:t>Encourage network carriers to maintain dual class product on 50% of flights from DLH</a:t>
            </a:r>
          </a:p>
          <a:p>
            <a:r>
              <a:rPr lang="en-US" dirty="0"/>
              <a:t>Strengthen Customer Experience/Perception and Increase Air Service Marketing</a:t>
            </a:r>
          </a:p>
          <a:p>
            <a:pPr lvl="1"/>
            <a:r>
              <a:rPr lang="en-US" dirty="0"/>
              <a:t>Customer satisfaction with the Above and Beyond culture at DLH is above 90% according to customer surveys </a:t>
            </a:r>
          </a:p>
          <a:p>
            <a:endParaRPr lang="en-VI" dirty="0"/>
          </a:p>
        </p:txBody>
      </p:sp>
    </p:spTree>
    <p:extLst>
      <p:ext uri="{BB962C8B-B14F-4D97-AF65-F5344CB8AC3E}">
        <p14:creationId xmlns:p14="http://schemas.microsoft.com/office/powerpoint/2010/main" val="2955361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D76596-1A86-4C6F-87AB-6948DB063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STRATEGY IV: STRENGTHEN/GROW AIR SERVICE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kumimoji="0" lang="en-US" sz="1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Progress Report and Recommended Changes</a:t>
            </a:r>
            <a:endParaRPr lang="en-V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9460C8-A184-42A9-8257-4D43F8CC77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4572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Add Daily Flights to a Western Hub on a Major Network Carrier</a:t>
            </a:r>
          </a:p>
          <a:p>
            <a:pPr marL="914400" marR="0" lvl="1" indent="-3175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○"/>
              <a:tabLst/>
              <a:defRPr/>
            </a:pPr>
            <a:r>
              <a: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Secured SCASD grant </a:t>
            </a:r>
            <a:r>
              <a:rPr lang="en-US" sz="1300" dirty="0">
                <a:solidFill>
                  <a:srgbClr val="595959"/>
                </a:solidFill>
              </a:rPr>
              <a:t>a</a:t>
            </a:r>
            <a:r>
              <a: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ward</a:t>
            </a:r>
          </a:p>
          <a:p>
            <a:pPr marL="914400" marR="0" lvl="1" indent="-3175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○"/>
              <a:tabLst/>
              <a:defRPr/>
            </a:pPr>
            <a:r>
              <a: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Targeted route launch in 2024 </a:t>
            </a:r>
          </a:p>
          <a:p>
            <a:pPr marL="4572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Add a Low Cost or Ultra-Low Cost Carrier to Fly Select Leisure Routes</a:t>
            </a:r>
          </a:p>
          <a:p>
            <a:pPr lvl="1" indent="-342900">
              <a:buClr>
                <a:srgbClr val="595959"/>
              </a:buClr>
              <a:buSzPts val="1800"/>
              <a:buFont typeface="Courier New" panose="02070309020205020404" pitchFamily="49" charset="0"/>
              <a:buChar char="o"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Added SY to RSW and PHX</a:t>
            </a:r>
          </a:p>
          <a:p>
            <a:pPr marL="4572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Strengthen Existing Carriers and Routes</a:t>
            </a:r>
          </a:p>
          <a:p>
            <a:pPr marL="914400" marR="0" lvl="1" indent="-3175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○"/>
              <a:tabLst/>
              <a:defRPr/>
            </a:pPr>
            <a:r>
              <a: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Lost AA and UA is reduced capacity post-pandemic</a:t>
            </a:r>
          </a:p>
          <a:p>
            <a:pPr marL="914400" marR="0" lvl="1" indent="-3175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○"/>
              <a:tabLst/>
              <a:defRPr/>
            </a:pPr>
            <a:r>
              <a:rPr lang="en-US" sz="1300" dirty="0">
                <a:solidFill>
                  <a:srgbClr val="595959"/>
                </a:solidFill>
              </a:rPr>
              <a:t>Currently m</a:t>
            </a:r>
            <a:r>
              <a:rPr kumimoji="0" lang="en-US" sz="1300" b="0" i="0" u="none" strike="noStrike" kern="0" cap="none" spc="0" normalizeH="0" baseline="0" noProof="0" dirty="0" err="1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aintaining</a:t>
            </a:r>
            <a:r>
              <a: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approx. 85% load factor or better, on 2 carriers</a:t>
            </a:r>
          </a:p>
          <a:p>
            <a:pPr marL="914400" marR="0" lvl="1" indent="-3175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○"/>
              <a:tabLst/>
              <a:defRPr/>
            </a:pPr>
            <a:r>
              <a:rPr lang="en-US" sz="1300" dirty="0">
                <a:solidFill>
                  <a:srgbClr val="595959"/>
                </a:solidFill>
              </a:rPr>
              <a:t>Network carriers maintaining dual-class product on 50% of flights from DLH</a:t>
            </a:r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Strengthen Customer Experience/Perception and Increase Air Service Marketing</a:t>
            </a:r>
          </a:p>
          <a:p>
            <a:pPr marL="914400" marR="0" lvl="1" indent="-3175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○"/>
              <a:tabLst/>
              <a:defRPr/>
            </a:pPr>
            <a:r>
              <a: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Customer satisfaction with the Above and Beyond culture at DLH is above 90% according to customer surveys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A24DA84-4C69-4815-AD47-13DE25722597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Airline industry capacity constraints due to labor shortage have slowed progress</a:t>
            </a:r>
          </a:p>
          <a:p>
            <a:pPr marL="13970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Complete; will be pursuing more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PHX discontinued</a:t>
            </a:r>
          </a:p>
          <a:p>
            <a:r>
              <a:rPr lang="en-US" dirty="0">
                <a:solidFill>
                  <a:srgbClr val="C00000"/>
                </a:solidFill>
              </a:rPr>
              <a:t>Airline industry capacity constraints due to labor shortage have slowed progress</a:t>
            </a:r>
          </a:p>
          <a:p>
            <a:r>
              <a:rPr lang="en-US" dirty="0">
                <a:solidFill>
                  <a:srgbClr val="C00000"/>
                </a:solidFill>
              </a:rPr>
              <a:t>Goal to increasing total pax to 330K by 2025 not feasible given post-pandemic conditions</a:t>
            </a:r>
          </a:p>
          <a:p>
            <a:r>
              <a:rPr lang="en-US" dirty="0">
                <a:solidFill>
                  <a:srgbClr val="C00000"/>
                </a:solidFill>
              </a:rPr>
              <a:t>Dual class product on departures is meeting the goal</a:t>
            </a:r>
          </a:p>
          <a:p>
            <a:pPr marL="13970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No changes recommended</a:t>
            </a:r>
            <a:endParaRPr lang="en-VI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210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DB96438-7849-45F8-A15F-9CA2FC7F1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002060"/>
                </a:solidFill>
              </a:rPr>
              <a:t>DISCUSSION</a:t>
            </a:r>
            <a:endParaRPr lang="en-VI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058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488BE73-081B-458B-A98F-535E247C1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AGENDA</a:t>
            </a:r>
            <a:endParaRPr lang="en-VI" b="1" dirty="0">
              <a:solidFill>
                <a:srgbClr val="00206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3E7270-E8FF-41F9-9F51-039E042014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Vision and Mission</a:t>
            </a:r>
          </a:p>
          <a:p>
            <a:r>
              <a:rPr lang="en-US" dirty="0"/>
              <a:t>Strategic Initiatives Progress Update </a:t>
            </a:r>
          </a:p>
          <a:p>
            <a:pPr lvl="1"/>
            <a:r>
              <a:rPr lang="en-US" dirty="0"/>
              <a:t>Infrastructure Renewal</a:t>
            </a:r>
          </a:p>
          <a:p>
            <a:pPr lvl="1"/>
            <a:r>
              <a:rPr lang="en-US" dirty="0"/>
              <a:t>Support Economic Development</a:t>
            </a:r>
          </a:p>
          <a:p>
            <a:pPr lvl="1"/>
            <a:r>
              <a:rPr lang="en-US" dirty="0"/>
              <a:t>Strengthen Duluth Airport Authority’s Cash Position</a:t>
            </a:r>
          </a:p>
          <a:p>
            <a:pPr lvl="1"/>
            <a:r>
              <a:rPr lang="en-US" dirty="0"/>
              <a:t>Strength/Grow Air Service</a:t>
            </a:r>
          </a:p>
          <a:p>
            <a:r>
              <a:rPr lang="en-US" dirty="0"/>
              <a:t>Discussion</a:t>
            </a:r>
            <a:endParaRPr lang="en-VI" dirty="0"/>
          </a:p>
        </p:txBody>
      </p:sp>
    </p:spTree>
    <p:extLst>
      <p:ext uri="{BB962C8B-B14F-4D97-AF65-F5344CB8AC3E}">
        <p14:creationId xmlns:p14="http://schemas.microsoft.com/office/powerpoint/2010/main" val="780787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6922E-F850-4E53-A202-0E446617F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VISION and MISSION</a:t>
            </a:r>
            <a:endParaRPr lang="en-VI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183EB6-8FD7-4A9C-A693-A00E2ED253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u="sng" dirty="0"/>
              <a:t>Vision</a:t>
            </a:r>
          </a:p>
          <a:p>
            <a:pPr marL="114300" indent="0">
              <a:buNone/>
            </a:pPr>
            <a:r>
              <a:rPr lang="en-US" i="1" dirty="0"/>
              <a:t>Our vision is to be a world-class aviation center that drives economic development and connects the region to the global economy.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u="sng" dirty="0"/>
              <a:t>Mission</a:t>
            </a:r>
          </a:p>
          <a:p>
            <a:pPr marL="114300" indent="0">
              <a:buNone/>
            </a:pPr>
            <a:r>
              <a:rPr lang="en-US" i="1" dirty="0"/>
              <a:t>The Duluth Airport Authority is committed to delivering a superior airport experience in a safe and secure environment, while enriching the region’s economy.</a:t>
            </a:r>
          </a:p>
          <a:p>
            <a:endParaRPr lang="en-US" dirty="0"/>
          </a:p>
          <a:p>
            <a:endParaRPr lang="en-VI" dirty="0"/>
          </a:p>
        </p:txBody>
      </p:sp>
    </p:spTree>
    <p:extLst>
      <p:ext uri="{BB962C8B-B14F-4D97-AF65-F5344CB8AC3E}">
        <p14:creationId xmlns:p14="http://schemas.microsoft.com/office/powerpoint/2010/main" val="1454148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EB4417-759D-4954-9BBA-64EC6801D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STRATEGIC INITIATIVES 2020-2025</a:t>
            </a:r>
            <a:endParaRPr lang="en-VI" b="1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0967CA-96FE-4FD2-A66E-7C504F2F4C8F}"/>
              </a:ext>
            </a:extLst>
          </p:cNvPr>
          <p:cNvSpPr txBox="1"/>
          <p:nvPr/>
        </p:nvSpPr>
        <p:spPr>
          <a:xfrm>
            <a:off x="705971" y="3200400"/>
            <a:ext cx="48409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Infrastructure Renewal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Support Economic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Strengthen the Duluth Airport Authority’s Cash 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Strengthen/Grow Air Service</a:t>
            </a:r>
          </a:p>
        </p:txBody>
      </p:sp>
    </p:spTree>
    <p:extLst>
      <p:ext uri="{BB962C8B-B14F-4D97-AF65-F5344CB8AC3E}">
        <p14:creationId xmlns:p14="http://schemas.microsoft.com/office/powerpoint/2010/main" val="1055743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383F140-87DA-4D2F-B7B2-82CA97F23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STRATEGY I: INFRASTRUCTURE RENEWAL</a:t>
            </a:r>
            <a:endParaRPr lang="en-VI" b="1" dirty="0">
              <a:solidFill>
                <a:srgbClr val="00206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0E4720-6187-418E-8F07-D855546E7C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Reconstruction of Alpha Taxiway</a:t>
            </a:r>
          </a:p>
          <a:p>
            <a:pPr lvl="1"/>
            <a:r>
              <a:rPr lang="en-US" dirty="0"/>
              <a:t>Taxiway A is reconstructed consistent with phasing outlined in Vision 2040 no later than 2030</a:t>
            </a:r>
          </a:p>
          <a:p>
            <a:r>
              <a:rPr lang="en-US" dirty="0"/>
              <a:t>New Air Traffic Control Tower</a:t>
            </a:r>
          </a:p>
          <a:p>
            <a:pPr lvl="1"/>
            <a:r>
              <a:rPr lang="en-US" dirty="0"/>
              <a:t>A new air traffic control tower is constructed with a sustainable funding model, meeting the needs of the FAA, and airport users no later than 2030</a:t>
            </a:r>
          </a:p>
          <a:p>
            <a:r>
              <a:rPr lang="en-US" dirty="0"/>
              <a:t>Rehabilitation of Runway 3-21</a:t>
            </a:r>
          </a:p>
          <a:p>
            <a:pPr lvl="1"/>
            <a:r>
              <a:rPr lang="en-US" dirty="0"/>
              <a:t>Runway 3/21 is rehabilitated, preserving its current width and edge lighting is replaced, meeting the needs of stakeholders no later than 2025</a:t>
            </a:r>
          </a:p>
          <a:p>
            <a:pPr lvl="1"/>
            <a:r>
              <a:rPr lang="en-US" dirty="0"/>
              <a:t>Taxiway C is realigned no later than 2024</a:t>
            </a:r>
          </a:p>
        </p:txBody>
      </p:sp>
    </p:spTree>
    <p:extLst>
      <p:ext uri="{BB962C8B-B14F-4D97-AF65-F5344CB8AC3E}">
        <p14:creationId xmlns:p14="http://schemas.microsoft.com/office/powerpoint/2010/main" val="2923810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682CF-A17E-4892-B310-0B9330187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STRATEGY I: INFRASTRUCTURE RENEWAL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sz="1000" i="1" dirty="0">
                <a:solidFill>
                  <a:srgbClr val="002060"/>
                </a:solidFill>
              </a:rPr>
              <a:t>Progress Report</a:t>
            </a:r>
            <a:endParaRPr lang="en-VI" i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F4870A-4EE6-479A-9A75-8D12B9911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</p:spPr>
        <p:txBody>
          <a:bodyPr>
            <a:normAutofit/>
          </a:bodyPr>
          <a:lstStyle/>
          <a:p>
            <a:r>
              <a:rPr lang="en-US" dirty="0"/>
              <a:t>Reconstruction of Alpha Taxiway</a:t>
            </a:r>
          </a:p>
          <a:p>
            <a:pPr lvl="1"/>
            <a:r>
              <a:rPr lang="en-US" dirty="0"/>
              <a:t>Project funded*</a:t>
            </a:r>
          </a:p>
          <a:p>
            <a:pPr lvl="1"/>
            <a:r>
              <a:rPr lang="en-US" dirty="0"/>
              <a:t>Phase 1,4 complete</a:t>
            </a:r>
          </a:p>
          <a:p>
            <a:pPr lvl="1"/>
            <a:r>
              <a:rPr lang="en-US" dirty="0"/>
              <a:t>Phase 2 in progress</a:t>
            </a:r>
          </a:p>
          <a:p>
            <a:pPr lvl="1"/>
            <a:r>
              <a:rPr lang="en-US" dirty="0"/>
              <a:t>Master plan recommends 9 phases (up to 7-9 years construction)</a:t>
            </a:r>
          </a:p>
          <a:p>
            <a:r>
              <a:rPr lang="en-US" dirty="0"/>
              <a:t>New Air Traffic Control Tower</a:t>
            </a:r>
          </a:p>
          <a:p>
            <a:pPr lvl="1"/>
            <a:r>
              <a:rPr lang="en-US" dirty="0"/>
              <a:t>Master plan siting study complete</a:t>
            </a:r>
          </a:p>
          <a:p>
            <a:pPr lvl="1"/>
            <a:r>
              <a:rPr lang="en-US" dirty="0"/>
              <a:t>Requested FAA reimbursable agreement</a:t>
            </a:r>
          </a:p>
          <a:p>
            <a:pPr lvl="1"/>
            <a:r>
              <a:rPr lang="en-US" dirty="0"/>
              <a:t>Siting study received AUG23</a:t>
            </a:r>
          </a:p>
          <a:p>
            <a:r>
              <a:rPr lang="en-US" dirty="0"/>
              <a:t>Reconstruction and Extension of Runway </a:t>
            </a:r>
            <a:r>
              <a:rPr lang="en-US" sz="1100" dirty="0"/>
              <a:t>3-21</a:t>
            </a:r>
          </a:p>
          <a:p>
            <a:pPr lvl="1"/>
            <a:r>
              <a:rPr lang="en-US" dirty="0"/>
              <a:t>Electrical and edge lighting improvements CY22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845D41-A429-45A8-A096-E5B6DD189F7E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311600" y="1152475"/>
            <a:ext cx="4520700" cy="341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Phase 3 construction scheduled CY24</a:t>
            </a:r>
          </a:p>
          <a:p>
            <a:r>
              <a:rPr lang="en-US" dirty="0">
                <a:solidFill>
                  <a:srgbClr val="C00000"/>
                </a:solidFill>
              </a:rPr>
              <a:t>Phase 5 design CY24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pPr marL="13970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13970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FAA Requirements Workbook</a:t>
            </a:r>
          </a:p>
          <a:p>
            <a:r>
              <a:rPr lang="en-US" dirty="0">
                <a:solidFill>
                  <a:srgbClr val="C00000"/>
                </a:solidFill>
              </a:rPr>
              <a:t>Project design pending req workbook</a:t>
            </a:r>
          </a:p>
          <a:p>
            <a:r>
              <a:rPr lang="en-US" dirty="0">
                <a:solidFill>
                  <a:srgbClr val="C00000"/>
                </a:solidFill>
              </a:rPr>
              <a:t>ATP grant application $38M SEP23</a:t>
            </a:r>
          </a:p>
          <a:p>
            <a:r>
              <a:rPr lang="en-US" dirty="0">
                <a:solidFill>
                  <a:srgbClr val="C00000"/>
                </a:solidFill>
              </a:rPr>
              <a:t>State capital investment request $14M next session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No additional progress scheduled CY27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pPr marL="13970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VI" dirty="0"/>
          </a:p>
        </p:txBody>
      </p:sp>
    </p:spTree>
    <p:extLst>
      <p:ext uri="{BB962C8B-B14F-4D97-AF65-F5344CB8AC3E}">
        <p14:creationId xmlns:p14="http://schemas.microsoft.com/office/powerpoint/2010/main" val="3658763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15D16-7AAD-4E18-9FAB-BBD247C4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STRATEGY I: INFRASTRUCTURE RENEWAL</a:t>
            </a:r>
            <a:endParaRPr lang="en-VI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F9F238-C27E-44C3-A6DC-5B41015106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Possible General Aviation Ramp Expansion</a:t>
            </a:r>
          </a:p>
          <a:p>
            <a:pPr lvl="1"/>
            <a:r>
              <a:rPr lang="en-US" dirty="0"/>
              <a:t>Additional ranch hangars are constructed no later than 2023 behind the Monaco Air fuel farm</a:t>
            </a:r>
          </a:p>
          <a:p>
            <a:pPr lvl="1"/>
            <a:r>
              <a:rPr lang="en-US" dirty="0"/>
              <a:t>Additional apron expansion is completed as a part of Phase 4 of the Taxiway A project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Hydrosolution</a:t>
            </a:r>
            <a:r>
              <a:rPr lang="en-US" dirty="0"/>
              <a:t> building is demolished no later than 2024 to make way for additional general aviation hangar development</a:t>
            </a:r>
          </a:p>
          <a:p>
            <a:pPr lvl="1"/>
            <a:r>
              <a:rPr lang="en-US" dirty="0"/>
              <a:t>General aviation ramp and taxi lane is constructed as a part of ATC relocation phase 1 no later than 2025</a:t>
            </a:r>
          </a:p>
          <a:p>
            <a:r>
              <a:rPr lang="en-US" dirty="0"/>
              <a:t>Terminal Ramp Expansion</a:t>
            </a:r>
          </a:p>
          <a:p>
            <a:pPr lvl="1"/>
            <a:r>
              <a:rPr lang="en-US" dirty="0"/>
              <a:t>Terminal ramp is expanded, meeting the needs of stakeholders no later than 2025</a:t>
            </a:r>
          </a:p>
          <a:p>
            <a:endParaRPr lang="en-VI" dirty="0"/>
          </a:p>
        </p:txBody>
      </p:sp>
    </p:spTree>
    <p:extLst>
      <p:ext uri="{BB962C8B-B14F-4D97-AF65-F5344CB8AC3E}">
        <p14:creationId xmlns:p14="http://schemas.microsoft.com/office/powerpoint/2010/main" val="1709049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7AEF3-6EEE-4D6C-B17F-B06087DF6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STRATEGY I: INFRASTRUCTURE RENEWAL 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sz="1100" i="1" dirty="0">
                <a:solidFill>
                  <a:srgbClr val="002060"/>
                </a:solidFill>
              </a:rPr>
              <a:t>Progress Report and Recommended Changes</a:t>
            </a:r>
            <a:br>
              <a:rPr lang="en-US" b="1" dirty="0">
                <a:solidFill>
                  <a:srgbClr val="002060"/>
                </a:solidFill>
              </a:rPr>
            </a:br>
            <a:endParaRPr lang="en-V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C7C8F-2CC1-4B60-A880-702BA19F8D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Possible General Aviation Ramp Expansion</a:t>
            </a:r>
          </a:p>
          <a:p>
            <a:pPr lvl="1"/>
            <a:r>
              <a:rPr lang="en-US" dirty="0"/>
              <a:t>Ranch hangars construction (behind fuel farm) in progress</a:t>
            </a:r>
          </a:p>
          <a:p>
            <a:pPr lvl="1"/>
            <a:r>
              <a:rPr lang="en-US" dirty="0"/>
              <a:t>Apron expansion as a part of Phase 4 of the Taxiway A project complete</a:t>
            </a:r>
          </a:p>
          <a:p>
            <a:endParaRPr lang="en-US" dirty="0"/>
          </a:p>
          <a:p>
            <a:endParaRPr lang="en-US" dirty="0"/>
          </a:p>
          <a:p>
            <a:pPr marL="13970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Terminal Ramp Expansion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6973D-BD30-4DFD-85D8-2D0CB8785739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377018" y="1152475"/>
            <a:ext cx="4455282" cy="34164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ATCT siting changed original GA hangar development plan</a:t>
            </a:r>
          </a:p>
          <a:p>
            <a:r>
              <a:rPr lang="en-US" dirty="0" err="1">
                <a:solidFill>
                  <a:srgbClr val="C00000"/>
                </a:solidFill>
              </a:rPr>
              <a:t>Hydrosolution</a:t>
            </a:r>
            <a:r>
              <a:rPr lang="en-US" dirty="0">
                <a:solidFill>
                  <a:srgbClr val="C00000"/>
                </a:solidFill>
              </a:rPr>
              <a:t> building demolition to make way for additional general aviation hangar development dependent on demand/funding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Competing w/ other unforeseen projects (</a:t>
            </a:r>
            <a:r>
              <a:rPr lang="en-US" dirty="0" err="1">
                <a:solidFill>
                  <a:srgbClr val="C00000"/>
                </a:solidFill>
              </a:rPr>
              <a:t>LifeLinkIII</a:t>
            </a:r>
            <a:r>
              <a:rPr lang="en-US" dirty="0">
                <a:solidFill>
                  <a:srgbClr val="C00000"/>
                </a:solidFill>
              </a:rPr>
              <a:t>, Cirrus Fuel Calibration Hangar, </a:t>
            </a:r>
            <a:r>
              <a:rPr lang="en-US" dirty="0" err="1">
                <a:solidFill>
                  <a:srgbClr val="C00000"/>
                </a:solidFill>
              </a:rPr>
              <a:t>etc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Complete</a:t>
            </a:r>
            <a:endParaRPr lang="en-VI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801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60BDE-FC53-42E0-8B83-BCAD2AF54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STRATEGY II: SUPPORT ECONOMIC DEVELOPMENT</a:t>
            </a:r>
            <a:endParaRPr lang="en-VI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C7C6F3-72E2-407F-9F8F-48165EFC4A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Position Blighted/Underperforming Property for Redevelopment</a:t>
            </a:r>
          </a:p>
          <a:p>
            <a:pPr lvl="1"/>
            <a:r>
              <a:rPr lang="en-US" dirty="0"/>
              <a:t>Hangar 101 is demolished, and the site is ready for redevelopment no later than 2022</a:t>
            </a:r>
          </a:p>
          <a:p>
            <a:pPr lvl="1"/>
            <a:r>
              <a:rPr lang="en-US" dirty="0"/>
              <a:t>DHL building is demolished no later than 2024</a:t>
            </a:r>
          </a:p>
          <a:p>
            <a:pPr lvl="1"/>
            <a:r>
              <a:rPr lang="en-US" dirty="0" err="1"/>
              <a:t>Hydrosolutions</a:t>
            </a:r>
            <a:r>
              <a:rPr lang="en-US" dirty="0"/>
              <a:t> building is demolished no later than 2024</a:t>
            </a:r>
          </a:p>
          <a:p>
            <a:pPr lvl="1"/>
            <a:r>
              <a:rPr lang="en-US" dirty="0"/>
              <a:t>A plan is developed to demolish the vacant hangar pads on the Midfield Ramp no later than 2025</a:t>
            </a:r>
          </a:p>
          <a:p>
            <a:r>
              <a:rPr lang="en-US" dirty="0"/>
              <a:t> Position Select Green Space for New Development</a:t>
            </a:r>
          </a:p>
          <a:p>
            <a:pPr lvl="1"/>
            <a:r>
              <a:rPr lang="en-US" dirty="0"/>
              <a:t>Secured a FAA land release for the Haines Rd/Airport Rd (Site 4) development area in 2022</a:t>
            </a:r>
          </a:p>
          <a:p>
            <a:pPr lvl="1"/>
            <a:r>
              <a:rPr lang="en-US" dirty="0"/>
              <a:t>The Haines Rd/Airport Rd (Site 4) development area is marketable to developers no later than 2025</a:t>
            </a:r>
          </a:p>
          <a:p>
            <a:pPr lvl="1"/>
            <a:r>
              <a:rPr lang="en-US" dirty="0"/>
              <a:t>Non-aeronautical development areas have commercial zoning no later than 2023</a:t>
            </a:r>
            <a:endParaRPr lang="en-VI" dirty="0"/>
          </a:p>
        </p:txBody>
      </p:sp>
    </p:spTree>
    <p:extLst>
      <p:ext uri="{BB962C8B-B14F-4D97-AF65-F5344CB8AC3E}">
        <p14:creationId xmlns:p14="http://schemas.microsoft.com/office/powerpoint/2010/main" val="138458499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1411</Words>
  <Application>Microsoft Office PowerPoint</Application>
  <PresentationFormat>On-screen Show (16:9)</PresentationFormat>
  <Paragraphs>212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Courier New</vt:lpstr>
      <vt:lpstr>Arial</vt:lpstr>
      <vt:lpstr>Simple Light</vt:lpstr>
      <vt:lpstr>DULUTH AIRPORT AUTHORITY STRATEGIC PLAN REVIEW</vt:lpstr>
      <vt:lpstr>AGENDA</vt:lpstr>
      <vt:lpstr>VISION and MISSION</vt:lpstr>
      <vt:lpstr>STRATEGIC INITIATIVES 2020-2025</vt:lpstr>
      <vt:lpstr>STRATEGY I: INFRASTRUCTURE RENEWAL</vt:lpstr>
      <vt:lpstr>STRATEGY I: INFRASTRUCTURE RENEWAL Progress Report</vt:lpstr>
      <vt:lpstr>STRATEGY I: INFRASTRUCTURE RENEWAL</vt:lpstr>
      <vt:lpstr>STRATEGY I: INFRASTRUCTURE RENEWAL  Progress Report and Recommended Changes </vt:lpstr>
      <vt:lpstr>STRATEGY II: SUPPORT ECONOMIC DEVELOPMENT</vt:lpstr>
      <vt:lpstr>STRATEGY II: SUPPORT ECONOMIC DEVELOPMENT Progress Report and Recommended Changes</vt:lpstr>
      <vt:lpstr>STRATEGY III: STRENGTHEN THE DAA’S CASH POSITION</vt:lpstr>
      <vt:lpstr>STRATEGY III: STRENGTHEN THE DAA’S CASH POSITION Progress Report and Recommended Changes</vt:lpstr>
      <vt:lpstr>STRATEGY III: STRENGTHEN THE DAA’S CASH POSITION</vt:lpstr>
      <vt:lpstr>STRATEGY III: STRENGTHEN THE DAA’S CASH POSITION Progress Report and Recommended Changes</vt:lpstr>
      <vt:lpstr>STRATEGY IV: STRENGTHEN/GROW AIR SERVICE</vt:lpstr>
      <vt:lpstr>STRATEGY IV: STRENGTHEN/GROW AIR SERVICE Progress Report and Recommended Changes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Tom Werner</cp:lastModifiedBy>
  <cp:revision>9</cp:revision>
  <dcterms:modified xsi:type="dcterms:W3CDTF">2023-09-06T16:41:27Z</dcterms:modified>
</cp:coreProperties>
</file>