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61" r:id="rId2"/>
    <p:sldId id="260" r:id="rId3"/>
    <p:sldId id="343" r:id="rId4"/>
    <p:sldId id="344" r:id="rId5"/>
    <p:sldId id="352" r:id="rId6"/>
    <p:sldId id="362" r:id="rId7"/>
    <p:sldId id="345" r:id="rId8"/>
    <p:sldId id="346" r:id="rId9"/>
    <p:sldId id="347" r:id="rId10"/>
    <p:sldId id="348" r:id="rId11"/>
    <p:sldId id="349" r:id="rId12"/>
    <p:sldId id="350" r:id="rId13"/>
    <p:sldId id="351" r:id="rId14"/>
    <p:sldId id="354" r:id="rId15"/>
    <p:sldId id="353" r:id="rId16"/>
    <p:sldId id="355" r:id="rId17"/>
    <p:sldId id="356" r:id="rId18"/>
    <p:sldId id="357" r:id="rId19"/>
    <p:sldId id="358" r:id="rId20"/>
    <p:sldId id="359" r:id="rId21"/>
    <p:sldId id="361" r:id="rId22"/>
    <p:sldId id="360" r:id="rId23"/>
    <p:sldId id="342"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5" name="Google Shape;54;p13">
            <a:extLst>
              <a:ext uri="{FF2B5EF4-FFF2-40B4-BE49-F238E27FC236}">
                <a16:creationId xmlns:a16="http://schemas.microsoft.com/office/drawing/2014/main" id="{FF52DEB6-14A4-4409-8FEC-4EEAC775311A}"/>
              </a:ext>
            </a:extLst>
          </p:cNvPr>
          <p:cNvPicPr preferRelativeResize="0"/>
          <p:nvPr userDrawn="1"/>
        </p:nvPicPr>
        <p:blipFill rotWithShape="1">
          <a:blip r:embed="rId2">
            <a:alphaModFix/>
          </a:blip>
          <a:srcRect t="14755" b="11356"/>
          <a:stretch/>
        </p:blipFill>
        <p:spPr>
          <a:xfrm>
            <a:off x="0" y="-50"/>
            <a:ext cx="9144003" cy="4503125"/>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 name="Google Shape;57;p13">
            <a:extLst>
              <a:ext uri="{FF2B5EF4-FFF2-40B4-BE49-F238E27FC236}">
                <a16:creationId xmlns:a16="http://schemas.microsoft.com/office/drawing/2014/main" id="{0F18593C-659A-4B10-A8ED-69D4CFFD584D}"/>
              </a:ext>
            </a:extLst>
          </p:cNvPr>
          <p:cNvSpPr/>
          <p:nvPr userDrawn="1"/>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59;p13">
            <a:extLst>
              <a:ext uri="{FF2B5EF4-FFF2-40B4-BE49-F238E27FC236}">
                <a16:creationId xmlns:a16="http://schemas.microsoft.com/office/drawing/2014/main" id="{12B1FAC0-1645-4FCD-AD1C-D74DA66472F6}"/>
              </a:ext>
            </a:extLst>
          </p:cNvPr>
          <p:cNvPicPr preferRelativeResize="0"/>
          <p:nvPr userDrawn="1"/>
        </p:nvPicPr>
        <p:blipFill>
          <a:blip r:embed="rId13">
            <a:alphaModFix/>
          </a:blip>
          <a:stretch>
            <a:fill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C5DA4B-5EB5-4335-B4F4-392685C3B715}"/>
              </a:ext>
            </a:extLst>
          </p:cNvPr>
          <p:cNvSpPr>
            <a:spLocks noGrp="1"/>
          </p:cNvSpPr>
          <p:nvPr>
            <p:ph type="ctrTitle"/>
          </p:nvPr>
        </p:nvSpPr>
        <p:spPr>
          <a:xfrm>
            <a:off x="311708" y="744575"/>
            <a:ext cx="8520600" cy="2052600"/>
          </a:xfrm>
        </p:spPr>
        <p:txBody>
          <a:bodyPr>
            <a:normAutofit fontScale="90000"/>
          </a:bodyPr>
          <a:lstStyle/>
          <a:p>
            <a:pPr algn="l"/>
            <a:r>
              <a:rPr lang="en-US" dirty="0">
                <a:solidFill>
                  <a:schemeClr val="bg1"/>
                </a:solidFill>
              </a:rPr>
              <a:t>Duluth Airport Authority </a:t>
            </a:r>
            <a:br>
              <a:rPr lang="en-US" dirty="0">
                <a:solidFill>
                  <a:schemeClr val="bg1"/>
                </a:solidFill>
              </a:rPr>
            </a:br>
            <a:r>
              <a:rPr lang="en-US" dirty="0">
                <a:solidFill>
                  <a:schemeClr val="bg1"/>
                </a:solidFill>
              </a:rPr>
              <a:t>Capital Improvements Update</a:t>
            </a:r>
          </a:p>
        </p:txBody>
      </p:sp>
      <p:sp>
        <p:nvSpPr>
          <p:cNvPr id="12" name="Subtitle 2">
            <a:extLst>
              <a:ext uri="{FF2B5EF4-FFF2-40B4-BE49-F238E27FC236}">
                <a16:creationId xmlns:a16="http://schemas.microsoft.com/office/drawing/2014/main" id="{36866CC9-A245-4505-8A1B-0A2CD352E8B3}"/>
              </a:ext>
            </a:extLst>
          </p:cNvPr>
          <p:cNvSpPr>
            <a:spLocks noGrp="1"/>
          </p:cNvSpPr>
          <p:nvPr>
            <p:ph type="subTitle" idx="1"/>
          </p:nvPr>
        </p:nvSpPr>
        <p:spPr>
          <a:xfrm>
            <a:off x="311708" y="2995490"/>
            <a:ext cx="8520600" cy="792600"/>
          </a:xfrm>
        </p:spPr>
        <p:txBody>
          <a:bodyPr>
            <a:normAutofit fontScale="92500" lnSpcReduction="20000"/>
          </a:bodyPr>
          <a:lstStyle/>
          <a:p>
            <a:pPr algn="l"/>
            <a:r>
              <a:rPr lang="en-US" sz="1600" dirty="0">
                <a:solidFill>
                  <a:schemeClr val="bg1"/>
                </a:solidFill>
              </a:rPr>
              <a:t>Tom Werner, C.M.</a:t>
            </a:r>
          </a:p>
          <a:p>
            <a:pPr algn="l"/>
            <a:r>
              <a:rPr lang="en-US" sz="1600" dirty="0">
                <a:solidFill>
                  <a:schemeClr val="bg1"/>
                </a:solidFill>
              </a:rPr>
              <a:t>Executive Director</a:t>
            </a:r>
          </a:p>
          <a:p>
            <a:pPr algn="l"/>
            <a:r>
              <a:rPr lang="en-US" sz="1600" dirty="0">
                <a:solidFill>
                  <a:schemeClr val="bg1"/>
                </a:solidFill>
              </a:rPr>
              <a:t>Duluth Airport Authority</a:t>
            </a:r>
          </a:p>
        </p:txBody>
      </p:sp>
    </p:spTree>
    <p:extLst>
      <p:ext uri="{BB962C8B-B14F-4D97-AF65-F5344CB8AC3E}">
        <p14:creationId xmlns:p14="http://schemas.microsoft.com/office/powerpoint/2010/main" val="420856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0FDB-087A-0878-C739-B9E09700107A}"/>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9E8002A2-CCDA-50A1-8E68-B7C547131E90}"/>
              </a:ext>
            </a:extLst>
          </p:cNvPr>
          <p:cNvSpPr>
            <a:spLocks noGrp="1"/>
          </p:cNvSpPr>
          <p:nvPr>
            <p:ph type="body" idx="1"/>
          </p:nvPr>
        </p:nvSpPr>
        <p:spPr/>
        <p:txBody>
          <a:bodyPr>
            <a:normAutofit fontScale="92500" lnSpcReduction="20000"/>
          </a:bodyPr>
          <a:lstStyle/>
          <a:p>
            <a:r>
              <a:rPr lang="en-US" dirty="0"/>
              <a:t>Use of </a:t>
            </a:r>
            <a:r>
              <a:rPr lang="en-US" dirty="0" err="1"/>
              <a:t>Fleetio</a:t>
            </a:r>
            <a:r>
              <a:rPr lang="en-US" dirty="0"/>
              <a:t>/</a:t>
            </a:r>
            <a:r>
              <a:rPr lang="en-US" dirty="0" err="1"/>
              <a:t>Vicheo</a:t>
            </a:r>
            <a:endParaRPr lang="en-US" dirty="0"/>
          </a:p>
          <a:p>
            <a:pPr lvl="1"/>
            <a:r>
              <a:rPr lang="en-US" dirty="0"/>
              <a:t>Both software platforms are currently in use airside</a:t>
            </a:r>
          </a:p>
          <a:p>
            <a:pPr lvl="1"/>
            <a:r>
              <a:rPr lang="en-US" dirty="0"/>
              <a:t>Facilities currently uses tried and true notes. Best practice is to manage workorders using a software solution that would include historical database of past repairs/issues.</a:t>
            </a:r>
          </a:p>
          <a:p>
            <a:pPr lvl="1"/>
            <a:r>
              <a:rPr lang="en-US" b="1" dirty="0"/>
              <a:t>Recommendation</a:t>
            </a:r>
            <a:r>
              <a:rPr lang="en-US" dirty="0"/>
              <a:t>: explored possible expansion for facilities/landside</a:t>
            </a:r>
          </a:p>
          <a:p>
            <a:r>
              <a:rPr lang="en-US" dirty="0"/>
              <a:t>Adjust Operations/Maintenance Workers Hours/Coverage</a:t>
            </a:r>
          </a:p>
          <a:p>
            <a:pPr lvl="1"/>
            <a:r>
              <a:rPr lang="en-US" dirty="0"/>
              <a:t>Operations/maintenance staff works a variety of shifts, 7 days per week to ensure the airport is operating within regulatory guidelines, is safe and efficient.</a:t>
            </a:r>
          </a:p>
          <a:p>
            <a:pPr lvl="1"/>
            <a:r>
              <a:rPr lang="en-US" dirty="0"/>
              <a:t>Majority of staff work M-F 6:30AM-3:00PM. 1 employee works 4:00AM-1:00PM. 1 employee works 2:30PM-11:00PM. No coverage 1:00PM-2:30PM S-S.</a:t>
            </a:r>
          </a:p>
          <a:p>
            <a:pPr lvl="1"/>
            <a:r>
              <a:rPr lang="en-US" dirty="0"/>
              <a:t>Current staffing/schedule makes it difficult to conduct repairs w/o calling someone in on overtime</a:t>
            </a:r>
          </a:p>
          <a:p>
            <a:pPr lvl="1"/>
            <a:r>
              <a:rPr lang="en-US" b="1" dirty="0"/>
              <a:t>Recommendation</a:t>
            </a:r>
            <a:r>
              <a:rPr lang="en-US" dirty="0"/>
              <a:t>:  add more staff to allow for efficient work to be performed during low flying density hours of the airlines and the military. The airport operations area (AOA) is highly regulated and requires a certain level of maintenance that can only be done when the flight schedules are minimized.</a:t>
            </a:r>
          </a:p>
        </p:txBody>
      </p:sp>
    </p:spTree>
    <p:extLst>
      <p:ext uri="{BB962C8B-B14F-4D97-AF65-F5344CB8AC3E}">
        <p14:creationId xmlns:p14="http://schemas.microsoft.com/office/powerpoint/2010/main" val="301017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CED0-51BD-E166-4A87-311526918F23}"/>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7C8875A0-ABDE-CF1C-3623-76DC52DE4DAB}"/>
              </a:ext>
            </a:extLst>
          </p:cNvPr>
          <p:cNvSpPr>
            <a:spLocks noGrp="1"/>
          </p:cNvSpPr>
          <p:nvPr>
            <p:ph type="body" idx="1"/>
          </p:nvPr>
        </p:nvSpPr>
        <p:spPr/>
        <p:txBody>
          <a:bodyPr/>
          <a:lstStyle/>
          <a:p>
            <a:r>
              <a:rPr lang="en-US" dirty="0"/>
              <a:t>Use of Operations and Maintenance Staff to Escort</a:t>
            </a:r>
          </a:p>
          <a:p>
            <a:pPr lvl="1"/>
            <a:r>
              <a:rPr lang="en-US" dirty="0"/>
              <a:t>Common practice to use airport operations and/or maintenance staff for construction project escorting.</a:t>
            </a:r>
          </a:p>
          <a:p>
            <a:pPr lvl="1"/>
            <a:r>
              <a:rPr lang="en-US" b="1" dirty="0"/>
              <a:t>Recommendation</a:t>
            </a:r>
            <a:r>
              <a:rPr lang="en-US" dirty="0"/>
              <a:t>: train contractors and consultants to move safely on the AOA. Operations personnel could then periodically observe to confirm continued compliance.</a:t>
            </a:r>
          </a:p>
          <a:p>
            <a:r>
              <a:rPr lang="en-US" dirty="0"/>
              <a:t>Use of Administrative Staff to Assist with Snow Events</a:t>
            </a:r>
          </a:p>
          <a:p>
            <a:pPr lvl="1"/>
            <a:r>
              <a:rPr lang="en-US" dirty="0"/>
              <a:t>Common way to augment staffing levels during snow events is to develop a voluntary program where airport administrative staff assist with various landside snow duties</a:t>
            </a:r>
          </a:p>
          <a:p>
            <a:pPr lvl="1"/>
            <a:r>
              <a:rPr lang="en-US" b="1" dirty="0"/>
              <a:t>Recommendation</a:t>
            </a:r>
            <a:r>
              <a:rPr lang="en-US" dirty="0"/>
              <a:t>: establish a voluntary program that is mainly used landside. Employees would either get their normal pay, overtime pay, if applicable, or paid time-off through Comp Time.</a:t>
            </a:r>
          </a:p>
        </p:txBody>
      </p:sp>
    </p:spTree>
    <p:extLst>
      <p:ext uri="{BB962C8B-B14F-4D97-AF65-F5344CB8AC3E}">
        <p14:creationId xmlns:p14="http://schemas.microsoft.com/office/powerpoint/2010/main" val="191755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E0A2-D2C3-BDB2-24FF-80072B18BC89}"/>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B2ECB455-DE92-29E9-138D-5A1762458EDB}"/>
              </a:ext>
            </a:extLst>
          </p:cNvPr>
          <p:cNvSpPr>
            <a:spLocks noGrp="1"/>
          </p:cNvSpPr>
          <p:nvPr>
            <p:ph type="body" idx="1"/>
          </p:nvPr>
        </p:nvSpPr>
        <p:spPr/>
        <p:txBody>
          <a:bodyPr/>
          <a:lstStyle/>
          <a:p>
            <a:r>
              <a:rPr lang="en-US" dirty="0"/>
              <a:t>Contract Maintenance for Passenger Bridges and Baggage Belts</a:t>
            </a:r>
          </a:p>
          <a:p>
            <a:pPr lvl="1"/>
            <a:r>
              <a:rPr lang="en-US" dirty="0"/>
              <a:t>Facilities personnel respond to non-work hours maintenance issues with both the passenger bridges and the baggage delivery system.</a:t>
            </a:r>
          </a:p>
          <a:p>
            <a:pPr lvl="1"/>
            <a:r>
              <a:rPr lang="en-US" dirty="0"/>
              <a:t>Airport could benefit from formally trained contract personnel to not only repair the equipment promptly, but who would also be responsible for on-going preventive maintenance as well.</a:t>
            </a:r>
          </a:p>
          <a:p>
            <a:pPr lvl="1"/>
            <a:r>
              <a:rPr lang="en-US" b="1" dirty="0"/>
              <a:t>Recommendation</a:t>
            </a:r>
            <a:r>
              <a:rPr lang="en-US" dirty="0"/>
              <a:t>: Secure outside experienced vendors for preventive maintenance and “on-call” responses for repairs on passenger bridges and the baggage handling equipment.</a:t>
            </a:r>
          </a:p>
          <a:p>
            <a:r>
              <a:rPr lang="en-US" dirty="0"/>
              <a:t>Employee Recognition Program</a:t>
            </a:r>
          </a:p>
          <a:p>
            <a:pPr lvl="1"/>
            <a:r>
              <a:rPr lang="en-US" dirty="0"/>
              <a:t>Recognizing the hard work employees do is key to maintaining their happiness and longevity in the workplace.</a:t>
            </a:r>
          </a:p>
          <a:p>
            <a:pPr lvl="1"/>
            <a:r>
              <a:rPr lang="en-US" b="1" dirty="0"/>
              <a:t>Recommendation</a:t>
            </a:r>
            <a:r>
              <a:rPr lang="en-US" dirty="0"/>
              <a:t>: continue use of incentive awards (OP #5) and recognitions as a part of the Above and Beyond Program.</a:t>
            </a:r>
          </a:p>
        </p:txBody>
      </p:sp>
    </p:spTree>
    <p:extLst>
      <p:ext uri="{BB962C8B-B14F-4D97-AF65-F5344CB8AC3E}">
        <p14:creationId xmlns:p14="http://schemas.microsoft.com/office/powerpoint/2010/main" val="185941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0192-2830-F8A3-A5E0-405FC11ECF78}"/>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91989A69-0174-ACB0-89A6-639C8106B4B2}"/>
              </a:ext>
            </a:extLst>
          </p:cNvPr>
          <p:cNvSpPr>
            <a:spLocks noGrp="1"/>
          </p:cNvSpPr>
          <p:nvPr>
            <p:ph type="body" idx="1"/>
          </p:nvPr>
        </p:nvSpPr>
        <p:spPr/>
        <p:txBody>
          <a:bodyPr/>
          <a:lstStyle/>
          <a:p>
            <a:r>
              <a:rPr lang="en-US" dirty="0"/>
              <a:t>Training for all Employees</a:t>
            </a:r>
          </a:p>
          <a:p>
            <a:pPr lvl="1"/>
            <a:r>
              <a:rPr lang="en-US" dirty="0"/>
              <a:t>During the staff interviews and comments made within the employee survey that there is a continuing need for enhanced training opportunities.</a:t>
            </a:r>
          </a:p>
          <a:p>
            <a:pPr lvl="1"/>
            <a:r>
              <a:rPr lang="en-US" b="1" dirty="0"/>
              <a:t>Recommendation</a:t>
            </a:r>
            <a:r>
              <a:rPr lang="en-US" dirty="0"/>
              <a:t>: offer training for work groups as requested. The type of training is dependent upon the work group but would include leadership, operations, finance, maintenance, and facilities.</a:t>
            </a:r>
          </a:p>
        </p:txBody>
      </p:sp>
    </p:spTree>
    <p:extLst>
      <p:ext uri="{BB962C8B-B14F-4D97-AF65-F5344CB8AC3E}">
        <p14:creationId xmlns:p14="http://schemas.microsoft.com/office/powerpoint/2010/main" val="249345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E716B8-3A05-A6AE-BCC0-D39FF9217241}"/>
              </a:ext>
            </a:extLst>
          </p:cNvPr>
          <p:cNvSpPr>
            <a:spLocks noGrp="1"/>
          </p:cNvSpPr>
          <p:nvPr>
            <p:ph type="title"/>
          </p:nvPr>
        </p:nvSpPr>
        <p:spPr/>
        <p:txBody>
          <a:bodyPr/>
          <a:lstStyle/>
          <a:p>
            <a:r>
              <a:rPr lang="en-US" dirty="0">
                <a:solidFill>
                  <a:srgbClr val="002060"/>
                </a:solidFill>
              </a:rPr>
              <a:t>Organizational Recommendations</a:t>
            </a:r>
          </a:p>
        </p:txBody>
      </p:sp>
    </p:spTree>
    <p:extLst>
      <p:ext uri="{BB962C8B-B14F-4D97-AF65-F5344CB8AC3E}">
        <p14:creationId xmlns:p14="http://schemas.microsoft.com/office/powerpoint/2010/main" val="67558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745-2DD1-5B3A-FF5B-461645F82B2C}"/>
              </a:ext>
            </a:extLst>
          </p:cNvPr>
          <p:cNvSpPr>
            <a:spLocks noGrp="1"/>
          </p:cNvSpPr>
          <p:nvPr>
            <p:ph type="title"/>
          </p:nvPr>
        </p:nvSpPr>
        <p:spPr/>
        <p:txBody>
          <a:bodyPr>
            <a:normAutofit fontScale="90000"/>
          </a:bodyPr>
          <a:lstStyle/>
          <a:p>
            <a:r>
              <a:rPr lang="en-US" dirty="0">
                <a:solidFill>
                  <a:srgbClr val="002060"/>
                </a:solidFill>
              </a:rPr>
              <a:t>Proposed Organizational Changes</a:t>
            </a:r>
          </a:p>
        </p:txBody>
      </p:sp>
      <p:sp>
        <p:nvSpPr>
          <p:cNvPr id="3" name="Text Placeholder 2">
            <a:extLst>
              <a:ext uri="{FF2B5EF4-FFF2-40B4-BE49-F238E27FC236}">
                <a16:creationId xmlns:a16="http://schemas.microsoft.com/office/drawing/2014/main" id="{EA561F50-A911-3F8A-F5BD-18988CAAB832}"/>
              </a:ext>
            </a:extLst>
          </p:cNvPr>
          <p:cNvSpPr>
            <a:spLocks noGrp="1"/>
          </p:cNvSpPr>
          <p:nvPr>
            <p:ph type="body" idx="1"/>
          </p:nvPr>
        </p:nvSpPr>
        <p:spPr/>
        <p:txBody>
          <a:bodyPr>
            <a:normAutofit fontScale="85000" lnSpcReduction="20000"/>
          </a:bodyPr>
          <a:lstStyle/>
          <a:p>
            <a:r>
              <a:rPr lang="en-US" dirty="0"/>
              <a:t>Proposed Title Changes</a:t>
            </a:r>
          </a:p>
          <a:p>
            <a:pPr lvl="1"/>
            <a:r>
              <a:rPr lang="en-US" b="1" dirty="0"/>
              <a:t>Facilities Tech II </a:t>
            </a:r>
            <a:r>
              <a:rPr lang="en-US" dirty="0"/>
              <a:t>– This position’s title is currently Airport II. We believe the title (and subsequent job description) should be changed to properly reflect the job duties associated with Facilities.</a:t>
            </a:r>
          </a:p>
          <a:p>
            <a:pPr lvl="1"/>
            <a:r>
              <a:rPr lang="en-US" b="1" dirty="0"/>
              <a:t>Facilities Tech I </a:t>
            </a:r>
            <a:r>
              <a:rPr lang="en-US" dirty="0"/>
              <a:t>– This position’s title is currently Airport I. We believe the title (and subsequent job description) should be changed to properly reflect the job duties associated with Facilities.</a:t>
            </a:r>
          </a:p>
          <a:p>
            <a:pPr lvl="1"/>
            <a:r>
              <a:rPr lang="en-US" b="1" dirty="0"/>
              <a:t>Senior Operations Specialist </a:t>
            </a:r>
            <a:r>
              <a:rPr lang="en-US" dirty="0"/>
              <a:t>– This position’s title is currently Airport III. We believe the title (and subsequent job description) should be changed to properly reflect the job duties associated with Operations.</a:t>
            </a:r>
          </a:p>
          <a:p>
            <a:pPr lvl="1"/>
            <a:r>
              <a:rPr lang="en-US" b="1" dirty="0"/>
              <a:t>Operations Specialist II </a:t>
            </a:r>
            <a:r>
              <a:rPr lang="en-US" dirty="0"/>
              <a:t>– This position’s title is currently Airport II. We believe the title (and subsequent job description) should be changed to properly reflect the job duties associated with Operations.</a:t>
            </a:r>
          </a:p>
          <a:p>
            <a:pPr lvl="1"/>
            <a:r>
              <a:rPr lang="en-US" b="1" dirty="0"/>
              <a:t>Operations Specialist I </a:t>
            </a:r>
            <a:r>
              <a:rPr lang="en-US" dirty="0"/>
              <a:t>– This position’s title is currently Airport I. We believe the title (and subsequent job description) should be changed to properly reflect the job duties associated with Operations.</a:t>
            </a:r>
          </a:p>
          <a:p>
            <a:pPr lvl="1"/>
            <a:r>
              <a:rPr lang="en-US" b="1" dirty="0"/>
              <a:t>Mechanic</a:t>
            </a:r>
            <a:r>
              <a:rPr lang="en-US" dirty="0"/>
              <a:t> – This position’s title is currently Airport III. The person in the role is truly a vehicle/equipment mechanic. We believe the title (and subsequent job description) should be changed to properly reflect the job duties of working on and maintaining the Airport’s fleet equipment.</a:t>
            </a:r>
          </a:p>
          <a:p>
            <a:pPr lvl="1"/>
            <a:r>
              <a:rPr lang="en-US" b="1" dirty="0"/>
              <a:t>Maintenance Tech II </a:t>
            </a:r>
            <a:r>
              <a:rPr lang="en-US" dirty="0"/>
              <a:t>– This position’s title is currently Airport II. We believe the title change better reflects the We believe the title (and subsequent job description) should be changed to properly reflect the job duties associated with Maintenance.</a:t>
            </a:r>
          </a:p>
        </p:txBody>
      </p:sp>
    </p:spTree>
    <p:extLst>
      <p:ext uri="{BB962C8B-B14F-4D97-AF65-F5344CB8AC3E}">
        <p14:creationId xmlns:p14="http://schemas.microsoft.com/office/powerpoint/2010/main" val="137055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2464-E71E-B3CF-629E-1CB299BA863B}"/>
              </a:ext>
            </a:extLst>
          </p:cNvPr>
          <p:cNvSpPr>
            <a:spLocks noGrp="1"/>
          </p:cNvSpPr>
          <p:nvPr>
            <p:ph type="title"/>
          </p:nvPr>
        </p:nvSpPr>
        <p:spPr/>
        <p:txBody>
          <a:bodyPr>
            <a:normAutofit fontScale="90000"/>
          </a:bodyPr>
          <a:lstStyle/>
          <a:p>
            <a:r>
              <a:rPr lang="en-US" dirty="0">
                <a:solidFill>
                  <a:srgbClr val="002060"/>
                </a:solidFill>
              </a:rPr>
              <a:t>Proposed Organizational Changes</a:t>
            </a:r>
          </a:p>
        </p:txBody>
      </p:sp>
      <p:sp>
        <p:nvSpPr>
          <p:cNvPr id="3" name="Text Placeholder 2">
            <a:extLst>
              <a:ext uri="{FF2B5EF4-FFF2-40B4-BE49-F238E27FC236}">
                <a16:creationId xmlns:a16="http://schemas.microsoft.com/office/drawing/2014/main" id="{0659BBBF-8A1E-74DC-AFED-96C6C425AD48}"/>
              </a:ext>
            </a:extLst>
          </p:cNvPr>
          <p:cNvSpPr>
            <a:spLocks noGrp="1"/>
          </p:cNvSpPr>
          <p:nvPr>
            <p:ph type="body" idx="1"/>
          </p:nvPr>
        </p:nvSpPr>
        <p:spPr/>
        <p:txBody>
          <a:bodyPr/>
          <a:lstStyle/>
          <a:p>
            <a:r>
              <a:rPr lang="en-US" dirty="0"/>
              <a:t>Proposed New Positions</a:t>
            </a:r>
          </a:p>
          <a:p>
            <a:pPr lvl="1"/>
            <a:r>
              <a:rPr lang="en-US" b="1" dirty="0"/>
              <a:t>Deputy Executive Director </a:t>
            </a:r>
            <a:r>
              <a:rPr lang="en-US" dirty="0"/>
              <a:t>– This position would be </a:t>
            </a:r>
            <a:r>
              <a:rPr lang="en-US" u="sng" dirty="0"/>
              <a:t>an alternative to our preferred alternation and the hiring of a Special projects Manager</a:t>
            </a:r>
            <a:r>
              <a:rPr lang="en-US" dirty="0"/>
              <a:t>. We envision the Deputy Executive Director to have the primary responsibility of the Airport’s Capital Improvement Program and those responsibilities now handled by the Director of Operations.</a:t>
            </a:r>
          </a:p>
          <a:p>
            <a:pPr lvl="1"/>
            <a:r>
              <a:rPr lang="en-US" b="1" dirty="0"/>
              <a:t>Special Projects Manager </a:t>
            </a:r>
            <a:r>
              <a:rPr lang="en-US" dirty="0"/>
              <a:t>– DLH has a tremendous list of planned capital projects. The demand for the Director of Operations is high to be the acting project manager too. We suggest creating a new position that would be responsible for the capital projects, coordinating with design consultants, inspectors and providing information back to the airport manager. Overseeing construction projects both privately and grant funded.</a:t>
            </a:r>
          </a:p>
          <a:p>
            <a:pPr lvl="1"/>
            <a:r>
              <a:rPr lang="en-US" dirty="0"/>
              <a:t>As an alternative to the previously mentioned positions consider contracting with a </a:t>
            </a:r>
            <a:r>
              <a:rPr lang="en-US" b="1" dirty="0"/>
              <a:t>construction manager </a:t>
            </a:r>
            <a:r>
              <a:rPr lang="en-US" dirty="0"/>
              <a:t>to perform these duties and report to the Director of Operations.</a:t>
            </a:r>
          </a:p>
        </p:txBody>
      </p:sp>
    </p:spTree>
    <p:extLst>
      <p:ext uri="{BB962C8B-B14F-4D97-AF65-F5344CB8AC3E}">
        <p14:creationId xmlns:p14="http://schemas.microsoft.com/office/powerpoint/2010/main" val="264425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9935-51CE-6D62-7E4C-AAB32A250306}"/>
              </a:ext>
            </a:extLst>
          </p:cNvPr>
          <p:cNvSpPr>
            <a:spLocks noGrp="1"/>
          </p:cNvSpPr>
          <p:nvPr>
            <p:ph type="title"/>
          </p:nvPr>
        </p:nvSpPr>
        <p:spPr/>
        <p:txBody>
          <a:bodyPr>
            <a:normAutofit fontScale="90000"/>
          </a:bodyPr>
          <a:lstStyle/>
          <a:p>
            <a:r>
              <a:rPr lang="en-US" dirty="0">
                <a:solidFill>
                  <a:srgbClr val="002060"/>
                </a:solidFill>
              </a:rPr>
              <a:t>Proposed Organizational Changes</a:t>
            </a:r>
          </a:p>
        </p:txBody>
      </p:sp>
      <p:sp>
        <p:nvSpPr>
          <p:cNvPr id="3" name="Text Placeholder 2">
            <a:extLst>
              <a:ext uri="{FF2B5EF4-FFF2-40B4-BE49-F238E27FC236}">
                <a16:creationId xmlns:a16="http://schemas.microsoft.com/office/drawing/2014/main" id="{C307C1AA-157C-C915-ABA2-B8748BA8233E}"/>
              </a:ext>
            </a:extLst>
          </p:cNvPr>
          <p:cNvSpPr>
            <a:spLocks noGrp="1"/>
          </p:cNvSpPr>
          <p:nvPr>
            <p:ph type="body" idx="1"/>
          </p:nvPr>
        </p:nvSpPr>
        <p:spPr/>
        <p:txBody>
          <a:bodyPr>
            <a:normAutofit fontScale="77500" lnSpcReduction="20000"/>
          </a:bodyPr>
          <a:lstStyle/>
          <a:p>
            <a:r>
              <a:rPr lang="en-US" dirty="0"/>
              <a:t>Proposed Additional New Positions</a:t>
            </a:r>
          </a:p>
          <a:p>
            <a:pPr lvl="1"/>
            <a:r>
              <a:rPr lang="en-US" b="1" dirty="0"/>
              <a:t>Operations Specialist II </a:t>
            </a:r>
            <a:r>
              <a:rPr lang="en-US" dirty="0"/>
              <a:t>– The operations and snow team are understaffed. We suggest the hiring of this new position to assist in reducing the heavy overtime during the long snow season.</a:t>
            </a:r>
          </a:p>
          <a:p>
            <a:pPr lvl="1"/>
            <a:r>
              <a:rPr lang="en-US" b="1" dirty="0"/>
              <a:t>Operations Specialist I </a:t>
            </a:r>
            <a:r>
              <a:rPr lang="en-US" dirty="0"/>
              <a:t>– The operations and snow team are understaffed. We suggest the hiring of this new position to assist in reducing the heavy overtime during the long snow season.</a:t>
            </a:r>
          </a:p>
          <a:p>
            <a:pPr lvl="1"/>
            <a:r>
              <a:rPr lang="en-US" b="1" dirty="0"/>
              <a:t>Operations Specialist I (Part-Time Permanent) </a:t>
            </a:r>
            <a:r>
              <a:rPr lang="en-US" dirty="0"/>
              <a:t>– The operations and snow team are understaffed. We suggest the hiring of this new position to assist in reducing the heavy overtime during the long snow season.</a:t>
            </a:r>
          </a:p>
          <a:p>
            <a:pPr lvl="1"/>
            <a:r>
              <a:rPr lang="en-US" b="1" dirty="0"/>
              <a:t>Airport Maintenance I </a:t>
            </a:r>
            <a:r>
              <a:rPr lang="en-US" dirty="0"/>
              <a:t>- There is maintenance work that is not getting done. We suggest adding an additional person to assist.</a:t>
            </a:r>
          </a:p>
          <a:p>
            <a:pPr lvl="1"/>
            <a:r>
              <a:rPr lang="en-US" b="1" dirty="0"/>
              <a:t>Operations Trainee </a:t>
            </a:r>
            <a:r>
              <a:rPr lang="en-US" dirty="0"/>
              <a:t>– This would be an entry-level position with the goal of being promoted to Operations Specialist I, once fully-trained and when an opening is presented.</a:t>
            </a:r>
          </a:p>
          <a:p>
            <a:pPr lvl="1"/>
            <a:r>
              <a:rPr lang="en-US" b="1" dirty="0"/>
              <a:t>Facilities Technician Trainee </a:t>
            </a:r>
            <a:r>
              <a:rPr lang="en-US" dirty="0"/>
              <a:t>– This would be an entry-level position with the goal of being promoted to Facilities Tech I, once fully-trained and when an opening is presented.</a:t>
            </a:r>
          </a:p>
          <a:p>
            <a:pPr lvl="1"/>
            <a:r>
              <a:rPr lang="en-US" b="1" dirty="0"/>
              <a:t>Purchasing Clerk &amp; Parking &amp; Procurement </a:t>
            </a:r>
            <a:r>
              <a:rPr lang="en-US" dirty="0"/>
              <a:t>– The Airport recently took over the day-to-day airport parking operations from the previous vendor. Financially, it appears to be a smart and strategic move. Finance is responsible for the cash portion and Facilities is responsible for the parking lot and equipment repair as well as responding to customer inquiries, issues, and questions. We recommend adding this position, so the management of the parking operation lands primarily under Finance. The position would also be the primary procurement position for Airport acquisitions</a:t>
            </a:r>
          </a:p>
        </p:txBody>
      </p:sp>
    </p:spTree>
    <p:extLst>
      <p:ext uri="{BB962C8B-B14F-4D97-AF65-F5344CB8AC3E}">
        <p14:creationId xmlns:p14="http://schemas.microsoft.com/office/powerpoint/2010/main" val="49209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BFB7-5830-FC57-CB35-B78B974F4AF7}"/>
              </a:ext>
            </a:extLst>
          </p:cNvPr>
          <p:cNvSpPr>
            <a:spLocks noGrp="1"/>
          </p:cNvSpPr>
          <p:nvPr>
            <p:ph type="title"/>
          </p:nvPr>
        </p:nvSpPr>
        <p:spPr/>
        <p:txBody>
          <a:bodyPr>
            <a:normAutofit fontScale="90000"/>
          </a:bodyPr>
          <a:lstStyle/>
          <a:p>
            <a:r>
              <a:rPr lang="en-US" dirty="0">
                <a:solidFill>
                  <a:srgbClr val="002060"/>
                </a:solidFill>
              </a:rPr>
              <a:t>Proposed Organizational Changes</a:t>
            </a:r>
          </a:p>
        </p:txBody>
      </p:sp>
      <p:sp>
        <p:nvSpPr>
          <p:cNvPr id="3" name="Text Placeholder 2">
            <a:extLst>
              <a:ext uri="{FF2B5EF4-FFF2-40B4-BE49-F238E27FC236}">
                <a16:creationId xmlns:a16="http://schemas.microsoft.com/office/drawing/2014/main" id="{B3DA6D50-9434-0AF8-84D3-8068998DA857}"/>
              </a:ext>
            </a:extLst>
          </p:cNvPr>
          <p:cNvSpPr>
            <a:spLocks noGrp="1"/>
          </p:cNvSpPr>
          <p:nvPr>
            <p:ph type="body" idx="1"/>
          </p:nvPr>
        </p:nvSpPr>
        <p:spPr/>
        <p:txBody>
          <a:bodyPr/>
          <a:lstStyle/>
          <a:p>
            <a:r>
              <a:rPr lang="en-US" dirty="0"/>
              <a:t>Proposed Deleted Positions</a:t>
            </a:r>
          </a:p>
          <a:p>
            <a:pPr lvl="1"/>
            <a:r>
              <a:rPr lang="en-US" dirty="0"/>
              <a:t>Over-Hires (Temps) – In the event DAA moves forward with our recommendation to hire additional full-time permanent operations and maintenance staff, the need for an active Over-Hire/Temp employee program is no longer needed.</a:t>
            </a:r>
          </a:p>
        </p:txBody>
      </p:sp>
    </p:spTree>
    <p:extLst>
      <p:ext uri="{BB962C8B-B14F-4D97-AF65-F5344CB8AC3E}">
        <p14:creationId xmlns:p14="http://schemas.microsoft.com/office/powerpoint/2010/main" val="86737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58D6-AF19-ADC8-893E-9F5116FE2070}"/>
              </a:ext>
            </a:extLst>
          </p:cNvPr>
          <p:cNvSpPr>
            <a:spLocks noGrp="1"/>
          </p:cNvSpPr>
          <p:nvPr>
            <p:ph type="title"/>
          </p:nvPr>
        </p:nvSpPr>
        <p:spPr/>
        <p:txBody>
          <a:bodyPr>
            <a:normAutofit fontScale="90000"/>
          </a:bodyPr>
          <a:lstStyle/>
          <a:p>
            <a:r>
              <a:rPr lang="en-US" dirty="0">
                <a:solidFill>
                  <a:srgbClr val="002060"/>
                </a:solidFill>
              </a:rPr>
              <a:t>Proposed Organizational Changes – Timeline </a:t>
            </a:r>
            <a:br>
              <a:rPr lang="en-US" dirty="0">
                <a:solidFill>
                  <a:srgbClr val="002060"/>
                </a:solidFill>
              </a:rPr>
            </a:br>
            <a:r>
              <a:rPr lang="en-US" sz="900" i="1" dirty="0">
                <a:solidFill>
                  <a:srgbClr val="002060"/>
                </a:solidFill>
              </a:rPr>
              <a:t>The priorities for our recommended title upgrades, new positions and the deleted position are as follows:</a:t>
            </a:r>
          </a:p>
        </p:txBody>
      </p:sp>
      <p:sp>
        <p:nvSpPr>
          <p:cNvPr id="3" name="Text Placeholder 2">
            <a:extLst>
              <a:ext uri="{FF2B5EF4-FFF2-40B4-BE49-F238E27FC236}">
                <a16:creationId xmlns:a16="http://schemas.microsoft.com/office/drawing/2014/main" id="{49984215-215B-A612-D6A4-1ABC3496C65C}"/>
              </a:ext>
            </a:extLst>
          </p:cNvPr>
          <p:cNvSpPr>
            <a:spLocks noGrp="1"/>
          </p:cNvSpPr>
          <p:nvPr>
            <p:ph type="body" idx="1"/>
          </p:nvPr>
        </p:nvSpPr>
        <p:spPr/>
        <p:txBody>
          <a:bodyPr>
            <a:normAutofit fontScale="85000" lnSpcReduction="20000"/>
          </a:bodyPr>
          <a:lstStyle/>
          <a:p>
            <a:pPr marL="114300" indent="0">
              <a:buNone/>
            </a:pPr>
            <a:r>
              <a:rPr lang="en-US" dirty="0"/>
              <a:t>Phase 1 – Immediate action for 2023 - 2025.</a:t>
            </a:r>
          </a:p>
          <a:p>
            <a:r>
              <a:rPr lang="en-US" dirty="0"/>
              <a:t>Title Changes</a:t>
            </a:r>
          </a:p>
          <a:p>
            <a:pPr lvl="1"/>
            <a:r>
              <a:rPr lang="en-US" dirty="0"/>
              <a:t>Facilities Tech II (formally Airport II)</a:t>
            </a:r>
          </a:p>
          <a:p>
            <a:pPr lvl="1"/>
            <a:r>
              <a:rPr lang="en-US" dirty="0"/>
              <a:t>Facilities Tech I (formally Airport I)</a:t>
            </a:r>
          </a:p>
          <a:p>
            <a:pPr lvl="1"/>
            <a:r>
              <a:rPr lang="en-US" dirty="0"/>
              <a:t>Senior Operations Specialist (formally Airport III)</a:t>
            </a:r>
          </a:p>
          <a:p>
            <a:pPr lvl="1"/>
            <a:r>
              <a:rPr lang="en-US" dirty="0"/>
              <a:t>Operations Specialist II (formally Airport II)</a:t>
            </a:r>
          </a:p>
          <a:p>
            <a:pPr lvl="1"/>
            <a:r>
              <a:rPr lang="en-US" dirty="0"/>
              <a:t>Operations Specialist I (formally Airport I)</a:t>
            </a:r>
          </a:p>
          <a:p>
            <a:pPr lvl="1"/>
            <a:r>
              <a:rPr lang="en-US" dirty="0"/>
              <a:t>Mechanic (formally Airport III)</a:t>
            </a:r>
          </a:p>
          <a:p>
            <a:pPr lvl="1"/>
            <a:r>
              <a:rPr lang="en-US" dirty="0"/>
              <a:t>Maintenance Tech II (formally Airport II)</a:t>
            </a:r>
          </a:p>
          <a:p>
            <a:r>
              <a:rPr lang="en-US" dirty="0"/>
              <a:t>New Positions</a:t>
            </a:r>
          </a:p>
          <a:p>
            <a:pPr lvl="1"/>
            <a:r>
              <a:rPr lang="en-US" dirty="0"/>
              <a:t>Special Projects Manager</a:t>
            </a:r>
          </a:p>
          <a:p>
            <a:pPr lvl="1"/>
            <a:r>
              <a:rPr lang="en-US" dirty="0"/>
              <a:t>Operations Specialist II</a:t>
            </a:r>
          </a:p>
          <a:p>
            <a:pPr lvl="1"/>
            <a:r>
              <a:rPr lang="en-US" dirty="0"/>
              <a:t>Operations Specialist I</a:t>
            </a:r>
          </a:p>
          <a:p>
            <a:pPr lvl="1"/>
            <a:r>
              <a:rPr lang="en-US" dirty="0"/>
              <a:t>Operations Specialist I (Part-Time Permanent)</a:t>
            </a:r>
          </a:p>
          <a:p>
            <a:pPr lvl="1"/>
            <a:r>
              <a:rPr lang="en-US" dirty="0"/>
              <a:t>Maintenance Tech I</a:t>
            </a:r>
          </a:p>
          <a:p>
            <a:r>
              <a:rPr lang="en-US" dirty="0"/>
              <a:t>Deleted Positions</a:t>
            </a:r>
          </a:p>
          <a:p>
            <a:pPr lvl="1"/>
            <a:r>
              <a:rPr lang="en-US" dirty="0"/>
              <a:t>Over-Hires (Temps)</a:t>
            </a:r>
          </a:p>
        </p:txBody>
      </p:sp>
    </p:spTree>
    <p:extLst>
      <p:ext uri="{BB962C8B-B14F-4D97-AF65-F5344CB8AC3E}">
        <p14:creationId xmlns:p14="http://schemas.microsoft.com/office/powerpoint/2010/main" val="341793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88BE73-081B-458B-A98F-535E247C13F4}"/>
              </a:ext>
            </a:extLst>
          </p:cNvPr>
          <p:cNvSpPr>
            <a:spLocks noGrp="1"/>
          </p:cNvSpPr>
          <p:nvPr>
            <p:ph type="title"/>
          </p:nvPr>
        </p:nvSpPr>
        <p:spPr/>
        <p:txBody>
          <a:bodyPr>
            <a:normAutofit fontScale="90000"/>
          </a:bodyPr>
          <a:lstStyle/>
          <a:p>
            <a:r>
              <a:rPr lang="en-US" dirty="0">
                <a:solidFill>
                  <a:srgbClr val="002060"/>
                </a:solidFill>
              </a:rPr>
              <a:t>Background</a:t>
            </a:r>
            <a:endParaRPr lang="en-VI" dirty="0">
              <a:solidFill>
                <a:srgbClr val="002060"/>
              </a:solidFill>
            </a:endParaRPr>
          </a:p>
        </p:txBody>
      </p:sp>
      <p:sp>
        <p:nvSpPr>
          <p:cNvPr id="4" name="Text Placeholder 3">
            <a:extLst>
              <a:ext uri="{FF2B5EF4-FFF2-40B4-BE49-F238E27FC236}">
                <a16:creationId xmlns:a16="http://schemas.microsoft.com/office/drawing/2014/main" id="{1C3E7270-E8FF-41F9-9F51-039E042014BD}"/>
              </a:ext>
            </a:extLst>
          </p:cNvPr>
          <p:cNvSpPr>
            <a:spLocks noGrp="1"/>
          </p:cNvSpPr>
          <p:nvPr>
            <p:ph type="body" idx="1"/>
          </p:nvPr>
        </p:nvSpPr>
        <p:spPr/>
        <p:txBody>
          <a:bodyPr>
            <a:normAutofit fontScale="92500" lnSpcReduction="20000"/>
          </a:bodyPr>
          <a:lstStyle/>
          <a:p>
            <a:r>
              <a:rPr lang="en-US" dirty="0"/>
              <a:t>ADK Executive Search</a:t>
            </a:r>
          </a:p>
          <a:p>
            <a:pPr lvl="1"/>
            <a:r>
              <a:rPr lang="en-US" dirty="0"/>
              <a:t>Perform an Organizational Review of the Operations Department</a:t>
            </a:r>
          </a:p>
          <a:p>
            <a:pPr lvl="1"/>
            <a:r>
              <a:rPr lang="en-US" dirty="0"/>
              <a:t>Focus of the Study</a:t>
            </a:r>
          </a:p>
          <a:p>
            <a:pPr lvl="2"/>
            <a:r>
              <a:rPr lang="en-US" dirty="0"/>
              <a:t>Workload/staffing</a:t>
            </a:r>
          </a:p>
          <a:p>
            <a:pPr lvl="3"/>
            <a:r>
              <a:rPr lang="en-US" dirty="0"/>
              <a:t>Operations</a:t>
            </a:r>
          </a:p>
          <a:p>
            <a:pPr lvl="3"/>
            <a:r>
              <a:rPr lang="en-US" dirty="0"/>
              <a:t>Maintenance</a:t>
            </a:r>
          </a:p>
          <a:p>
            <a:pPr lvl="3"/>
            <a:r>
              <a:rPr lang="en-US" dirty="0"/>
              <a:t>Capital improvement projects</a:t>
            </a:r>
          </a:p>
          <a:p>
            <a:pPr lvl="1"/>
            <a:r>
              <a:rPr lang="en-US" dirty="0"/>
              <a:t>Project Scope</a:t>
            </a:r>
          </a:p>
          <a:p>
            <a:pPr lvl="2"/>
            <a:r>
              <a:rPr lang="en-US" dirty="0"/>
              <a:t>Meet w/ designated staff re: current organizational structure</a:t>
            </a:r>
          </a:p>
          <a:p>
            <a:pPr lvl="2"/>
            <a:r>
              <a:rPr lang="en-US" dirty="0"/>
              <a:t>Examine current organizational structure/staffing levels</a:t>
            </a:r>
          </a:p>
          <a:p>
            <a:pPr lvl="2"/>
            <a:r>
              <a:rPr lang="en-US" dirty="0"/>
              <a:t>Assess functional assignments, staffing levels required to perform the current duties and expected future duties</a:t>
            </a:r>
          </a:p>
          <a:p>
            <a:pPr lvl="2"/>
            <a:r>
              <a:rPr lang="en-US" dirty="0"/>
              <a:t>Compare organizational structure, services, and staffing levels w/ other similar airport systems</a:t>
            </a:r>
          </a:p>
          <a:p>
            <a:pPr lvl="2"/>
            <a:r>
              <a:rPr lang="en-US" dirty="0"/>
              <a:t>Review operational functions and workflow processes</a:t>
            </a:r>
          </a:p>
          <a:p>
            <a:pPr lvl="2"/>
            <a:r>
              <a:rPr lang="en-US" dirty="0"/>
              <a:t>Recommend opportunities for operational efficiencies, potential needs, or suggested organizational realignments</a:t>
            </a:r>
          </a:p>
        </p:txBody>
      </p:sp>
    </p:spTree>
    <p:extLst>
      <p:ext uri="{BB962C8B-B14F-4D97-AF65-F5344CB8AC3E}">
        <p14:creationId xmlns:p14="http://schemas.microsoft.com/office/powerpoint/2010/main" val="78078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E74-1E89-4F94-BBD1-3E23D9560B71}"/>
              </a:ext>
            </a:extLst>
          </p:cNvPr>
          <p:cNvSpPr>
            <a:spLocks noGrp="1"/>
          </p:cNvSpPr>
          <p:nvPr>
            <p:ph type="title"/>
          </p:nvPr>
        </p:nvSpPr>
        <p:spPr/>
        <p:txBody>
          <a:bodyPr>
            <a:normAutofit fontScale="90000"/>
          </a:bodyPr>
          <a:lstStyle/>
          <a:p>
            <a:r>
              <a:rPr lang="en-US" dirty="0">
                <a:solidFill>
                  <a:srgbClr val="002060"/>
                </a:solidFill>
              </a:rPr>
              <a:t>Proposed Organizational Changes - Timeline</a:t>
            </a:r>
          </a:p>
        </p:txBody>
      </p:sp>
      <p:sp>
        <p:nvSpPr>
          <p:cNvPr id="3" name="Text Placeholder 2">
            <a:extLst>
              <a:ext uri="{FF2B5EF4-FFF2-40B4-BE49-F238E27FC236}">
                <a16:creationId xmlns:a16="http://schemas.microsoft.com/office/drawing/2014/main" id="{3A36599E-7466-2D36-9F87-C4212BAABB5F}"/>
              </a:ext>
            </a:extLst>
          </p:cNvPr>
          <p:cNvSpPr>
            <a:spLocks noGrp="1"/>
          </p:cNvSpPr>
          <p:nvPr>
            <p:ph type="body" idx="1"/>
          </p:nvPr>
        </p:nvSpPr>
        <p:spPr/>
        <p:txBody>
          <a:bodyPr/>
          <a:lstStyle/>
          <a:p>
            <a:pPr marL="114300" indent="0">
              <a:buNone/>
            </a:pPr>
            <a:r>
              <a:rPr lang="en-US" dirty="0"/>
              <a:t>Phase 2 – Timing to be determined for 2026 and beyond.</a:t>
            </a:r>
          </a:p>
          <a:p>
            <a:r>
              <a:rPr lang="en-US" dirty="0"/>
              <a:t>New Positions</a:t>
            </a:r>
          </a:p>
          <a:p>
            <a:pPr lvl="1"/>
            <a:r>
              <a:rPr lang="en-US" dirty="0"/>
              <a:t>Special Projects Manager</a:t>
            </a:r>
          </a:p>
          <a:p>
            <a:pPr lvl="1"/>
            <a:r>
              <a:rPr lang="en-US" dirty="0"/>
              <a:t>Purchasing Clerk – Parking &amp; Procurement</a:t>
            </a:r>
          </a:p>
          <a:p>
            <a:pPr lvl="1"/>
            <a:r>
              <a:rPr lang="en-US" dirty="0"/>
              <a:t>Facilities Technician Trainee</a:t>
            </a:r>
          </a:p>
          <a:p>
            <a:pPr lvl="1"/>
            <a:r>
              <a:rPr lang="en-US" dirty="0"/>
              <a:t>Maintenance Tech I</a:t>
            </a:r>
          </a:p>
        </p:txBody>
      </p:sp>
    </p:spTree>
    <p:extLst>
      <p:ext uri="{BB962C8B-B14F-4D97-AF65-F5344CB8AC3E}">
        <p14:creationId xmlns:p14="http://schemas.microsoft.com/office/powerpoint/2010/main" val="16805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9260-4679-EE4F-2020-4CF292B58824}"/>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DAA1C23B-344B-EE4D-1F08-43E2FF41112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8C5144B-7D88-3678-D2ED-B4B68FF8E6EE}"/>
              </a:ext>
            </a:extLst>
          </p:cNvPr>
          <p:cNvPicPr>
            <a:picLocks noChangeAspect="1"/>
          </p:cNvPicPr>
          <p:nvPr/>
        </p:nvPicPr>
        <p:blipFill>
          <a:blip r:embed="rId2"/>
          <a:stretch>
            <a:fillRect/>
          </a:stretch>
        </p:blipFill>
        <p:spPr>
          <a:xfrm>
            <a:off x="768093" y="0"/>
            <a:ext cx="7607814" cy="5143500"/>
          </a:xfrm>
          <a:prstGeom prst="rect">
            <a:avLst/>
          </a:prstGeom>
        </p:spPr>
      </p:pic>
      <p:sp>
        <p:nvSpPr>
          <p:cNvPr id="6" name="Rectangle 5">
            <a:extLst>
              <a:ext uri="{FF2B5EF4-FFF2-40B4-BE49-F238E27FC236}">
                <a16:creationId xmlns:a16="http://schemas.microsoft.com/office/drawing/2014/main" id="{CCE54660-B0F8-AFC9-2C1E-490DE4A598BA}"/>
              </a:ext>
            </a:extLst>
          </p:cNvPr>
          <p:cNvSpPr/>
          <p:nvPr/>
        </p:nvSpPr>
        <p:spPr>
          <a:xfrm>
            <a:off x="0" y="0"/>
            <a:ext cx="884084"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D60EC8-ADF4-06EE-E051-F2DB3157E2A5}"/>
              </a:ext>
            </a:extLst>
          </p:cNvPr>
          <p:cNvSpPr/>
          <p:nvPr/>
        </p:nvSpPr>
        <p:spPr>
          <a:xfrm>
            <a:off x="8259916" y="0"/>
            <a:ext cx="884084"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05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625C-E5E6-25C7-028D-0C3848EB551E}"/>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4C658F83-72E4-5402-12FE-3AA4D619CEC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D87C87C4-DA05-76B6-A620-E768BF9FDC84}"/>
              </a:ext>
            </a:extLst>
          </p:cNvPr>
          <p:cNvPicPr>
            <a:picLocks noChangeAspect="1"/>
          </p:cNvPicPr>
          <p:nvPr/>
        </p:nvPicPr>
        <p:blipFill>
          <a:blip r:embed="rId2"/>
          <a:stretch>
            <a:fillRect/>
          </a:stretch>
        </p:blipFill>
        <p:spPr>
          <a:xfrm>
            <a:off x="884084" y="0"/>
            <a:ext cx="7375831" cy="5143500"/>
          </a:xfrm>
          <a:prstGeom prst="rect">
            <a:avLst/>
          </a:prstGeom>
        </p:spPr>
      </p:pic>
      <p:sp>
        <p:nvSpPr>
          <p:cNvPr id="6" name="Rectangle 5">
            <a:extLst>
              <a:ext uri="{FF2B5EF4-FFF2-40B4-BE49-F238E27FC236}">
                <a16:creationId xmlns:a16="http://schemas.microsoft.com/office/drawing/2014/main" id="{2198695D-E321-11E2-4F1B-B5C2C930AB0E}"/>
              </a:ext>
            </a:extLst>
          </p:cNvPr>
          <p:cNvSpPr/>
          <p:nvPr/>
        </p:nvSpPr>
        <p:spPr>
          <a:xfrm>
            <a:off x="0" y="0"/>
            <a:ext cx="884084"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ACF5AA-0FDF-DEBC-0E79-F03B5AE5584D}"/>
              </a:ext>
            </a:extLst>
          </p:cNvPr>
          <p:cNvSpPr/>
          <p:nvPr/>
        </p:nvSpPr>
        <p:spPr>
          <a:xfrm>
            <a:off x="8259916" y="0"/>
            <a:ext cx="884084"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8F1483-BD87-CDC0-3AD3-8079B26234E6}"/>
              </a:ext>
            </a:extLst>
          </p:cNvPr>
          <p:cNvSpPr/>
          <p:nvPr/>
        </p:nvSpPr>
        <p:spPr>
          <a:xfrm>
            <a:off x="7469841" y="4908176"/>
            <a:ext cx="531159" cy="23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74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FB5B30-BE9E-4905-B8B6-B55D8199BB1E}"/>
              </a:ext>
            </a:extLst>
          </p:cNvPr>
          <p:cNvPicPr>
            <a:picLocks noChangeAspect="1"/>
          </p:cNvPicPr>
          <p:nvPr/>
        </p:nvPicPr>
        <p:blipFill rotWithShape="1">
          <a:blip r:embed="rId2"/>
          <a:srcRect t="25914" b="4913"/>
          <a:stretch/>
        </p:blipFill>
        <p:spPr>
          <a:xfrm>
            <a:off x="938" y="-1516"/>
            <a:ext cx="9143061" cy="4615398"/>
          </a:xfrm>
          <a:prstGeom prst="rect">
            <a:avLst/>
          </a:prstGeom>
        </p:spPr>
      </p:pic>
      <p:sp>
        <p:nvSpPr>
          <p:cNvPr id="4" name="Title 3">
            <a:extLst>
              <a:ext uri="{FF2B5EF4-FFF2-40B4-BE49-F238E27FC236}">
                <a16:creationId xmlns:a16="http://schemas.microsoft.com/office/drawing/2014/main" id="{FF6EE896-0877-44CB-A87F-3D97133E6FAF}"/>
              </a:ext>
            </a:extLst>
          </p:cNvPr>
          <p:cNvSpPr>
            <a:spLocks noGrp="1"/>
          </p:cNvSpPr>
          <p:nvPr>
            <p:ph type="title"/>
          </p:nvPr>
        </p:nvSpPr>
        <p:spPr>
          <a:xfrm>
            <a:off x="311700" y="3011462"/>
            <a:ext cx="8520600" cy="841800"/>
          </a:xfrm>
        </p:spPr>
        <p:txBody>
          <a:bodyPr/>
          <a:lstStyle/>
          <a:p>
            <a:pPr algn="l"/>
            <a:r>
              <a:rPr lang="en-US" dirty="0">
                <a:solidFill>
                  <a:schemeClr val="bg1"/>
                </a:solidFill>
              </a:rPr>
              <a:t>Questions</a:t>
            </a:r>
            <a:endParaRPr lang="en-VI" dirty="0">
              <a:solidFill>
                <a:schemeClr val="bg1"/>
              </a:solidFill>
            </a:endParaRPr>
          </a:p>
        </p:txBody>
      </p:sp>
    </p:spTree>
    <p:extLst>
      <p:ext uri="{BB962C8B-B14F-4D97-AF65-F5344CB8AC3E}">
        <p14:creationId xmlns:p14="http://schemas.microsoft.com/office/powerpoint/2010/main" val="361988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C6AC-E1B4-8569-ACE5-E54391BD44F2}"/>
              </a:ext>
            </a:extLst>
          </p:cNvPr>
          <p:cNvSpPr>
            <a:spLocks noGrp="1"/>
          </p:cNvSpPr>
          <p:nvPr>
            <p:ph type="title"/>
          </p:nvPr>
        </p:nvSpPr>
        <p:spPr/>
        <p:txBody>
          <a:bodyPr>
            <a:normAutofit fontScale="90000"/>
          </a:bodyPr>
          <a:lstStyle/>
          <a:p>
            <a:r>
              <a:rPr lang="en-US" dirty="0">
                <a:solidFill>
                  <a:srgbClr val="002060"/>
                </a:solidFill>
              </a:rPr>
              <a:t>Background</a:t>
            </a:r>
          </a:p>
        </p:txBody>
      </p:sp>
      <p:sp>
        <p:nvSpPr>
          <p:cNvPr id="3" name="Text Placeholder 2">
            <a:extLst>
              <a:ext uri="{FF2B5EF4-FFF2-40B4-BE49-F238E27FC236}">
                <a16:creationId xmlns:a16="http://schemas.microsoft.com/office/drawing/2014/main" id="{380BA66F-D941-D6DC-CAEC-494FA8CFC968}"/>
              </a:ext>
            </a:extLst>
          </p:cNvPr>
          <p:cNvSpPr>
            <a:spLocks noGrp="1"/>
          </p:cNvSpPr>
          <p:nvPr>
            <p:ph type="body" idx="1"/>
          </p:nvPr>
        </p:nvSpPr>
        <p:spPr/>
        <p:txBody>
          <a:bodyPr/>
          <a:lstStyle/>
          <a:p>
            <a:r>
              <a:rPr lang="en-US" dirty="0"/>
              <a:t>Employee Survey</a:t>
            </a:r>
          </a:p>
          <a:p>
            <a:r>
              <a:rPr lang="en-US" dirty="0"/>
              <a:t>Airport Tours</a:t>
            </a:r>
          </a:p>
          <a:p>
            <a:r>
              <a:rPr lang="en-US" dirty="0"/>
              <a:t>Staff Interviews</a:t>
            </a:r>
          </a:p>
          <a:p>
            <a:r>
              <a:rPr lang="en-US" dirty="0"/>
              <a:t>Stakeholder Interviews</a:t>
            </a:r>
          </a:p>
        </p:txBody>
      </p:sp>
    </p:spTree>
    <p:extLst>
      <p:ext uri="{BB962C8B-B14F-4D97-AF65-F5344CB8AC3E}">
        <p14:creationId xmlns:p14="http://schemas.microsoft.com/office/powerpoint/2010/main" val="134091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EE24-4FE9-B7DB-EA38-698762616B41}"/>
              </a:ext>
            </a:extLst>
          </p:cNvPr>
          <p:cNvSpPr>
            <a:spLocks noGrp="1"/>
          </p:cNvSpPr>
          <p:nvPr>
            <p:ph type="title"/>
          </p:nvPr>
        </p:nvSpPr>
        <p:spPr/>
        <p:txBody>
          <a:bodyPr>
            <a:normAutofit fontScale="90000"/>
          </a:bodyPr>
          <a:lstStyle/>
          <a:p>
            <a:r>
              <a:rPr lang="en-US" dirty="0">
                <a:solidFill>
                  <a:srgbClr val="002060"/>
                </a:solidFill>
              </a:rPr>
              <a:t>Case Study Airports (Benchmark)</a:t>
            </a:r>
          </a:p>
        </p:txBody>
      </p:sp>
      <p:sp>
        <p:nvSpPr>
          <p:cNvPr id="3" name="Text Placeholder 2">
            <a:extLst>
              <a:ext uri="{FF2B5EF4-FFF2-40B4-BE49-F238E27FC236}">
                <a16:creationId xmlns:a16="http://schemas.microsoft.com/office/drawing/2014/main" id="{491AC5EB-511E-E708-EE1E-C15BE3320649}"/>
              </a:ext>
            </a:extLst>
          </p:cNvPr>
          <p:cNvSpPr>
            <a:spLocks noGrp="1"/>
          </p:cNvSpPr>
          <p:nvPr>
            <p:ph type="body" idx="1"/>
          </p:nvPr>
        </p:nvSpPr>
        <p:spPr/>
        <p:txBody>
          <a:bodyPr/>
          <a:lstStyle/>
          <a:p>
            <a:r>
              <a:rPr lang="en-US" dirty="0"/>
              <a:t>6 Benchmark Airports Provided a Comparative Cross-Section Similar to DLH</a:t>
            </a:r>
          </a:p>
          <a:p>
            <a:r>
              <a:rPr lang="en-US" dirty="0"/>
              <a:t>Distinguishing Characteristics</a:t>
            </a:r>
          </a:p>
          <a:p>
            <a:pPr lvl="1"/>
            <a:r>
              <a:rPr lang="en-US" dirty="0"/>
              <a:t>Commercial service volume</a:t>
            </a:r>
          </a:p>
          <a:p>
            <a:pPr lvl="1"/>
            <a:r>
              <a:rPr lang="en-US" dirty="0"/>
              <a:t>Operational volume</a:t>
            </a:r>
          </a:p>
          <a:p>
            <a:pPr lvl="1"/>
            <a:r>
              <a:rPr lang="en-US" dirty="0"/>
              <a:t>Business parameters</a:t>
            </a:r>
          </a:p>
          <a:p>
            <a:pPr lvl="1"/>
            <a:r>
              <a:rPr lang="en-US" dirty="0"/>
              <a:t>Work-force makeup</a:t>
            </a:r>
          </a:p>
          <a:p>
            <a:pPr lvl="1"/>
            <a:r>
              <a:rPr lang="en-US" dirty="0"/>
              <a:t>Regional conditions</a:t>
            </a:r>
          </a:p>
          <a:p>
            <a:pPr lvl="1"/>
            <a:r>
              <a:rPr lang="en-US" dirty="0"/>
              <a:t>Governance structure</a:t>
            </a:r>
          </a:p>
          <a:p>
            <a:pPr lvl="1"/>
            <a:r>
              <a:rPr lang="en-US" dirty="0"/>
              <a:t>Financial and physical resources</a:t>
            </a:r>
          </a:p>
        </p:txBody>
      </p:sp>
      <p:pic>
        <p:nvPicPr>
          <p:cNvPr id="5" name="Picture 4">
            <a:extLst>
              <a:ext uri="{FF2B5EF4-FFF2-40B4-BE49-F238E27FC236}">
                <a16:creationId xmlns:a16="http://schemas.microsoft.com/office/drawing/2014/main" id="{06FDA553-6873-5C47-B0A5-D01FD145CBB1}"/>
              </a:ext>
            </a:extLst>
          </p:cNvPr>
          <p:cNvPicPr>
            <a:picLocks noChangeAspect="1"/>
          </p:cNvPicPr>
          <p:nvPr/>
        </p:nvPicPr>
        <p:blipFill>
          <a:blip r:embed="rId2"/>
          <a:stretch>
            <a:fillRect/>
          </a:stretch>
        </p:blipFill>
        <p:spPr>
          <a:xfrm>
            <a:off x="3964465" y="1910359"/>
            <a:ext cx="4867835" cy="1459361"/>
          </a:xfrm>
          <a:prstGeom prst="rect">
            <a:avLst/>
          </a:prstGeom>
        </p:spPr>
      </p:pic>
      <p:grpSp>
        <p:nvGrpSpPr>
          <p:cNvPr id="13" name="Group 12">
            <a:extLst>
              <a:ext uri="{FF2B5EF4-FFF2-40B4-BE49-F238E27FC236}">
                <a16:creationId xmlns:a16="http://schemas.microsoft.com/office/drawing/2014/main" id="{8B13236D-FE0D-ACBC-B210-FC4548891813}"/>
              </a:ext>
            </a:extLst>
          </p:cNvPr>
          <p:cNvGrpSpPr/>
          <p:nvPr/>
        </p:nvGrpSpPr>
        <p:grpSpPr>
          <a:xfrm>
            <a:off x="7611035" y="2972689"/>
            <a:ext cx="1221265" cy="244288"/>
            <a:chOff x="7611035" y="2972689"/>
            <a:chExt cx="1221265" cy="244288"/>
          </a:xfrm>
        </p:grpSpPr>
        <p:sp>
          <p:nvSpPr>
            <p:cNvPr id="6" name="TextBox 5">
              <a:extLst>
                <a:ext uri="{FF2B5EF4-FFF2-40B4-BE49-F238E27FC236}">
                  <a16:creationId xmlns:a16="http://schemas.microsoft.com/office/drawing/2014/main" id="{9A65F6D4-BBC2-E87D-96A5-81E0D52582C6}"/>
                </a:ext>
              </a:extLst>
            </p:cNvPr>
            <p:cNvSpPr txBox="1"/>
            <p:nvPr/>
          </p:nvSpPr>
          <p:spPr>
            <a:xfrm>
              <a:off x="7611035" y="3032311"/>
              <a:ext cx="1169894" cy="184666"/>
            </a:xfrm>
            <a:prstGeom prst="rect">
              <a:avLst/>
            </a:prstGeom>
            <a:solidFill>
              <a:srgbClr val="F8F8F8"/>
            </a:solidFill>
          </p:spPr>
          <p:txBody>
            <a:bodyPr wrap="square" rtlCol="0">
              <a:spAutoFit/>
            </a:bodyPr>
            <a:lstStyle/>
            <a:p>
              <a:r>
                <a:rPr lang="en-US" sz="600" dirty="0"/>
                <a:t>Rochester Airport Company</a:t>
              </a:r>
            </a:p>
          </p:txBody>
        </p:sp>
        <p:cxnSp>
          <p:nvCxnSpPr>
            <p:cNvPr id="8" name="Straight Connector 7">
              <a:extLst>
                <a:ext uri="{FF2B5EF4-FFF2-40B4-BE49-F238E27FC236}">
                  <a16:creationId xmlns:a16="http://schemas.microsoft.com/office/drawing/2014/main" id="{A01DE7F0-617B-42F1-D5F9-04AE75EAC16E}"/>
                </a:ext>
              </a:extLst>
            </p:cNvPr>
            <p:cNvCxnSpPr/>
            <p:nvPr/>
          </p:nvCxnSpPr>
          <p:spPr>
            <a:xfrm>
              <a:off x="7617759" y="3039035"/>
              <a:ext cx="11631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E25108-33C9-6A63-7302-997B32A51003}"/>
                </a:ext>
              </a:extLst>
            </p:cNvPr>
            <p:cNvCxnSpPr>
              <a:cxnSpLocks/>
            </p:cNvCxnSpPr>
            <p:nvPr/>
          </p:nvCxnSpPr>
          <p:spPr>
            <a:xfrm>
              <a:off x="7611035" y="3214736"/>
              <a:ext cx="12212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887064-CACD-8D05-6D56-91C7A3045877}"/>
                </a:ext>
              </a:extLst>
            </p:cNvPr>
            <p:cNvCxnSpPr/>
            <p:nvPr/>
          </p:nvCxnSpPr>
          <p:spPr>
            <a:xfrm>
              <a:off x="7611035" y="2972689"/>
              <a:ext cx="0" cy="242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72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C5400-5A42-EB68-2CD7-93B3BB80BA6D}"/>
              </a:ext>
            </a:extLst>
          </p:cNvPr>
          <p:cNvSpPr>
            <a:spLocks noGrp="1"/>
          </p:cNvSpPr>
          <p:nvPr>
            <p:ph type="title"/>
          </p:nvPr>
        </p:nvSpPr>
        <p:spPr/>
        <p:txBody>
          <a:bodyPr/>
          <a:lstStyle/>
          <a:p>
            <a:r>
              <a:rPr lang="en-US" dirty="0">
                <a:solidFill>
                  <a:srgbClr val="002060"/>
                </a:solidFill>
              </a:rPr>
              <a:t>Key Findings and Recommendations</a:t>
            </a:r>
          </a:p>
        </p:txBody>
      </p:sp>
    </p:spTree>
    <p:extLst>
      <p:ext uri="{BB962C8B-B14F-4D97-AF65-F5344CB8AC3E}">
        <p14:creationId xmlns:p14="http://schemas.microsoft.com/office/powerpoint/2010/main" val="308933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ED5B9F-9650-B6F0-DF1D-E11F76AF3345}"/>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4" name="Text Placeholder 3">
            <a:extLst>
              <a:ext uri="{FF2B5EF4-FFF2-40B4-BE49-F238E27FC236}">
                <a16:creationId xmlns:a16="http://schemas.microsoft.com/office/drawing/2014/main" id="{EEAC617F-FFEC-A8A1-2722-39933D73679B}"/>
              </a:ext>
            </a:extLst>
          </p:cNvPr>
          <p:cNvSpPr>
            <a:spLocks noGrp="1"/>
          </p:cNvSpPr>
          <p:nvPr>
            <p:ph type="body" idx="1"/>
          </p:nvPr>
        </p:nvSpPr>
        <p:spPr/>
        <p:txBody>
          <a:bodyPr/>
          <a:lstStyle/>
          <a:p>
            <a:r>
              <a:rPr lang="en-US" dirty="0"/>
              <a:t>“We found airport staff to be committed, hard-working, accommodating, and cooperative. It is an impressive operation. Of special note, we want to acknowledge the incredible culture that has been developed. Everyone is willing to do what it takes to get the project started, work done or help anyone who needs it. This is not always common at other airports and this strong collaborative culture has and will be the success of the Airport.”</a:t>
            </a:r>
          </a:p>
        </p:txBody>
      </p:sp>
    </p:spTree>
    <p:extLst>
      <p:ext uri="{BB962C8B-B14F-4D97-AF65-F5344CB8AC3E}">
        <p14:creationId xmlns:p14="http://schemas.microsoft.com/office/powerpoint/2010/main" val="84973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7463-CF5B-04FD-895F-E680C1473925}"/>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00BCE62F-55B3-764E-40A1-17A42AE7809C}"/>
              </a:ext>
            </a:extLst>
          </p:cNvPr>
          <p:cNvSpPr>
            <a:spLocks noGrp="1"/>
          </p:cNvSpPr>
          <p:nvPr>
            <p:ph type="body" idx="1"/>
          </p:nvPr>
        </p:nvSpPr>
        <p:spPr/>
        <p:txBody>
          <a:bodyPr>
            <a:normAutofit fontScale="92500"/>
          </a:bodyPr>
          <a:lstStyle/>
          <a:p>
            <a:r>
              <a:rPr lang="en-US" dirty="0"/>
              <a:t>Snow Removal Events</a:t>
            </a:r>
          </a:p>
          <a:p>
            <a:pPr lvl="1"/>
            <a:r>
              <a:rPr lang="en-US" dirty="0"/>
              <a:t>Inadequate personnel to work prolong snow season efficiently</a:t>
            </a:r>
          </a:p>
          <a:p>
            <a:pPr lvl="1"/>
            <a:r>
              <a:rPr lang="en-US" dirty="0"/>
              <a:t>Snow removal team has a great attitude</a:t>
            </a:r>
          </a:p>
          <a:p>
            <a:pPr lvl="1"/>
            <a:r>
              <a:rPr lang="en-US" b="1" dirty="0"/>
              <a:t>Recommendation</a:t>
            </a:r>
            <a:r>
              <a:rPr lang="en-US" dirty="0"/>
              <a:t>: eliminate or reduce reliance on over-hires/temps/seasonal employees. Add full-time permanent operations and maintenance personnel trained on the Snow Removal Equipment (SRE) and assist during the construction season and the many other operations and maintenance issues.</a:t>
            </a:r>
          </a:p>
          <a:p>
            <a:r>
              <a:rPr lang="en-US" dirty="0"/>
              <a:t>Bargaining Unit</a:t>
            </a:r>
          </a:p>
          <a:p>
            <a:pPr lvl="1"/>
            <a:r>
              <a:rPr lang="en-US" dirty="0"/>
              <a:t>Staff highly motivated</a:t>
            </a:r>
          </a:p>
          <a:p>
            <a:pPr lvl="1"/>
            <a:r>
              <a:rPr lang="en-US" dirty="0"/>
              <a:t>Genuinely invested in completing the job</a:t>
            </a:r>
          </a:p>
          <a:p>
            <a:pPr lvl="1"/>
            <a:r>
              <a:rPr lang="en-US" dirty="0"/>
              <a:t>Excellent relationship between bargaining unit, unrepresented employees and management</a:t>
            </a:r>
          </a:p>
          <a:p>
            <a:pPr lvl="1"/>
            <a:r>
              <a:rPr lang="en-US" dirty="0"/>
              <a:t>Airport(s) I, II, III work outside their classification</a:t>
            </a:r>
          </a:p>
          <a:p>
            <a:pPr lvl="1"/>
            <a:r>
              <a:rPr lang="en-US" b="1" dirty="0"/>
              <a:t>Recommendation</a:t>
            </a:r>
            <a:r>
              <a:rPr lang="en-US" dirty="0"/>
              <a:t>: create new titles and job descriptions for operations, maintenance, and facilities.</a:t>
            </a:r>
          </a:p>
        </p:txBody>
      </p:sp>
    </p:spTree>
    <p:extLst>
      <p:ext uri="{BB962C8B-B14F-4D97-AF65-F5344CB8AC3E}">
        <p14:creationId xmlns:p14="http://schemas.microsoft.com/office/powerpoint/2010/main" val="134888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154D-9A4F-9661-38CE-0E373EECFF7D}"/>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74E4695B-2194-25C5-AE03-00176F4BEBA4}"/>
              </a:ext>
            </a:extLst>
          </p:cNvPr>
          <p:cNvSpPr>
            <a:spLocks noGrp="1"/>
          </p:cNvSpPr>
          <p:nvPr>
            <p:ph type="body" idx="1"/>
          </p:nvPr>
        </p:nvSpPr>
        <p:spPr/>
        <p:txBody>
          <a:bodyPr>
            <a:normAutofit fontScale="92500" lnSpcReduction="10000"/>
          </a:bodyPr>
          <a:lstStyle/>
          <a:p>
            <a:r>
              <a:rPr lang="en-US" dirty="0"/>
              <a:t>Over Hires – Temporary/Seasonal Employees</a:t>
            </a:r>
          </a:p>
          <a:p>
            <a:pPr lvl="1"/>
            <a:r>
              <a:rPr lang="en-US" dirty="0"/>
              <a:t>Long snow season has resulted in large amounts of overtime at current staffing levels</a:t>
            </a:r>
          </a:p>
          <a:p>
            <a:pPr lvl="1"/>
            <a:r>
              <a:rPr lang="en-US" dirty="0"/>
              <a:t>Use of part-time, temporary/seasonal employees no longer a viable solution at airport around the country</a:t>
            </a:r>
          </a:p>
          <a:p>
            <a:pPr lvl="1"/>
            <a:r>
              <a:rPr lang="en-US" dirty="0"/>
              <a:t>While cost-effective for the DAA, </a:t>
            </a:r>
            <a:r>
              <a:rPr lang="en-US" dirty="0" err="1"/>
              <a:t>overhires</a:t>
            </a:r>
            <a:r>
              <a:rPr lang="en-US" dirty="0"/>
              <a:t>:</a:t>
            </a:r>
          </a:p>
          <a:p>
            <a:pPr lvl="2"/>
            <a:r>
              <a:rPr lang="en-US" dirty="0"/>
              <a:t>Difficult to find in today’s job market</a:t>
            </a:r>
          </a:p>
          <a:p>
            <a:pPr lvl="2"/>
            <a:r>
              <a:rPr lang="en-US" dirty="0"/>
              <a:t>Skillset is difficult to find</a:t>
            </a:r>
          </a:p>
          <a:p>
            <a:pPr lvl="3"/>
            <a:r>
              <a:rPr lang="en-US" dirty="0"/>
              <a:t>Poses increased risk to the DAA due to lack of:</a:t>
            </a:r>
          </a:p>
          <a:p>
            <a:pPr lvl="4"/>
            <a:r>
              <a:rPr lang="en-US" dirty="0"/>
              <a:t>Heavy equipment experience </a:t>
            </a:r>
          </a:p>
          <a:p>
            <a:pPr lvl="4"/>
            <a:r>
              <a:rPr lang="en-US" dirty="0"/>
              <a:t>Airfield familiarity</a:t>
            </a:r>
          </a:p>
          <a:p>
            <a:pPr lvl="4"/>
            <a:r>
              <a:rPr lang="en-US" dirty="0"/>
              <a:t>Availability</a:t>
            </a:r>
          </a:p>
          <a:p>
            <a:pPr lvl="1"/>
            <a:r>
              <a:rPr lang="en-US" b="1" dirty="0"/>
              <a:t>Recommendation</a:t>
            </a:r>
            <a:r>
              <a:rPr lang="en-US" dirty="0"/>
              <a:t>:  reduce or eliminate the use of Over-Hires/Temporary Employees or adjust the pay range; explore a new employee signing bonus whereby the new employee receives a one-time cash bonus if they reach a to-be-determined employment milestone.  Alternatively, explore other labor sources such as local firefighters that may have interest in assisting during their off days.</a:t>
            </a:r>
          </a:p>
        </p:txBody>
      </p:sp>
    </p:spTree>
    <p:extLst>
      <p:ext uri="{BB962C8B-B14F-4D97-AF65-F5344CB8AC3E}">
        <p14:creationId xmlns:p14="http://schemas.microsoft.com/office/powerpoint/2010/main" val="385898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D141-46C3-4B61-AE70-310F907F3712}"/>
              </a:ext>
            </a:extLst>
          </p:cNvPr>
          <p:cNvSpPr>
            <a:spLocks noGrp="1"/>
          </p:cNvSpPr>
          <p:nvPr>
            <p:ph type="title"/>
          </p:nvPr>
        </p:nvSpPr>
        <p:spPr/>
        <p:txBody>
          <a:bodyPr>
            <a:normAutofit fontScale="90000"/>
          </a:bodyPr>
          <a:lstStyle/>
          <a:p>
            <a:r>
              <a:rPr lang="en-US" dirty="0">
                <a:solidFill>
                  <a:srgbClr val="002060"/>
                </a:solidFill>
              </a:rPr>
              <a:t>Key Findings and Recommendations</a:t>
            </a:r>
          </a:p>
        </p:txBody>
      </p:sp>
      <p:sp>
        <p:nvSpPr>
          <p:cNvPr id="3" name="Text Placeholder 2">
            <a:extLst>
              <a:ext uri="{FF2B5EF4-FFF2-40B4-BE49-F238E27FC236}">
                <a16:creationId xmlns:a16="http://schemas.microsoft.com/office/drawing/2014/main" id="{903CFC69-E689-5B11-9562-5A20C315D1DF}"/>
              </a:ext>
            </a:extLst>
          </p:cNvPr>
          <p:cNvSpPr>
            <a:spLocks noGrp="1"/>
          </p:cNvSpPr>
          <p:nvPr>
            <p:ph type="body" idx="1"/>
          </p:nvPr>
        </p:nvSpPr>
        <p:spPr/>
        <p:txBody>
          <a:bodyPr/>
          <a:lstStyle/>
          <a:p>
            <a:r>
              <a:rPr lang="en-US" dirty="0"/>
              <a:t>Salary Study</a:t>
            </a:r>
          </a:p>
          <a:p>
            <a:pPr lvl="1"/>
            <a:r>
              <a:rPr lang="en-US" dirty="0"/>
              <a:t>Salaries across the board from the Over-Hires/Temps to the Executive Director are not reflective of industry levels</a:t>
            </a:r>
          </a:p>
          <a:p>
            <a:pPr lvl="1"/>
            <a:r>
              <a:rPr lang="en-US" b="1" dirty="0"/>
              <a:t>Recommendation</a:t>
            </a:r>
            <a:r>
              <a:rPr lang="en-US" dirty="0"/>
              <a:t>: engage a firm to conduct a salary study whereby comparing DAA to other airports of similar size in both staffing levels, workload, etc.</a:t>
            </a:r>
          </a:p>
          <a:p>
            <a:r>
              <a:rPr lang="en-US" dirty="0"/>
              <a:t>Overtime Alternative for Non-Represented Salaried Employees</a:t>
            </a:r>
          </a:p>
          <a:p>
            <a:pPr lvl="1"/>
            <a:r>
              <a:rPr lang="en-US" dirty="0"/>
              <a:t>Hourly employees that worked long shifts and more than 5 days a week during the snow events resulted in the employee making more money than the salaried employee working the same hours.</a:t>
            </a:r>
          </a:p>
          <a:p>
            <a:pPr lvl="1"/>
            <a:r>
              <a:rPr lang="en-US" b="1" dirty="0"/>
              <a:t>Recommendation</a:t>
            </a:r>
            <a:r>
              <a:rPr lang="en-US" dirty="0"/>
              <a:t>: offer Compensation Time (Comp Time) that can be used for paid time or days off but has well-defined written parameters and restrictions on accumulation and use in a written agreement.</a:t>
            </a:r>
          </a:p>
        </p:txBody>
      </p:sp>
    </p:spTree>
    <p:extLst>
      <p:ext uri="{BB962C8B-B14F-4D97-AF65-F5344CB8AC3E}">
        <p14:creationId xmlns:p14="http://schemas.microsoft.com/office/powerpoint/2010/main" val="413818746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2051</Words>
  <Application>Microsoft Office PowerPoint</Application>
  <PresentationFormat>On-screen Show (16:9)</PresentationFormat>
  <Paragraphs>150</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Simple Light</vt:lpstr>
      <vt:lpstr>Duluth Airport Authority  Capital Improvements Update</vt:lpstr>
      <vt:lpstr>Background</vt:lpstr>
      <vt:lpstr>Background</vt:lpstr>
      <vt:lpstr>Case Study Airports (Benchmark)</vt:lpstr>
      <vt:lpstr>Key Findings and Recommendations</vt:lpstr>
      <vt:lpstr>Key Findings and Recommendations</vt:lpstr>
      <vt:lpstr>Key Findings and Recommendations</vt:lpstr>
      <vt:lpstr>Key Findings and Recommendations</vt:lpstr>
      <vt:lpstr>Key Findings and Recommendations</vt:lpstr>
      <vt:lpstr>Key Findings and Recommendations</vt:lpstr>
      <vt:lpstr>Key Findings and Recommendations</vt:lpstr>
      <vt:lpstr>Key Findings and Recommendations</vt:lpstr>
      <vt:lpstr>Key Findings and Recommendations</vt:lpstr>
      <vt:lpstr>Organizational Recommendations</vt:lpstr>
      <vt:lpstr>Proposed Organizational Changes</vt:lpstr>
      <vt:lpstr>Proposed Organizational Changes</vt:lpstr>
      <vt:lpstr>Proposed Organizational Changes</vt:lpstr>
      <vt:lpstr>Proposed Organizational Changes</vt:lpstr>
      <vt:lpstr>Proposed Organizational Changes – Timeline  The priorities for our recommended title upgrades, new positions and the deleted position are as follows:</vt:lpstr>
      <vt:lpstr>Proposed Organizational Changes - Timeline</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Werner</cp:lastModifiedBy>
  <cp:revision>5</cp:revision>
  <dcterms:modified xsi:type="dcterms:W3CDTF">2023-09-06T19:54:35Z</dcterms:modified>
</cp:coreProperties>
</file>