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2" r:id="rId6"/>
    <p:sldId id="260" r:id="rId7"/>
    <p:sldId id="261" r:id="rId8"/>
    <p:sldId id="263" r:id="rId9"/>
    <p:sldId id="264" r:id="rId10"/>
    <p:sldId id="265" r:id="rId11"/>
    <p:sldId id="266" r:id="rId12"/>
    <p:sldId id="268" r:id="rId13"/>
    <p:sldId id="269" r:id="rId14"/>
    <p:sldId id="26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Sans"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0" autoAdjust="0"/>
  </p:normalViewPr>
  <p:slideViewPr>
    <p:cSldViewPr snapToGrid="0">
      <p:cViewPr varScale="1">
        <p:scale>
          <a:sx n="125" d="100"/>
          <a:sy n="125" d="100"/>
        </p:scale>
        <p:origin x="111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11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460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58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318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2941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2540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11">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7" name="Google Shape;47;p12"/>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 name="Google Shape;49;p12"/>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TextBox 8">
            <a:extLst>
              <a:ext uri="{FF2B5EF4-FFF2-40B4-BE49-F238E27FC236}">
                <a16:creationId xmlns:a16="http://schemas.microsoft.com/office/drawing/2014/main" id="{5AAEA60D-FB42-CF38-A973-346F72CDFE14}"/>
              </a:ext>
            </a:extLst>
          </p:cNvPr>
          <p:cNvSpPr txBox="1"/>
          <p:nvPr/>
        </p:nvSpPr>
        <p:spPr>
          <a:xfrm>
            <a:off x="209178" y="93185"/>
            <a:ext cx="8229600" cy="954107"/>
          </a:xfrm>
          <a:prstGeom prst="rect">
            <a:avLst/>
          </a:prstGeom>
          <a:noFill/>
        </p:spPr>
        <p:txBody>
          <a:bodyPr wrap="square" rtlCol="0">
            <a:spAutoFit/>
          </a:bodyPr>
          <a:lstStyle/>
          <a:p>
            <a:pPr algn="ctr"/>
            <a:r>
              <a:rPr lang="en-US" sz="2800" b="1" dirty="0">
                <a:solidFill>
                  <a:srgbClr val="005AA1"/>
                </a:solidFill>
                <a:latin typeface="Nunito Sans"/>
              </a:rPr>
              <a:t>Economic</a:t>
            </a:r>
            <a:r>
              <a:rPr lang="en-US" sz="2400" b="1" dirty="0">
                <a:latin typeface="Calibri" panose="020F0502020204030204" pitchFamily="34" charset="0"/>
                <a:cs typeface="Calibri" panose="020F0502020204030204" pitchFamily="34" charset="0"/>
              </a:rPr>
              <a:t> </a:t>
            </a:r>
            <a:r>
              <a:rPr lang="en-US" sz="2800" b="1" dirty="0">
                <a:solidFill>
                  <a:srgbClr val="005AA1"/>
                </a:solidFill>
                <a:latin typeface="Nunito Sans"/>
              </a:rPr>
              <a:t>Development @ DLH</a:t>
            </a:r>
          </a:p>
          <a:p>
            <a:pPr algn="ctr"/>
            <a:r>
              <a:rPr lang="en-US" sz="2800" b="1" dirty="0">
                <a:solidFill>
                  <a:srgbClr val="005AA1"/>
                </a:solidFill>
                <a:latin typeface="Nunito Sans"/>
              </a:rPr>
              <a:t>		         ……more than just on our airfield</a:t>
            </a:r>
          </a:p>
        </p:txBody>
      </p:sp>
      <p:grpSp>
        <p:nvGrpSpPr>
          <p:cNvPr id="23" name="Group 22">
            <a:extLst>
              <a:ext uri="{FF2B5EF4-FFF2-40B4-BE49-F238E27FC236}">
                <a16:creationId xmlns:a16="http://schemas.microsoft.com/office/drawing/2014/main" id="{EDDEAF5A-458C-951C-F7CC-B525BEA24850}"/>
              </a:ext>
            </a:extLst>
          </p:cNvPr>
          <p:cNvGrpSpPr/>
          <p:nvPr/>
        </p:nvGrpSpPr>
        <p:grpSpPr>
          <a:xfrm>
            <a:off x="1721816" y="1047292"/>
            <a:ext cx="7288910" cy="3149562"/>
            <a:chOff x="2545701" y="1155527"/>
            <a:chExt cx="6154867" cy="3149562"/>
          </a:xfrm>
        </p:grpSpPr>
        <p:sp>
          <p:nvSpPr>
            <p:cNvPr id="4" name="TextBox 3">
              <a:extLst>
                <a:ext uri="{FF2B5EF4-FFF2-40B4-BE49-F238E27FC236}">
                  <a16:creationId xmlns:a16="http://schemas.microsoft.com/office/drawing/2014/main" id="{10875F77-4EAC-BA08-E92E-637293604ED4}"/>
                </a:ext>
              </a:extLst>
            </p:cNvPr>
            <p:cNvSpPr txBox="1"/>
            <p:nvPr/>
          </p:nvSpPr>
          <p:spPr>
            <a:xfrm>
              <a:off x="2545701" y="1523597"/>
              <a:ext cx="6057351" cy="923330"/>
            </a:xfrm>
            <a:prstGeom prst="rect">
              <a:avLst/>
            </a:prstGeom>
            <a:noFill/>
          </p:spPr>
          <p:txBody>
            <a:bodyPr wrap="square" rtlCol="0">
              <a:spAutoFit/>
            </a:bodyPr>
            <a:lstStyle/>
            <a:p>
              <a:pPr marL="457200" marR="0" lvl="1" algn="just">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vision is to be a world-class aviation center that </a:t>
              </a:r>
              <a:r>
                <a:rPr lang="en-US" sz="1800" u="sng" kern="1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drives economic development</a:t>
              </a:r>
              <a:r>
                <a:rPr lang="en-US" sz="1800" kern="100"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connects the region to the global economy. </a:t>
              </a:r>
            </a:p>
          </p:txBody>
        </p:sp>
        <p:sp>
          <p:nvSpPr>
            <p:cNvPr id="8" name="TextBox 7">
              <a:extLst>
                <a:ext uri="{FF2B5EF4-FFF2-40B4-BE49-F238E27FC236}">
                  <a16:creationId xmlns:a16="http://schemas.microsoft.com/office/drawing/2014/main" id="{FC9846E1-3113-17A9-D1A9-606708B0CBAA}"/>
                </a:ext>
              </a:extLst>
            </p:cNvPr>
            <p:cNvSpPr txBox="1"/>
            <p:nvPr/>
          </p:nvSpPr>
          <p:spPr>
            <a:xfrm>
              <a:off x="2556149" y="2581540"/>
              <a:ext cx="6144419" cy="1723549"/>
            </a:xfrm>
            <a:prstGeom prst="rect">
              <a:avLst/>
            </a:prstGeom>
            <a:noFill/>
          </p:spPr>
          <p:txBody>
            <a:bodyPr wrap="square" rtlCol="0">
              <a:spAutoFit/>
            </a:bodyPr>
            <a:lstStyle/>
            <a:p>
              <a:pPr marL="457200"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The Duluth Airport Authority is committed to delivering a superior airport experience in a safe and secure environment, </a:t>
              </a:r>
              <a:r>
                <a:rPr lang="en-US" sz="1800" u="sng" dirty="0">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while enriching the region's economy.</a:t>
              </a:r>
              <a:r>
                <a:rPr lang="en-US" sz="1800" dirty="0">
                  <a:effectLst/>
                  <a:latin typeface="Calibri" panose="020F0502020204030204" pitchFamily="34" charset="0"/>
                  <a:ea typeface="Times New Roman" panose="02020603050405020304" pitchFamily="18" charset="0"/>
                </a:rPr>
                <a:t>  </a:t>
              </a:r>
            </a:p>
            <a:p>
              <a:pPr marL="457200" marR="0" lvl="1" algn="ctr">
                <a:spcBef>
                  <a:spcPts val="0"/>
                </a:spcBef>
                <a:spcAft>
                  <a:spcPts val="0"/>
                </a:spcAft>
              </a:pPr>
              <a:endParaRPr lang="en-US" sz="1100" i="1" dirty="0">
                <a:effectLst/>
                <a:latin typeface="Calibri" panose="020F0502020204030204" pitchFamily="34" charset="0"/>
                <a:ea typeface="Times New Roman" panose="02020603050405020304" pitchFamily="18" charset="0"/>
              </a:endParaRPr>
            </a:p>
            <a:p>
              <a:pPr marL="457200" marR="0" lvl="1" algn="ctr">
                <a:spcBef>
                  <a:spcPts val="0"/>
                </a:spcBef>
                <a:spcAft>
                  <a:spcPts val="0"/>
                </a:spcAft>
              </a:pPr>
              <a:r>
                <a:rPr lang="en-US" sz="2000" i="1" dirty="0">
                  <a:effectLst/>
                  <a:latin typeface="Calibri" panose="020F0502020204030204" pitchFamily="34" charset="0"/>
                  <a:ea typeface="Times New Roman" panose="02020603050405020304" pitchFamily="18" charset="0"/>
                </a:rPr>
                <a:t>Strategic Initiative #2</a:t>
              </a:r>
            </a:p>
            <a:p>
              <a:pPr marL="457200" marR="0" lvl="1" algn="ctr">
                <a:spcBef>
                  <a:spcPts val="0"/>
                </a:spcBef>
                <a:spcAft>
                  <a:spcPts val="0"/>
                </a:spcAft>
              </a:pPr>
              <a:r>
                <a:rPr lang="en-US" sz="1800" dirty="0">
                  <a:latin typeface="Calibri" panose="020F0502020204030204" pitchFamily="34" charset="0"/>
                  <a:ea typeface="Times New Roman" panose="02020603050405020304" pitchFamily="18" charset="0"/>
                </a:rPr>
                <a:t>Support Economic Development</a:t>
              </a:r>
              <a:endParaRPr lang="en-US" sz="18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C4DE5197-65A2-C79D-B369-E43B8BB65DEB}"/>
                </a:ext>
              </a:extLst>
            </p:cNvPr>
            <p:cNvSpPr txBox="1"/>
            <p:nvPr/>
          </p:nvSpPr>
          <p:spPr>
            <a:xfrm>
              <a:off x="5014589" y="1155527"/>
              <a:ext cx="1400292" cy="369332"/>
            </a:xfrm>
            <a:prstGeom prst="rect">
              <a:avLst/>
            </a:prstGeom>
            <a:noFill/>
          </p:spPr>
          <p:txBody>
            <a:bodyPr wrap="square" rtlCol="0">
              <a:spAutoFit/>
            </a:bodyPr>
            <a:lstStyle/>
            <a:p>
              <a:pPr algn="ctr"/>
              <a:r>
                <a:rPr lang="en-US" sz="1800" i="1" dirty="0">
                  <a:latin typeface="Calibri" panose="020F0502020204030204" pitchFamily="34" charset="0"/>
                  <a:cs typeface="Calibri" panose="020F0502020204030204" pitchFamily="34" charset="0"/>
                </a:rPr>
                <a:t>Mission</a:t>
              </a:r>
              <a:endParaRPr lang="en-US" sz="2000" i="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CD21CFC6-453A-6BD7-3BA1-740E274ACD6C}"/>
                </a:ext>
              </a:extLst>
            </p:cNvPr>
            <p:cNvSpPr txBox="1"/>
            <p:nvPr/>
          </p:nvSpPr>
          <p:spPr>
            <a:xfrm>
              <a:off x="5272146" y="2202375"/>
              <a:ext cx="811441" cy="400110"/>
            </a:xfrm>
            <a:prstGeom prst="rect">
              <a:avLst/>
            </a:prstGeom>
            <a:noFill/>
          </p:spPr>
          <p:txBody>
            <a:bodyPr wrap="none" rtlCol="0">
              <a:spAutoFit/>
            </a:bodyPr>
            <a:lstStyle/>
            <a:p>
              <a:r>
                <a:rPr lang="en-US" sz="2000" i="1" dirty="0">
                  <a:latin typeface="Calibri" panose="020F0502020204030204" pitchFamily="34" charset="0"/>
                  <a:cs typeface="Calibri" panose="020F0502020204030204" pitchFamily="34" charset="0"/>
                </a:rPr>
                <a:t>Vision</a:t>
              </a:r>
            </a:p>
          </p:txBody>
        </p:sp>
      </p:grpSp>
      <p:pic>
        <p:nvPicPr>
          <p:cNvPr id="12" name="Picture 11">
            <a:extLst>
              <a:ext uri="{FF2B5EF4-FFF2-40B4-BE49-F238E27FC236}">
                <a16:creationId xmlns:a16="http://schemas.microsoft.com/office/drawing/2014/main" id="{FD26CB58-CF2D-C2E7-C49B-19EBFC87089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22809" y="62097"/>
            <a:ext cx="1512638" cy="4335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403F4-8CBE-A430-CC4E-4B9077851B98}"/>
              </a:ext>
            </a:extLst>
          </p:cNvPr>
          <p:cNvSpPr>
            <a:spLocks noGrp="1"/>
          </p:cNvSpPr>
          <p:nvPr>
            <p:ph type="title"/>
          </p:nvPr>
        </p:nvSpPr>
        <p:spPr>
          <a:xfrm>
            <a:off x="1388269" y="145414"/>
            <a:ext cx="6367462" cy="974725"/>
          </a:xfrm>
        </p:spPr>
        <p:txBody>
          <a:bodyPr>
            <a:noAutofit/>
          </a:bodyPr>
          <a:lstStyle/>
          <a:p>
            <a:pPr algn="ctr"/>
            <a:r>
              <a:rPr lang="en-US" sz="2800" dirty="0"/>
              <a:t>Rice Lake Road Corridor Project</a:t>
            </a:r>
            <a:br>
              <a:rPr lang="en-US" sz="2800" dirty="0"/>
            </a:br>
            <a:r>
              <a:rPr lang="en-US" sz="2800" dirty="0"/>
              <a:t>Round Table</a:t>
            </a:r>
          </a:p>
        </p:txBody>
      </p:sp>
      <p:sp>
        <p:nvSpPr>
          <p:cNvPr id="2" name="TextBox 1">
            <a:extLst>
              <a:ext uri="{FF2B5EF4-FFF2-40B4-BE49-F238E27FC236}">
                <a16:creationId xmlns:a16="http://schemas.microsoft.com/office/drawing/2014/main" id="{8AD06BD6-84B9-35E6-CE64-1F715FE49E9F}"/>
              </a:ext>
            </a:extLst>
          </p:cNvPr>
          <p:cNvSpPr txBox="1"/>
          <p:nvPr/>
        </p:nvSpPr>
        <p:spPr>
          <a:xfrm>
            <a:off x="889977" y="1028699"/>
            <a:ext cx="7364046" cy="3262432"/>
          </a:xfrm>
          <a:prstGeom prst="rect">
            <a:avLst/>
          </a:prstGeom>
          <a:noFill/>
        </p:spPr>
        <p:txBody>
          <a:bodyPr wrap="square" rtlCol="0">
            <a:spAutoFit/>
          </a:bodyPr>
          <a:lstStyle/>
          <a:p>
            <a:pPr algn="just"/>
            <a:r>
              <a:rPr lang="en-US" sz="1200" dirty="0"/>
              <a:t>The DAA hosted and APEX coordinated a meeting for SLC to share the project with local business owners, DLH tenants &amp; local developers.  </a:t>
            </a:r>
          </a:p>
          <a:p>
            <a:pPr algn="just"/>
            <a:endParaRPr lang="en-US" sz="1200" dirty="0"/>
          </a:p>
          <a:p>
            <a:pPr algn="just"/>
            <a:r>
              <a:rPr lang="en-US" sz="1200" dirty="0"/>
              <a:t>The meeting was held to:</a:t>
            </a:r>
          </a:p>
          <a:p>
            <a:pPr algn="just"/>
            <a:r>
              <a:rPr lang="en-US" sz="1200" dirty="0"/>
              <a:t>	1. Bring awareness to the RLC Project</a:t>
            </a:r>
          </a:p>
          <a:p>
            <a:pPr algn="just"/>
            <a:r>
              <a:rPr lang="en-US" sz="1200" dirty="0"/>
              <a:t>	2. Stir up economic interest in the project area</a:t>
            </a:r>
          </a:p>
          <a:p>
            <a:pPr algn="just"/>
            <a:r>
              <a:rPr lang="en-US" sz="1200" dirty="0"/>
              <a:t>	3. Share any upcoming projects planned in the area</a:t>
            </a:r>
          </a:p>
          <a:p>
            <a:pPr algn="just"/>
            <a:r>
              <a:rPr lang="en-US" sz="1200" dirty="0"/>
              <a:t>	4. Create interest in the project</a:t>
            </a:r>
          </a:p>
          <a:p>
            <a:pPr algn="just"/>
            <a:endParaRPr lang="en-US" sz="1200" dirty="0"/>
          </a:p>
          <a:p>
            <a:pPr algn="just"/>
            <a:r>
              <a:rPr lang="en-US" sz="1200" dirty="0"/>
              <a:t>SLC shared project and funding overview</a:t>
            </a:r>
          </a:p>
          <a:p>
            <a:pPr algn="just"/>
            <a:endParaRPr lang="en-US" sz="1200" dirty="0"/>
          </a:p>
          <a:p>
            <a:pPr algn="just"/>
            <a:r>
              <a:rPr lang="en-US" sz="1200" dirty="0"/>
              <a:t>Business Roundtable discussed:</a:t>
            </a:r>
          </a:p>
          <a:p>
            <a:pPr algn="just"/>
            <a:r>
              <a:rPr lang="en-US" sz="1200" dirty="0"/>
              <a:t>	1. How the project could support private investment</a:t>
            </a:r>
          </a:p>
          <a:p>
            <a:pPr algn="just"/>
            <a:r>
              <a:rPr lang="en-US" sz="1200" dirty="0"/>
              <a:t>	2. Anything currently in the works that could  bolster the grant application</a:t>
            </a:r>
          </a:p>
          <a:p>
            <a:pPr algn="just"/>
            <a:endParaRPr lang="en-US" sz="1200" dirty="0"/>
          </a:p>
          <a:p>
            <a:pPr algn="just"/>
            <a:r>
              <a:rPr lang="en-US" sz="1200" dirty="0"/>
              <a:t>Meeting created a great environment to get people talking</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34126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FF6-0945-B6E0-1D7D-CDD68663036B}"/>
              </a:ext>
            </a:extLst>
          </p:cNvPr>
          <p:cNvSpPr>
            <a:spLocks noGrp="1"/>
          </p:cNvSpPr>
          <p:nvPr>
            <p:ph type="title"/>
          </p:nvPr>
        </p:nvSpPr>
        <p:spPr>
          <a:xfrm>
            <a:off x="876300" y="130110"/>
            <a:ext cx="7391400" cy="1310070"/>
          </a:xfrm>
        </p:spPr>
        <p:txBody>
          <a:bodyPr>
            <a:noAutofit/>
          </a:bodyPr>
          <a:lstStyle/>
          <a:p>
            <a:pPr algn="ctr"/>
            <a:r>
              <a:rPr lang="en-US" sz="3600" dirty="0"/>
              <a:t>So, how does this further connect to DLH?</a:t>
            </a:r>
          </a:p>
        </p:txBody>
      </p:sp>
      <p:sp>
        <p:nvSpPr>
          <p:cNvPr id="3" name="TextBox 2">
            <a:extLst>
              <a:ext uri="{FF2B5EF4-FFF2-40B4-BE49-F238E27FC236}">
                <a16:creationId xmlns:a16="http://schemas.microsoft.com/office/drawing/2014/main" id="{B99258C8-F354-B40C-2E0C-F65F9A399470}"/>
              </a:ext>
            </a:extLst>
          </p:cNvPr>
          <p:cNvSpPr txBox="1"/>
          <p:nvPr/>
        </p:nvSpPr>
        <p:spPr>
          <a:xfrm>
            <a:off x="320040" y="1158240"/>
            <a:ext cx="8503920" cy="3293209"/>
          </a:xfrm>
          <a:prstGeom prst="rect">
            <a:avLst/>
          </a:prstGeom>
          <a:noFill/>
        </p:spPr>
        <p:txBody>
          <a:bodyPr wrap="square" rtlCol="0">
            <a:spAutoFit/>
          </a:bodyPr>
          <a:lstStyle/>
          <a:p>
            <a:r>
              <a:rPr lang="en-US" sz="1600" dirty="0"/>
              <a:t>Projects Near Airport</a:t>
            </a:r>
          </a:p>
          <a:p>
            <a:pPr marL="285750" indent="-285750">
              <a:buFont typeface="Arial" panose="020B0604020202020204" pitchFamily="34" charset="0"/>
              <a:buChar char="•"/>
            </a:pPr>
            <a:r>
              <a:rPr lang="en-US" sz="1600" dirty="0"/>
              <a:t>MN Power Service Center on Stebner Rd</a:t>
            </a:r>
          </a:p>
          <a:p>
            <a:pPr marL="285750" indent="-285750">
              <a:buFont typeface="Arial" panose="020B0604020202020204" pitchFamily="34" charset="0"/>
              <a:buChar char="•"/>
            </a:pPr>
            <a:endParaRPr lang="en-US" sz="1600" dirty="0"/>
          </a:p>
          <a:p>
            <a:r>
              <a:rPr lang="en-US" sz="1600" dirty="0"/>
              <a:t>Project Update</a:t>
            </a:r>
          </a:p>
          <a:p>
            <a:pPr marL="285750" indent="-285750">
              <a:buFont typeface="Arial" panose="020B0604020202020204" pitchFamily="34" charset="0"/>
              <a:buChar char="•"/>
            </a:pPr>
            <a:r>
              <a:rPr lang="en-US" sz="1600" dirty="0"/>
              <a:t>Project site annexed by City of Rice Lake</a:t>
            </a:r>
          </a:p>
          <a:p>
            <a:pPr marL="285750" indent="-285750">
              <a:buFont typeface="Arial" panose="020B0604020202020204" pitchFamily="34" charset="0"/>
              <a:buChar char="•"/>
            </a:pPr>
            <a:r>
              <a:rPr lang="en-US" sz="1600" dirty="0"/>
              <a:t>County working to update proper ownership</a:t>
            </a:r>
          </a:p>
          <a:p>
            <a:pPr marL="285750" indent="-285750">
              <a:buFont typeface="Arial" panose="020B0604020202020204" pitchFamily="34" charset="0"/>
              <a:buChar char="•"/>
            </a:pPr>
            <a:r>
              <a:rPr lang="en-US" sz="1600" dirty="0"/>
              <a:t>Working with FAA on Section 163 land release for approval of non-aeronautical activity</a:t>
            </a:r>
          </a:p>
          <a:p>
            <a:pPr marL="285750" indent="-285750">
              <a:buFont typeface="Arial" panose="020B0604020202020204" pitchFamily="34" charset="0"/>
              <a:buChar char="•"/>
            </a:pPr>
            <a:r>
              <a:rPr lang="en-US" sz="1600" dirty="0"/>
              <a:t>Met with EDA MN representative on EDA Grant application qualification and application</a:t>
            </a:r>
          </a:p>
          <a:p>
            <a:pPr marL="285750" indent="-285750">
              <a:buFont typeface="Arial" panose="020B0604020202020204" pitchFamily="34" charset="0"/>
              <a:buChar char="•"/>
            </a:pPr>
            <a:r>
              <a:rPr lang="en-US" sz="1600" dirty="0"/>
              <a:t>City of Rice Lake will be applicant and will work with ARDC and DAA on application</a:t>
            </a:r>
          </a:p>
          <a:p>
            <a:pPr marL="285750" indent="-285750">
              <a:buFont typeface="Arial" panose="020B0604020202020204" pitchFamily="34" charset="0"/>
              <a:buChar char="•"/>
            </a:pPr>
            <a:r>
              <a:rPr lang="en-US" sz="1600" dirty="0"/>
              <a:t>Appraisal from FI Salter in next 15 days to establish market rate lease rate as required by FAA</a:t>
            </a:r>
          </a:p>
          <a:p>
            <a:pPr marL="285750" indent="-285750">
              <a:buFont typeface="Arial" panose="020B0604020202020204" pitchFamily="34" charset="0"/>
              <a:buChar char="•"/>
            </a:pPr>
            <a:r>
              <a:rPr lang="en-US" sz="1600" dirty="0"/>
              <a:t>Survey</a:t>
            </a:r>
          </a:p>
          <a:p>
            <a:pPr marL="285750" indent="-285750">
              <a:buFont typeface="Arial" panose="020B0604020202020204" pitchFamily="34" charset="0"/>
              <a:buChar char="•"/>
            </a:pPr>
            <a:r>
              <a:rPr lang="en-US" sz="1600" dirty="0"/>
              <a:t>MN Power has hired KLG as architect to design Stebner Rd and Eveleth facilities </a:t>
            </a:r>
          </a:p>
        </p:txBody>
      </p:sp>
    </p:spTree>
    <p:extLst>
      <p:ext uri="{BB962C8B-B14F-4D97-AF65-F5344CB8AC3E}">
        <p14:creationId xmlns:p14="http://schemas.microsoft.com/office/powerpoint/2010/main" val="257808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3075-5DE6-7EEC-B31A-7856BA0FB446}"/>
              </a:ext>
            </a:extLst>
          </p:cNvPr>
          <p:cNvSpPr>
            <a:spLocks noGrp="1"/>
          </p:cNvSpPr>
          <p:nvPr>
            <p:ph type="title"/>
          </p:nvPr>
        </p:nvSpPr>
        <p:spPr>
          <a:xfrm>
            <a:off x="1267674" y="84864"/>
            <a:ext cx="6367800" cy="669990"/>
          </a:xfrm>
        </p:spPr>
        <p:txBody>
          <a:bodyPr>
            <a:noAutofit/>
          </a:bodyPr>
          <a:lstStyle/>
          <a:p>
            <a:pPr algn="ctr"/>
            <a:r>
              <a:rPr lang="en-US" sz="3600" dirty="0"/>
              <a:t>MN Power Project</a:t>
            </a:r>
          </a:p>
        </p:txBody>
      </p:sp>
      <p:pic>
        <p:nvPicPr>
          <p:cNvPr id="4" name="Picture 3">
            <a:extLst>
              <a:ext uri="{FF2B5EF4-FFF2-40B4-BE49-F238E27FC236}">
                <a16:creationId xmlns:a16="http://schemas.microsoft.com/office/drawing/2014/main" id="{C2DAE503-DABA-0D93-6FD2-322E19052323}"/>
              </a:ext>
            </a:extLst>
          </p:cNvPr>
          <p:cNvPicPr>
            <a:picLocks noChangeAspect="1"/>
          </p:cNvPicPr>
          <p:nvPr/>
        </p:nvPicPr>
        <p:blipFill rotWithShape="1">
          <a:blip r:embed="rId2"/>
          <a:srcRect/>
          <a:stretch/>
        </p:blipFill>
        <p:spPr>
          <a:xfrm>
            <a:off x="891121" y="687451"/>
            <a:ext cx="2975208" cy="3768598"/>
          </a:xfrm>
          <a:prstGeom prst="rect">
            <a:avLst/>
          </a:prstGeom>
        </p:spPr>
      </p:pic>
      <p:pic>
        <p:nvPicPr>
          <p:cNvPr id="6" name="Picture 5">
            <a:extLst>
              <a:ext uri="{FF2B5EF4-FFF2-40B4-BE49-F238E27FC236}">
                <a16:creationId xmlns:a16="http://schemas.microsoft.com/office/drawing/2014/main" id="{81CE2167-6D4B-5412-F84F-F6273EEB8B68}"/>
              </a:ext>
            </a:extLst>
          </p:cNvPr>
          <p:cNvPicPr>
            <a:picLocks noChangeAspect="1"/>
          </p:cNvPicPr>
          <p:nvPr/>
        </p:nvPicPr>
        <p:blipFill rotWithShape="1">
          <a:blip r:embed="rId3"/>
          <a:srcRect b="200"/>
          <a:stretch/>
        </p:blipFill>
        <p:spPr>
          <a:xfrm>
            <a:off x="5036819" y="754617"/>
            <a:ext cx="3029161" cy="3694048"/>
          </a:xfrm>
          <a:prstGeom prst="rect">
            <a:avLst/>
          </a:prstGeom>
        </p:spPr>
      </p:pic>
    </p:spTree>
    <p:extLst>
      <p:ext uri="{BB962C8B-B14F-4D97-AF65-F5344CB8AC3E}">
        <p14:creationId xmlns:p14="http://schemas.microsoft.com/office/powerpoint/2010/main" val="322697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3075-5DE6-7EEC-B31A-7856BA0FB446}"/>
              </a:ext>
            </a:extLst>
          </p:cNvPr>
          <p:cNvSpPr>
            <a:spLocks noGrp="1"/>
          </p:cNvSpPr>
          <p:nvPr>
            <p:ph type="title"/>
          </p:nvPr>
        </p:nvSpPr>
        <p:spPr>
          <a:xfrm>
            <a:off x="0" y="0"/>
            <a:ext cx="7338060" cy="1317216"/>
          </a:xfrm>
        </p:spPr>
        <p:txBody>
          <a:bodyPr>
            <a:noAutofit/>
          </a:bodyPr>
          <a:lstStyle/>
          <a:p>
            <a:pPr algn="ctr"/>
            <a:r>
              <a:rPr lang="en-US" sz="2400" b="1" dirty="0">
                <a:solidFill>
                  <a:srgbClr val="005AA1"/>
                </a:solidFill>
                <a:latin typeface="Nunito Sans"/>
              </a:rPr>
              <a:t>Economic</a:t>
            </a:r>
            <a:r>
              <a:rPr lang="en-US" sz="2000" b="1" dirty="0">
                <a:latin typeface="Calibri" panose="020F0502020204030204" pitchFamily="34" charset="0"/>
                <a:cs typeface="Calibri" panose="020F0502020204030204" pitchFamily="34" charset="0"/>
              </a:rPr>
              <a:t> </a:t>
            </a:r>
            <a:r>
              <a:rPr lang="en-US" sz="2400" b="1" dirty="0">
                <a:solidFill>
                  <a:srgbClr val="005AA1"/>
                </a:solidFill>
                <a:latin typeface="Nunito Sans"/>
              </a:rPr>
              <a:t>Development @ DLH</a:t>
            </a:r>
            <a:br>
              <a:rPr lang="en-US" sz="2400" b="1" dirty="0">
                <a:solidFill>
                  <a:srgbClr val="005AA1"/>
                </a:solidFill>
                <a:latin typeface="Nunito Sans"/>
              </a:rPr>
            </a:br>
            <a:r>
              <a:rPr lang="en-US" sz="2400" b="1" dirty="0">
                <a:solidFill>
                  <a:srgbClr val="005AA1"/>
                </a:solidFill>
                <a:latin typeface="Nunito Sans"/>
              </a:rPr>
              <a:t>		         ……more than just on our airfield</a:t>
            </a:r>
          </a:p>
        </p:txBody>
      </p:sp>
      <p:sp>
        <p:nvSpPr>
          <p:cNvPr id="3" name="TextBox 2">
            <a:extLst>
              <a:ext uri="{FF2B5EF4-FFF2-40B4-BE49-F238E27FC236}">
                <a16:creationId xmlns:a16="http://schemas.microsoft.com/office/drawing/2014/main" id="{40BB9A8A-5FF0-32E6-4E74-93DE53CA09AB}"/>
              </a:ext>
            </a:extLst>
          </p:cNvPr>
          <p:cNvSpPr txBox="1"/>
          <p:nvPr/>
        </p:nvSpPr>
        <p:spPr>
          <a:xfrm>
            <a:off x="967649" y="1417588"/>
            <a:ext cx="5330305" cy="2308324"/>
          </a:xfrm>
          <a:prstGeom prst="rect">
            <a:avLst/>
          </a:prstGeom>
          <a:noFill/>
        </p:spPr>
        <p:txBody>
          <a:bodyPr wrap="none" rtlCol="0">
            <a:spAutoFit/>
          </a:bodyPr>
          <a:lstStyle/>
          <a:p>
            <a:pPr marL="285750" indent="-285750">
              <a:buFont typeface="Arial" panose="020B0604020202020204" pitchFamily="34" charset="0"/>
              <a:buChar char="•"/>
            </a:pPr>
            <a:r>
              <a:rPr lang="en-US" sz="2400" b="1" dirty="0">
                <a:solidFill>
                  <a:srgbClr val="005AA1"/>
                </a:solidFill>
                <a:latin typeface="Nunito Sans"/>
                <a:sym typeface="Nunito Sans"/>
              </a:rPr>
              <a:t>It is in our mission</a:t>
            </a:r>
          </a:p>
          <a:p>
            <a:pPr marL="285750" indent="-285750">
              <a:buFont typeface="Arial" panose="020B0604020202020204" pitchFamily="34" charset="0"/>
              <a:buChar char="•"/>
            </a:pPr>
            <a:r>
              <a:rPr lang="en-US" sz="2400" b="1" dirty="0">
                <a:solidFill>
                  <a:srgbClr val="005AA1"/>
                </a:solidFill>
                <a:latin typeface="Nunito Sans"/>
                <a:sym typeface="Nunito Sans"/>
              </a:rPr>
              <a:t>It is in our vision</a:t>
            </a:r>
          </a:p>
          <a:p>
            <a:pPr marL="285750" indent="-285750">
              <a:buFont typeface="Arial" panose="020B0604020202020204" pitchFamily="34" charset="0"/>
              <a:buChar char="•"/>
            </a:pPr>
            <a:r>
              <a:rPr lang="en-US" sz="2400" b="1" dirty="0">
                <a:solidFill>
                  <a:srgbClr val="005AA1"/>
                </a:solidFill>
                <a:latin typeface="Nunito Sans"/>
                <a:sym typeface="Nunito Sans"/>
              </a:rPr>
              <a:t>It is one of our strategic initiatives</a:t>
            </a:r>
          </a:p>
          <a:p>
            <a:pPr marL="285750" indent="-285750">
              <a:buFont typeface="Arial" panose="020B0604020202020204" pitchFamily="34" charset="0"/>
              <a:buChar char="•"/>
            </a:pPr>
            <a:r>
              <a:rPr lang="en-US" sz="2400" b="1" dirty="0">
                <a:solidFill>
                  <a:srgbClr val="005AA1"/>
                </a:solidFill>
                <a:latin typeface="Nunito Sans"/>
                <a:sym typeface="Nunito Sans"/>
              </a:rPr>
              <a:t>It is how we engage</a:t>
            </a:r>
          </a:p>
          <a:p>
            <a:pPr marL="285750" indent="-285750">
              <a:buFont typeface="Arial" panose="020B0604020202020204" pitchFamily="34" charset="0"/>
              <a:buChar char="•"/>
            </a:pPr>
            <a:r>
              <a:rPr lang="en-US" sz="2400" b="1" dirty="0">
                <a:solidFill>
                  <a:srgbClr val="005AA1"/>
                </a:solidFill>
                <a:latin typeface="Nunito Sans"/>
                <a:sym typeface="Nunito Sans"/>
              </a:rPr>
              <a:t>It is how we collaborate</a:t>
            </a:r>
          </a:p>
          <a:p>
            <a:pPr marL="285750" indent="-285750">
              <a:buFont typeface="Arial" panose="020B0604020202020204" pitchFamily="34" charset="0"/>
              <a:buChar char="•"/>
            </a:pPr>
            <a:r>
              <a:rPr lang="en-US" sz="2400" b="1" dirty="0">
                <a:solidFill>
                  <a:srgbClr val="005AA1"/>
                </a:solidFill>
                <a:latin typeface="Nunito Sans"/>
                <a:sym typeface="Nunito Sans"/>
              </a:rPr>
              <a:t>It is the work we do!!</a:t>
            </a:r>
          </a:p>
        </p:txBody>
      </p:sp>
      <p:pic>
        <p:nvPicPr>
          <p:cNvPr id="5" name="Picture 4">
            <a:extLst>
              <a:ext uri="{FF2B5EF4-FFF2-40B4-BE49-F238E27FC236}">
                <a16:creationId xmlns:a16="http://schemas.microsoft.com/office/drawing/2014/main" id="{63C30A04-C83E-5BED-5EB9-1FE339CE89E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65602" y="107817"/>
            <a:ext cx="1512638" cy="4335325"/>
          </a:xfrm>
          <a:prstGeom prst="rect">
            <a:avLst/>
          </a:prstGeom>
        </p:spPr>
      </p:pic>
    </p:spTree>
    <p:extLst>
      <p:ext uri="{BB962C8B-B14F-4D97-AF65-F5344CB8AC3E}">
        <p14:creationId xmlns:p14="http://schemas.microsoft.com/office/powerpoint/2010/main" val="142651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CBD63-8D38-D422-082E-E6D38C79ED0D}"/>
              </a:ext>
            </a:extLst>
          </p:cNvPr>
          <p:cNvPicPr>
            <a:picLocks noChangeAspect="1"/>
          </p:cNvPicPr>
          <p:nvPr/>
        </p:nvPicPr>
        <p:blipFill>
          <a:blip r:embed="rId2"/>
          <a:stretch>
            <a:fillRect/>
          </a:stretch>
        </p:blipFill>
        <p:spPr>
          <a:xfrm>
            <a:off x="2773571" y="1960270"/>
            <a:ext cx="1935138" cy="757380"/>
          </a:xfrm>
          <a:prstGeom prst="rect">
            <a:avLst/>
          </a:prstGeom>
        </p:spPr>
      </p:pic>
      <p:pic>
        <p:nvPicPr>
          <p:cNvPr id="4" name="Picture 3">
            <a:extLst>
              <a:ext uri="{FF2B5EF4-FFF2-40B4-BE49-F238E27FC236}">
                <a16:creationId xmlns:a16="http://schemas.microsoft.com/office/drawing/2014/main" id="{55184A9F-163D-4BB5-88A2-6A957CCC2220}"/>
              </a:ext>
            </a:extLst>
          </p:cNvPr>
          <p:cNvPicPr>
            <a:picLocks noChangeAspect="1"/>
          </p:cNvPicPr>
          <p:nvPr/>
        </p:nvPicPr>
        <p:blipFill>
          <a:blip r:embed="rId3"/>
          <a:stretch>
            <a:fillRect/>
          </a:stretch>
        </p:blipFill>
        <p:spPr>
          <a:xfrm>
            <a:off x="4860793" y="1749695"/>
            <a:ext cx="1653649" cy="1078977"/>
          </a:xfrm>
          <a:prstGeom prst="rect">
            <a:avLst/>
          </a:prstGeom>
        </p:spPr>
      </p:pic>
      <p:pic>
        <p:nvPicPr>
          <p:cNvPr id="5" name="Picture 4" descr="A logo of a seaplane and a sea plane&#10;&#10;Description automatically generated">
            <a:extLst>
              <a:ext uri="{FF2B5EF4-FFF2-40B4-BE49-F238E27FC236}">
                <a16:creationId xmlns:a16="http://schemas.microsoft.com/office/drawing/2014/main" id="{CE6E32E7-50D1-A52D-BA82-F8393757ECFE}"/>
              </a:ext>
            </a:extLst>
          </p:cNvPr>
          <p:cNvPicPr>
            <a:picLocks noChangeAspect="1"/>
          </p:cNvPicPr>
          <p:nvPr/>
        </p:nvPicPr>
        <p:blipFill>
          <a:blip r:embed="rId4"/>
          <a:stretch>
            <a:fillRect/>
          </a:stretch>
        </p:blipFill>
        <p:spPr>
          <a:xfrm>
            <a:off x="6666526" y="1749694"/>
            <a:ext cx="1561473" cy="1078978"/>
          </a:xfrm>
          <a:prstGeom prst="rect">
            <a:avLst/>
          </a:prstGeom>
        </p:spPr>
      </p:pic>
      <p:pic>
        <p:nvPicPr>
          <p:cNvPr id="6" name="Picture 5" descr="A blue and white logo&#10;&#10;Description automatically generated">
            <a:extLst>
              <a:ext uri="{FF2B5EF4-FFF2-40B4-BE49-F238E27FC236}">
                <a16:creationId xmlns:a16="http://schemas.microsoft.com/office/drawing/2014/main" id="{9DF80F0C-6D54-12FF-6522-5F2559361AA5}"/>
              </a:ext>
            </a:extLst>
          </p:cNvPr>
          <p:cNvPicPr>
            <a:picLocks noChangeAspect="1"/>
          </p:cNvPicPr>
          <p:nvPr/>
        </p:nvPicPr>
        <p:blipFill rotWithShape="1">
          <a:blip r:embed="rId5"/>
          <a:srcRect l="6266" t="-1244" r="7946" b="1244"/>
          <a:stretch/>
        </p:blipFill>
        <p:spPr>
          <a:xfrm>
            <a:off x="560707" y="1901999"/>
            <a:ext cx="2060780" cy="856934"/>
          </a:xfrm>
          <a:prstGeom prst="rect">
            <a:avLst/>
          </a:prstGeom>
        </p:spPr>
      </p:pic>
      <p:sp>
        <p:nvSpPr>
          <p:cNvPr id="7" name="TextBox 6">
            <a:extLst>
              <a:ext uri="{FF2B5EF4-FFF2-40B4-BE49-F238E27FC236}">
                <a16:creationId xmlns:a16="http://schemas.microsoft.com/office/drawing/2014/main" id="{80BE5FF2-A1A8-7ABD-B2D1-00331BCDE03D}"/>
              </a:ext>
            </a:extLst>
          </p:cNvPr>
          <p:cNvSpPr txBox="1"/>
          <p:nvPr/>
        </p:nvSpPr>
        <p:spPr>
          <a:xfrm>
            <a:off x="2793533" y="608086"/>
            <a:ext cx="3556934" cy="707886"/>
          </a:xfrm>
          <a:prstGeom prst="rect">
            <a:avLst/>
          </a:prstGeom>
          <a:noFill/>
        </p:spPr>
        <p:txBody>
          <a:bodyPr wrap="square" rtlCol="0">
            <a:spAutoFit/>
          </a:bodyPr>
          <a:lstStyle>
            <a:defPPr marR="0" lvl="0" algn="l" rtl="0">
              <a:lnSpc>
                <a:spcPct val="100000"/>
              </a:lnSpc>
              <a:spcBef>
                <a:spcPts val="0"/>
              </a:spcBef>
              <a:spcAft>
                <a:spcPts val="0"/>
              </a:spcAft>
            </a:defPPr>
            <a:lvl1pPr>
              <a:defRPr sz="3600" b="1">
                <a:solidFill>
                  <a:srgbClr val="005AA1"/>
                </a:solidFill>
                <a:latin typeface="Nunito Sans"/>
              </a:defRPr>
            </a:lvl1pPr>
          </a:lstStyle>
          <a:p>
            <a:pPr algn="ctr"/>
            <a:r>
              <a:rPr lang="en-US" sz="4000" dirty="0">
                <a:sym typeface="Nunito Sans"/>
              </a:rPr>
              <a:t>Questions</a:t>
            </a:r>
            <a:r>
              <a:rPr lang="en-US" dirty="0"/>
              <a:t>?</a:t>
            </a:r>
          </a:p>
        </p:txBody>
      </p:sp>
      <p:sp>
        <p:nvSpPr>
          <p:cNvPr id="8" name="TextBox 7">
            <a:extLst>
              <a:ext uri="{FF2B5EF4-FFF2-40B4-BE49-F238E27FC236}">
                <a16:creationId xmlns:a16="http://schemas.microsoft.com/office/drawing/2014/main" id="{DDF0DC00-2185-DE76-2027-4E690B992C49}"/>
              </a:ext>
            </a:extLst>
          </p:cNvPr>
          <p:cNvSpPr txBox="1"/>
          <p:nvPr/>
        </p:nvSpPr>
        <p:spPr>
          <a:xfrm>
            <a:off x="3493319" y="3715891"/>
            <a:ext cx="2430780" cy="461665"/>
          </a:xfrm>
          <a:prstGeom prst="rect">
            <a:avLst/>
          </a:prstGeom>
          <a:noFill/>
        </p:spPr>
        <p:txBody>
          <a:bodyPr wrap="square" rtlCol="0">
            <a:spAutoFit/>
          </a:bodyPr>
          <a:lstStyle/>
          <a:p>
            <a:r>
              <a:rPr lang="en-US" sz="2400" b="1" dirty="0">
                <a:solidFill>
                  <a:srgbClr val="005AA1"/>
                </a:solidFill>
                <a:latin typeface="Nunito Sans"/>
              </a:rPr>
              <a:t>Thank</a:t>
            </a:r>
            <a:r>
              <a:rPr lang="en-US" sz="1050" dirty="0"/>
              <a:t> </a:t>
            </a:r>
            <a:r>
              <a:rPr lang="en-US" sz="2400" b="1" dirty="0">
                <a:solidFill>
                  <a:srgbClr val="005AA1"/>
                </a:solidFill>
                <a:latin typeface="Nunito Sans"/>
              </a:rPr>
              <a:t>you!</a:t>
            </a:r>
          </a:p>
        </p:txBody>
      </p:sp>
    </p:spTree>
    <p:extLst>
      <p:ext uri="{BB962C8B-B14F-4D97-AF65-F5344CB8AC3E}">
        <p14:creationId xmlns:p14="http://schemas.microsoft.com/office/powerpoint/2010/main" val="170568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5" name="TextBox 4">
            <a:extLst>
              <a:ext uri="{FF2B5EF4-FFF2-40B4-BE49-F238E27FC236}">
                <a16:creationId xmlns:a16="http://schemas.microsoft.com/office/drawing/2014/main" id="{B72DAE66-28A8-8794-0423-D40CB12C015B}"/>
              </a:ext>
            </a:extLst>
          </p:cNvPr>
          <p:cNvSpPr txBox="1"/>
          <p:nvPr/>
        </p:nvSpPr>
        <p:spPr>
          <a:xfrm>
            <a:off x="413527" y="149390"/>
            <a:ext cx="8316945" cy="2677656"/>
          </a:xfrm>
          <a:prstGeom prst="rect">
            <a:avLst/>
          </a:prstGeom>
          <a:noFill/>
        </p:spPr>
        <p:txBody>
          <a:bodyPr wrap="square" rtlCol="0">
            <a:spAutoFit/>
          </a:bodyPr>
          <a:lstStyle/>
          <a:p>
            <a:pPr algn="ctr"/>
            <a:r>
              <a:rPr lang="en-US" sz="2800" b="1" dirty="0">
                <a:solidFill>
                  <a:srgbClr val="005AA1"/>
                </a:solidFill>
                <a:latin typeface="Nunito Sans"/>
              </a:rPr>
              <a:t>How does the DAA Participate in Economic Development in our Region?</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APEX Partnership</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Area Chamber Memberships</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Engaging with Local Municipalities: City of Duluth, City of Hermantown, City of Rice Lake, Canosia Township, St. Louis County</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Air Service Development</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Non-Aeronautical Development</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Engaging with and supporting our tenants: </a:t>
            </a:r>
          </a:p>
        </p:txBody>
      </p:sp>
      <p:sp>
        <p:nvSpPr>
          <p:cNvPr id="6" name="TextBox 5">
            <a:extLst>
              <a:ext uri="{FF2B5EF4-FFF2-40B4-BE49-F238E27FC236}">
                <a16:creationId xmlns:a16="http://schemas.microsoft.com/office/drawing/2014/main" id="{D7BA7992-BAA1-44D8-725F-58634FE8BB5E}"/>
              </a:ext>
            </a:extLst>
          </p:cNvPr>
          <p:cNvSpPr txBox="1"/>
          <p:nvPr/>
        </p:nvSpPr>
        <p:spPr>
          <a:xfrm>
            <a:off x="906780" y="2757120"/>
            <a:ext cx="3806319" cy="1600438"/>
          </a:xfrm>
          <a:prstGeom prst="rect">
            <a:avLst/>
          </a:prstGeom>
          <a:noFill/>
        </p:spPr>
        <p:txBody>
          <a:bodyPr wrap="square" rtlCol="0">
            <a:spAutoFit/>
          </a:bodyPr>
          <a:lstStyle/>
          <a:p>
            <a:pPr marL="285750" indent="-285750">
              <a:buFont typeface="Arial" panose="020B0604020202020204" pitchFamily="34" charset="0"/>
              <a:buChar char="•"/>
            </a:pPr>
            <a:r>
              <a:rPr lang="en-US" dirty="0"/>
              <a:t>Cirrus: collaborated with APEX on a regional housing initiative.  Hosted a meeting at DLH with more than 50 attendees including regional municipalities, developers, and contractors.</a:t>
            </a:r>
          </a:p>
          <a:p>
            <a:pPr marL="285750" indent="-285750">
              <a:buFont typeface="Arial" panose="020B0604020202020204" pitchFamily="34" charset="0"/>
              <a:buChar char="•"/>
            </a:pPr>
            <a:r>
              <a:rPr lang="en-US" dirty="0"/>
              <a:t>148</a:t>
            </a:r>
            <a:r>
              <a:rPr lang="en-US" baseline="30000" dirty="0"/>
              <a:t>th</a:t>
            </a:r>
            <a:r>
              <a:rPr lang="en-US" dirty="0"/>
              <a:t>: Support of the F35 airframe change</a:t>
            </a:r>
          </a:p>
        </p:txBody>
      </p:sp>
      <p:pic>
        <p:nvPicPr>
          <p:cNvPr id="12" name="Picture 11">
            <a:extLst>
              <a:ext uri="{FF2B5EF4-FFF2-40B4-BE49-F238E27FC236}">
                <a16:creationId xmlns:a16="http://schemas.microsoft.com/office/drawing/2014/main" id="{6B2DCA75-6441-CF27-42B8-AE67684CF5D2}"/>
              </a:ext>
            </a:extLst>
          </p:cNvPr>
          <p:cNvPicPr>
            <a:picLocks noChangeAspect="1"/>
          </p:cNvPicPr>
          <p:nvPr/>
        </p:nvPicPr>
        <p:blipFill>
          <a:blip r:embed="rId4"/>
          <a:stretch>
            <a:fillRect/>
          </a:stretch>
        </p:blipFill>
        <p:spPr>
          <a:xfrm>
            <a:off x="7764454" y="3169920"/>
            <a:ext cx="1284422" cy="1270758"/>
          </a:xfrm>
          <a:prstGeom prst="rect">
            <a:avLst/>
          </a:prstGeom>
        </p:spPr>
      </p:pic>
      <p:pic>
        <p:nvPicPr>
          <p:cNvPr id="14" name="Picture 13">
            <a:extLst>
              <a:ext uri="{FF2B5EF4-FFF2-40B4-BE49-F238E27FC236}">
                <a16:creationId xmlns:a16="http://schemas.microsoft.com/office/drawing/2014/main" id="{FC4FCCAC-8753-A67F-3A2C-A1B73A048B9D}"/>
              </a:ext>
            </a:extLst>
          </p:cNvPr>
          <p:cNvPicPr>
            <a:picLocks noChangeAspect="1"/>
          </p:cNvPicPr>
          <p:nvPr/>
        </p:nvPicPr>
        <p:blipFill>
          <a:blip r:embed="rId5"/>
          <a:stretch>
            <a:fillRect/>
          </a:stretch>
        </p:blipFill>
        <p:spPr>
          <a:xfrm>
            <a:off x="6259702" y="3101971"/>
            <a:ext cx="1331834" cy="1338491"/>
          </a:xfrm>
          <a:prstGeom prst="rect">
            <a:avLst/>
          </a:prstGeom>
        </p:spPr>
      </p:pic>
      <p:pic>
        <p:nvPicPr>
          <p:cNvPr id="16" name="Picture 15">
            <a:extLst>
              <a:ext uri="{FF2B5EF4-FFF2-40B4-BE49-F238E27FC236}">
                <a16:creationId xmlns:a16="http://schemas.microsoft.com/office/drawing/2014/main" id="{104E5951-019C-CCDE-588F-963C700E22CC}"/>
              </a:ext>
            </a:extLst>
          </p:cNvPr>
          <p:cNvPicPr>
            <a:picLocks noChangeAspect="1"/>
          </p:cNvPicPr>
          <p:nvPr/>
        </p:nvPicPr>
        <p:blipFill>
          <a:blip r:embed="rId6"/>
          <a:stretch>
            <a:fillRect/>
          </a:stretch>
        </p:blipFill>
        <p:spPr>
          <a:xfrm>
            <a:off x="4678680" y="3169920"/>
            <a:ext cx="1408104" cy="12760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7" name="Google Shape;67;p14"/>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4"/>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3" name="TextBox 2">
            <a:extLst>
              <a:ext uri="{FF2B5EF4-FFF2-40B4-BE49-F238E27FC236}">
                <a16:creationId xmlns:a16="http://schemas.microsoft.com/office/drawing/2014/main" id="{036F9F07-E4C5-D072-3435-94E36311CB6C}"/>
              </a:ext>
            </a:extLst>
          </p:cNvPr>
          <p:cNvSpPr txBox="1"/>
          <p:nvPr/>
        </p:nvSpPr>
        <p:spPr>
          <a:xfrm>
            <a:off x="1744961" y="197864"/>
            <a:ext cx="5501641" cy="523220"/>
          </a:xfrm>
          <a:prstGeom prst="rect">
            <a:avLst/>
          </a:prstGeom>
          <a:noFill/>
        </p:spPr>
        <p:txBody>
          <a:bodyPr wrap="square">
            <a:spAutoFit/>
          </a:bodyPr>
          <a:lstStyle/>
          <a:p>
            <a:pPr algn="ctr"/>
            <a:r>
              <a:rPr lang="en-US" sz="2800" b="1" dirty="0">
                <a:solidFill>
                  <a:srgbClr val="005AA1"/>
                </a:solidFill>
                <a:latin typeface="Nunito Sans"/>
                <a:sym typeface="Nunito Sans"/>
              </a:rPr>
              <a:t>St</a:t>
            </a:r>
            <a:r>
              <a:rPr lang="en-US" sz="1600" dirty="0">
                <a:latin typeface="Calibri" panose="020F0502020204030204" pitchFamily="34" charset="0"/>
                <a:cs typeface="Calibri" panose="020F0502020204030204" pitchFamily="34" charset="0"/>
              </a:rPr>
              <a:t>. </a:t>
            </a:r>
            <a:r>
              <a:rPr lang="en-US" sz="2800" b="1" dirty="0">
                <a:solidFill>
                  <a:srgbClr val="005AA1"/>
                </a:solidFill>
                <a:latin typeface="Nunito Sans"/>
                <a:sym typeface="Nunito Sans"/>
              </a:rPr>
              <a:t>Louis</a:t>
            </a:r>
            <a:r>
              <a:rPr lang="en-US" sz="1600" dirty="0">
                <a:latin typeface="Calibri" panose="020F0502020204030204" pitchFamily="34" charset="0"/>
                <a:cs typeface="Calibri" panose="020F0502020204030204" pitchFamily="34" charset="0"/>
              </a:rPr>
              <a:t> </a:t>
            </a:r>
            <a:r>
              <a:rPr lang="en-US" sz="2800" b="1" dirty="0">
                <a:solidFill>
                  <a:srgbClr val="005AA1"/>
                </a:solidFill>
                <a:latin typeface="Nunito Sans"/>
                <a:sym typeface="Nunito Sans"/>
              </a:rPr>
              <a:t>County</a:t>
            </a:r>
            <a:r>
              <a:rPr lang="en-US" sz="1600" dirty="0">
                <a:latin typeface="Calibri" panose="020F0502020204030204" pitchFamily="34" charset="0"/>
                <a:cs typeface="Calibri" panose="020F0502020204030204" pitchFamily="34" charset="0"/>
              </a:rPr>
              <a:t> </a:t>
            </a:r>
            <a:r>
              <a:rPr lang="en-US" sz="2800" b="1" dirty="0">
                <a:solidFill>
                  <a:srgbClr val="005AA1"/>
                </a:solidFill>
                <a:latin typeface="Nunito Sans"/>
                <a:sym typeface="Nunito Sans"/>
              </a:rPr>
              <a:t>Engagement</a:t>
            </a:r>
          </a:p>
        </p:txBody>
      </p:sp>
      <p:sp>
        <p:nvSpPr>
          <p:cNvPr id="4" name="TextBox 3">
            <a:extLst>
              <a:ext uri="{FF2B5EF4-FFF2-40B4-BE49-F238E27FC236}">
                <a16:creationId xmlns:a16="http://schemas.microsoft.com/office/drawing/2014/main" id="{91DB6F39-F7B6-D344-EB12-8A5774F112E3}"/>
              </a:ext>
            </a:extLst>
          </p:cNvPr>
          <p:cNvSpPr txBox="1"/>
          <p:nvPr/>
        </p:nvSpPr>
        <p:spPr>
          <a:xfrm>
            <a:off x="541019" y="1108038"/>
            <a:ext cx="8061960" cy="430887"/>
          </a:xfrm>
          <a:prstGeom prst="rect">
            <a:avLst/>
          </a:prstGeom>
          <a:noFill/>
        </p:spPr>
        <p:txBody>
          <a:bodyPr wrap="square" rtlCol="0">
            <a:spAutoFit/>
          </a:bodyPr>
          <a:lstStyle/>
          <a:p>
            <a:r>
              <a:rPr lang="en-US" sz="1100" dirty="0"/>
              <a:t>Victor Lund, St. Louis County Traffic Engineer reached out to DAA to discuss upcoming Rice Lake Road Corridor Project </a:t>
            </a:r>
          </a:p>
          <a:p>
            <a:endParaRPr lang="en-US" sz="1100" dirty="0"/>
          </a:p>
        </p:txBody>
      </p:sp>
      <p:sp>
        <p:nvSpPr>
          <p:cNvPr id="6" name="TextBox 5">
            <a:extLst>
              <a:ext uri="{FF2B5EF4-FFF2-40B4-BE49-F238E27FC236}">
                <a16:creationId xmlns:a16="http://schemas.microsoft.com/office/drawing/2014/main" id="{059E6DE7-10E8-592E-9C0A-938FFE25B974}"/>
              </a:ext>
            </a:extLst>
          </p:cNvPr>
          <p:cNvSpPr txBox="1"/>
          <p:nvPr/>
        </p:nvSpPr>
        <p:spPr>
          <a:xfrm>
            <a:off x="2818955" y="641842"/>
            <a:ext cx="3506088" cy="369332"/>
          </a:xfrm>
          <a:prstGeom prst="rect">
            <a:avLst/>
          </a:prstGeom>
          <a:noFill/>
        </p:spPr>
        <p:txBody>
          <a:bodyPr wrap="none" rtlCol="0">
            <a:spAutoFit/>
          </a:bodyPr>
          <a:lstStyle/>
          <a:p>
            <a:r>
              <a:rPr lang="en-US" sz="1800" dirty="0"/>
              <a:t>Rice Lake Road Corridor Project</a:t>
            </a:r>
          </a:p>
        </p:txBody>
      </p:sp>
      <p:sp>
        <p:nvSpPr>
          <p:cNvPr id="7" name="TextBox 6">
            <a:extLst>
              <a:ext uri="{FF2B5EF4-FFF2-40B4-BE49-F238E27FC236}">
                <a16:creationId xmlns:a16="http://schemas.microsoft.com/office/drawing/2014/main" id="{50B4666E-D8E1-0099-C4DB-BE6F1EED45A6}"/>
              </a:ext>
            </a:extLst>
          </p:cNvPr>
          <p:cNvSpPr txBox="1"/>
          <p:nvPr/>
        </p:nvSpPr>
        <p:spPr>
          <a:xfrm>
            <a:off x="3726180" y="1322571"/>
            <a:ext cx="1539204" cy="307777"/>
          </a:xfrm>
          <a:prstGeom prst="rect">
            <a:avLst/>
          </a:prstGeom>
          <a:noFill/>
        </p:spPr>
        <p:txBody>
          <a:bodyPr wrap="none" rtlCol="0">
            <a:spAutoFit/>
          </a:bodyPr>
          <a:lstStyle/>
          <a:p>
            <a:r>
              <a:rPr lang="en-US" dirty="0"/>
              <a:t>Project Overview</a:t>
            </a:r>
          </a:p>
        </p:txBody>
      </p:sp>
      <p:pic>
        <p:nvPicPr>
          <p:cNvPr id="9" name="Picture 8">
            <a:extLst>
              <a:ext uri="{FF2B5EF4-FFF2-40B4-BE49-F238E27FC236}">
                <a16:creationId xmlns:a16="http://schemas.microsoft.com/office/drawing/2014/main" id="{DE785F6B-2477-DC83-6B9F-143F3EDB4BB1}"/>
              </a:ext>
            </a:extLst>
          </p:cNvPr>
          <p:cNvPicPr>
            <a:picLocks noChangeAspect="1"/>
          </p:cNvPicPr>
          <p:nvPr/>
        </p:nvPicPr>
        <p:blipFill>
          <a:blip r:embed="rId4"/>
          <a:stretch>
            <a:fillRect/>
          </a:stretch>
        </p:blipFill>
        <p:spPr>
          <a:xfrm>
            <a:off x="-1" y="1630348"/>
            <a:ext cx="9144000" cy="1769327"/>
          </a:xfrm>
          <a:prstGeom prst="rect">
            <a:avLst/>
          </a:prstGeom>
        </p:spPr>
      </p:pic>
      <p:sp>
        <p:nvSpPr>
          <p:cNvPr id="11" name="TextBox 10">
            <a:extLst>
              <a:ext uri="{FF2B5EF4-FFF2-40B4-BE49-F238E27FC236}">
                <a16:creationId xmlns:a16="http://schemas.microsoft.com/office/drawing/2014/main" id="{C4781284-D67D-1802-729B-C89FFCCF7C26}"/>
              </a:ext>
            </a:extLst>
          </p:cNvPr>
          <p:cNvSpPr txBox="1"/>
          <p:nvPr/>
        </p:nvSpPr>
        <p:spPr>
          <a:xfrm>
            <a:off x="1958338" y="3582043"/>
            <a:ext cx="6012181" cy="738664"/>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Rice Lake Rd, beginning at Technology Dr and ending at ~2/3 mile north of Martin Rd</a:t>
            </a:r>
            <a:endParaRPr lang="en-US" sz="105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Martin Rd, beginning at Stebner Rd and ending at </a:t>
            </a:r>
            <a:r>
              <a:rPr lang="en-US" sz="1050" dirty="0" err="1">
                <a:effectLst/>
                <a:latin typeface="Calibri" panose="020F0502020204030204" pitchFamily="34" charset="0"/>
                <a:ea typeface="Times New Roman" panose="02020603050405020304" pitchFamily="18" charset="0"/>
              </a:rPr>
              <a:t>Stavenger</a:t>
            </a:r>
            <a:r>
              <a:rPr lang="en-US" sz="1050" dirty="0">
                <a:effectLst/>
                <a:latin typeface="Calibri" panose="020F0502020204030204" pitchFamily="34" charset="0"/>
                <a:ea typeface="Times New Roman" panose="02020603050405020304" pitchFamily="18" charset="0"/>
              </a:rPr>
              <a:t> Rd</a:t>
            </a:r>
            <a:endParaRPr lang="en-US" sz="105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West Calvary Rd, beginning at Rice Lake Rd and ending at ~1/3 mile east of Rice Lake Rd</a:t>
            </a:r>
            <a:endParaRPr lang="en-US" sz="105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Construction of a new city street connecting West Calvary Rd and Martin Rd</a:t>
            </a:r>
            <a:endParaRPr lang="en-US" sz="1050" dirty="0">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8DA-1DD8-7E2D-5336-EF4A13937EDF}"/>
              </a:ext>
            </a:extLst>
          </p:cNvPr>
          <p:cNvSpPr>
            <a:spLocks noGrp="1"/>
          </p:cNvSpPr>
          <p:nvPr>
            <p:ph type="title"/>
          </p:nvPr>
        </p:nvSpPr>
        <p:spPr>
          <a:xfrm>
            <a:off x="1388100" y="175830"/>
            <a:ext cx="6367800" cy="624270"/>
          </a:xfrm>
        </p:spPr>
        <p:txBody>
          <a:bodyPr>
            <a:noAutofit/>
          </a:bodyPr>
          <a:lstStyle/>
          <a:p>
            <a:r>
              <a:rPr lang="en-US" sz="3200" dirty="0"/>
              <a:t>Rice Lake Road Corridor Project</a:t>
            </a:r>
          </a:p>
        </p:txBody>
      </p:sp>
      <p:pic>
        <p:nvPicPr>
          <p:cNvPr id="6" name="Picture 5">
            <a:extLst>
              <a:ext uri="{FF2B5EF4-FFF2-40B4-BE49-F238E27FC236}">
                <a16:creationId xmlns:a16="http://schemas.microsoft.com/office/drawing/2014/main" id="{C3D4532F-BA36-4AB4-6F30-8CEC9E7FD05D}"/>
              </a:ext>
            </a:extLst>
          </p:cNvPr>
          <p:cNvPicPr>
            <a:picLocks noChangeAspect="1"/>
          </p:cNvPicPr>
          <p:nvPr/>
        </p:nvPicPr>
        <p:blipFill>
          <a:blip r:embed="rId2"/>
          <a:stretch>
            <a:fillRect/>
          </a:stretch>
        </p:blipFill>
        <p:spPr>
          <a:xfrm>
            <a:off x="1912620" y="707231"/>
            <a:ext cx="4861560" cy="3729038"/>
          </a:xfrm>
          <a:prstGeom prst="rect">
            <a:avLst/>
          </a:prstGeom>
        </p:spPr>
      </p:pic>
    </p:spTree>
    <p:extLst>
      <p:ext uri="{BB962C8B-B14F-4D97-AF65-F5344CB8AC3E}">
        <p14:creationId xmlns:p14="http://schemas.microsoft.com/office/powerpoint/2010/main" val="162329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8DA-1DD8-7E2D-5336-EF4A13937EDF}"/>
              </a:ext>
            </a:extLst>
          </p:cNvPr>
          <p:cNvSpPr>
            <a:spLocks noGrp="1"/>
          </p:cNvSpPr>
          <p:nvPr>
            <p:ph type="title"/>
          </p:nvPr>
        </p:nvSpPr>
        <p:spPr>
          <a:xfrm>
            <a:off x="1388100" y="175830"/>
            <a:ext cx="6367800" cy="624270"/>
          </a:xfrm>
        </p:spPr>
        <p:txBody>
          <a:bodyPr>
            <a:noAutofit/>
          </a:bodyPr>
          <a:lstStyle/>
          <a:p>
            <a:r>
              <a:rPr lang="en-US" sz="3200" dirty="0"/>
              <a:t>Rice Lake Road Corridor Project</a:t>
            </a:r>
          </a:p>
        </p:txBody>
      </p:sp>
      <p:pic>
        <p:nvPicPr>
          <p:cNvPr id="4" name="Picture 3">
            <a:extLst>
              <a:ext uri="{FF2B5EF4-FFF2-40B4-BE49-F238E27FC236}">
                <a16:creationId xmlns:a16="http://schemas.microsoft.com/office/drawing/2014/main" id="{A458CD49-1110-A4DF-1CAD-16FFC5E371CD}"/>
              </a:ext>
            </a:extLst>
          </p:cNvPr>
          <p:cNvPicPr>
            <a:picLocks noChangeAspect="1"/>
          </p:cNvPicPr>
          <p:nvPr/>
        </p:nvPicPr>
        <p:blipFill>
          <a:blip r:embed="rId2"/>
          <a:stretch>
            <a:fillRect/>
          </a:stretch>
        </p:blipFill>
        <p:spPr>
          <a:xfrm>
            <a:off x="2323624" y="742273"/>
            <a:ext cx="4496752" cy="3658954"/>
          </a:xfrm>
          <a:prstGeom prst="rect">
            <a:avLst/>
          </a:prstGeom>
        </p:spPr>
      </p:pic>
    </p:spTree>
    <p:extLst>
      <p:ext uri="{BB962C8B-B14F-4D97-AF65-F5344CB8AC3E}">
        <p14:creationId xmlns:p14="http://schemas.microsoft.com/office/powerpoint/2010/main" val="96435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8DA-1DD8-7E2D-5336-EF4A13937EDF}"/>
              </a:ext>
            </a:extLst>
          </p:cNvPr>
          <p:cNvSpPr>
            <a:spLocks noGrp="1"/>
          </p:cNvSpPr>
          <p:nvPr>
            <p:ph type="title"/>
          </p:nvPr>
        </p:nvSpPr>
        <p:spPr>
          <a:xfrm>
            <a:off x="1388100" y="175830"/>
            <a:ext cx="6367800" cy="624270"/>
          </a:xfrm>
        </p:spPr>
        <p:txBody>
          <a:bodyPr>
            <a:noAutofit/>
          </a:bodyPr>
          <a:lstStyle/>
          <a:p>
            <a:r>
              <a:rPr lang="en-US" sz="3200" dirty="0"/>
              <a:t>Rice Lake Road Corridor Project</a:t>
            </a:r>
          </a:p>
        </p:txBody>
      </p:sp>
      <p:pic>
        <p:nvPicPr>
          <p:cNvPr id="5" name="Picture 4">
            <a:extLst>
              <a:ext uri="{FF2B5EF4-FFF2-40B4-BE49-F238E27FC236}">
                <a16:creationId xmlns:a16="http://schemas.microsoft.com/office/drawing/2014/main" id="{3E6607AE-EEDC-2745-1520-C55236E1BE67}"/>
              </a:ext>
            </a:extLst>
          </p:cNvPr>
          <p:cNvPicPr>
            <a:picLocks noChangeAspect="1"/>
          </p:cNvPicPr>
          <p:nvPr/>
        </p:nvPicPr>
        <p:blipFill>
          <a:blip r:embed="rId2"/>
          <a:stretch>
            <a:fillRect/>
          </a:stretch>
        </p:blipFill>
        <p:spPr>
          <a:xfrm>
            <a:off x="2194559" y="810100"/>
            <a:ext cx="4678681" cy="3604886"/>
          </a:xfrm>
          <a:prstGeom prst="rect">
            <a:avLst/>
          </a:prstGeom>
        </p:spPr>
      </p:pic>
    </p:spTree>
    <p:extLst>
      <p:ext uri="{BB962C8B-B14F-4D97-AF65-F5344CB8AC3E}">
        <p14:creationId xmlns:p14="http://schemas.microsoft.com/office/powerpoint/2010/main" val="41087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403F4-8CBE-A430-CC4E-4B9077851B98}"/>
              </a:ext>
            </a:extLst>
          </p:cNvPr>
          <p:cNvSpPr>
            <a:spLocks noGrp="1"/>
          </p:cNvSpPr>
          <p:nvPr>
            <p:ph type="title"/>
          </p:nvPr>
        </p:nvSpPr>
        <p:spPr>
          <a:xfrm>
            <a:off x="1388269" y="252094"/>
            <a:ext cx="6367462" cy="974725"/>
          </a:xfrm>
        </p:spPr>
        <p:txBody>
          <a:bodyPr>
            <a:noAutofit/>
          </a:bodyPr>
          <a:lstStyle/>
          <a:p>
            <a:pPr algn="ctr"/>
            <a:r>
              <a:rPr lang="en-US" sz="3200" dirty="0"/>
              <a:t>Rice Lake Road Corridor Project</a:t>
            </a:r>
            <a:br>
              <a:rPr lang="en-US" sz="3200" dirty="0"/>
            </a:br>
            <a:r>
              <a:rPr lang="en-US" sz="3200" dirty="0"/>
              <a:t>Timeline &amp; Funding</a:t>
            </a:r>
          </a:p>
        </p:txBody>
      </p:sp>
      <p:pic>
        <p:nvPicPr>
          <p:cNvPr id="6" name="Picture 5">
            <a:extLst>
              <a:ext uri="{FF2B5EF4-FFF2-40B4-BE49-F238E27FC236}">
                <a16:creationId xmlns:a16="http://schemas.microsoft.com/office/drawing/2014/main" id="{35F0E462-0A64-671D-5208-80F625D2591F}"/>
              </a:ext>
            </a:extLst>
          </p:cNvPr>
          <p:cNvPicPr>
            <a:picLocks noChangeAspect="1"/>
          </p:cNvPicPr>
          <p:nvPr/>
        </p:nvPicPr>
        <p:blipFill>
          <a:blip r:embed="rId2"/>
          <a:stretch>
            <a:fillRect/>
          </a:stretch>
        </p:blipFill>
        <p:spPr>
          <a:xfrm>
            <a:off x="464820" y="1322985"/>
            <a:ext cx="8214360" cy="2833435"/>
          </a:xfrm>
          <a:prstGeom prst="rect">
            <a:avLst/>
          </a:prstGeom>
        </p:spPr>
      </p:pic>
    </p:spTree>
    <p:extLst>
      <p:ext uri="{BB962C8B-B14F-4D97-AF65-F5344CB8AC3E}">
        <p14:creationId xmlns:p14="http://schemas.microsoft.com/office/powerpoint/2010/main" val="260514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403F4-8CBE-A430-CC4E-4B9077851B98}"/>
              </a:ext>
            </a:extLst>
          </p:cNvPr>
          <p:cNvSpPr>
            <a:spLocks noGrp="1"/>
          </p:cNvSpPr>
          <p:nvPr>
            <p:ph type="title"/>
          </p:nvPr>
        </p:nvSpPr>
        <p:spPr>
          <a:xfrm>
            <a:off x="1388269" y="252094"/>
            <a:ext cx="6367462" cy="974725"/>
          </a:xfrm>
        </p:spPr>
        <p:txBody>
          <a:bodyPr>
            <a:noAutofit/>
          </a:bodyPr>
          <a:lstStyle/>
          <a:p>
            <a:pPr algn="ctr"/>
            <a:r>
              <a:rPr lang="en-US" sz="3200" dirty="0"/>
              <a:t>Rice Lake Road Corridor Project</a:t>
            </a:r>
            <a:br>
              <a:rPr lang="en-US" sz="3200" dirty="0"/>
            </a:br>
            <a:r>
              <a:rPr lang="en-US" sz="3200" dirty="0"/>
              <a:t>RAISE Grant</a:t>
            </a:r>
          </a:p>
        </p:txBody>
      </p:sp>
      <p:sp>
        <p:nvSpPr>
          <p:cNvPr id="2" name="TextBox 1">
            <a:extLst>
              <a:ext uri="{FF2B5EF4-FFF2-40B4-BE49-F238E27FC236}">
                <a16:creationId xmlns:a16="http://schemas.microsoft.com/office/drawing/2014/main" id="{8AD06BD6-84B9-35E6-CE64-1F715FE49E9F}"/>
              </a:ext>
            </a:extLst>
          </p:cNvPr>
          <p:cNvSpPr txBox="1"/>
          <p:nvPr/>
        </p:nvSpPr>
        <p:spPr>
          <a:xfrm>
            <a:off x="889977" y="1226819"/>
            <a:ext cx="7364046" cy="2893100"/>
          </a:xfrm>
          <a:prstGeom prst="rect">
            <a:avLst/>
          </a:prstGeom>
          <a:noFill/>
        </p:spPr>
        <p:txBody>
          <a:bodyPr wrap="square" rtlCol="0">
            <a:spAutoFit/>
          </a:bodyPr>
          <a:lstStyle/>
          <a:p>
            <a:pPr algn="just"/>
            <a:r>
              <a:rPr lang="en-US" dirty="0"/>
              <a:t>SLC was unsuccessful in their first application for a RAISE grant.  As SLC began to research how to better prepare their next application it was very apparent that including economic development and housing into their application would increase their success rate.</a:t>
            </a:r>
          </a:p>
          <a:p>
            <a:pPr algn="just"/>
            <a:endParaRPr lang="en-US" dirty="0"/>
          </a:p>
          <a:p>
            <a:pPr algn="just"/>
            <a:r>
              <a:rPr lang="en-US" dirty="0"/>
              <a:t>That is where the DAA stepped in to assist SLC in collaborating with our tenants as well as APEX.</a:t>
            </a:r>
          </a:p>
          <a:p>
            <a:pPr algn="just"/>
            <a:endParaRPr lang="en-US" dirty="0"/>
          </a:p>
          <a:p>
            <a:r>
              <a:rPr lang="en-US" dirty="0"/>
              <a:t>DAA facilitated meetings with:</a:t>
            </a:r>
          </a:p>
          <a:p>
            <a:pPr marL="285750" indent="-285750">
              <a:buFont typeface="Arial" panose="020B0604020202020204" pitchFamily="34" charset="0"/>
              <a:buChar char="•"/>
            </a:pPr>
            <a:r>
              <a:rPr lang="en-US" dirty="0"/>
              <a:t>Cirrus</a:t>
            </a:r>
          </a:p>
          <a:p>
            <a:pPr marL="285750" indent="-285750">
              <a:buFont typeface="Arial" panose="020B0604020202020204" pitchFamily="34" charset="0"/>
              <a:buChar char="•"/>
            </a:pPr>
            <a:r>
              <a:rPr lang="en-US" dirty="0"/>
              <a:t>148th</a:t>
            </a:r>
          </a:p>
          <a:p>
            <a:pPr marL="285750" indent="-285750">
              <a:buFont typeface="Arial" panose="020B0604020202020204" pitchFamily="34" charset="0"/>
              <a:buChar char="•"/>
            </a:pPr>
            <a:r>
              <a:rPr lang="en-US" dirty="0"/>
              <a:t>MN Power</a:t>
            </a:r>
          </a:p>
          <a:p>
            <a:pPr marL="285750" indent="-285750">
              <a:buFont typeface="Arial" panose="020B0604020202020204" pitchFamily="34" charset="0"/>
              <a:buChar char="•"/>
            </a:pPr>
            <a:r>
              <a:rPr lang="en-US" dirty="0"/>
              <a:t>APEX</a:t>
            </a:r>
          </a:p>
        </p:txBody>
      </p:sp>
      <p:pic>
        <p:nvPicPr>
          <p:cNvPr id="5" name="Picture 4">
            <a:extLst>
              <a:ext uri="{FF2B5EF4-FFF2-40B4-BE49-F238E27FC236}">
                <a16:creationId xmlns:a16="http://schemas.microsoft.com/office/drawing/2014/main" id="{C8A29A4E-014D-B58E-77D9-2F0AF961D7DB}"/>
              </a:ext>
            </a:extLst>
          </p:cNvPr>
          <p:cNvPicPr>
            <a:picLocks noChangeAspect="1"/>
          </p:cNvPicPr>
          <p:nvPr/>
        </p:nvPicPr>
        <p:blipFill>
          <a:blip r:embed="rId3"/>
          <a:stretch>
            <a:fillRect/>
          </a:stretch>
        </p:blipFill>
        <p:spPr>
          <a:xfrm>
            <a:off x="4822864" y="2673369"/>
            <a:ext cx="3332099" cy="1771339"/>
          </a:xfrm>
          <a:prstGeom prst="rect">
            <a:avLst/>
          </a:prstGeom>
        </p:spPr>
      </p:pic>
    </p:spTree>
    <p:extLst>
      <p:ext uri="{BB962C8B-B14F-4D97-AF65-F5344CB8AC3E}">
        <p14:creationId xmlns:p14="http://schemas.microsoft.com/office/powerpoint/2010/main" val="359978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403F4-8CBE-A430-CC4E-4B9077851B98}"/>
              </a:ext>
            </a:extLst>
          </p:cNvPr>
          <p:cNvSpPr>
            <a:spLocks noGrp="1"/>
          </p:cNvSpPr>
          <p:nvPr>
            <p:ph type="title"/>
          </p:nvPr>
        </p:nvSpPr>
        <p:spPr>
          <a:xfrm>
            <a:off x="1388269" y="145414"/>
            <a:ext cx="6367462" cy="974725"/>
          </a:xfrm>
        </p:spPr>
        <p:txBody>
          <a:bodyPr>
            <a:noAutofit/>
          </a:bodyPr>
          <a:lstStyle/>
          <a:p>
            <a:pPr algn="ctr"/>
            <a:r>
              <a:rPr lang="en-US" sz="2800" dirty="0"/>
              <a:t>Rice Lake Road Corridor Project</a:t>
            </a:r>
            <a:br>
              <a:rPr lang="en-US" sz="2800" dirty="0"/>
            </a:br>
            <a:r>
              <a:rPr lang="en-US" sz="2800" dirty="0"/>
              <a:t>Economic Development Engagement</a:t>
            </a:r>
          </a:p>
        </p:txBody>
      </p:sp>
      <p:sp>
        <p:nvSpPr>
          <p:cNvPr id="2" name="TextBox 1">
            <a:extLst>
              <a:ext uri="{FF2B5EF4-FFF2-40B4-BE49-F238E27FC236}">
                <a16:creationId xmlns:a16="http://schemas.microsoft.com/office/drawing/2014/main" id="{8AD06BD6-84B9-35E6-CE64-1F715FE49E9F}"/>
              </a:ext>
            </a:extLst>
          </p:cNvPr>
          <p:cNvSpPr txBox="1"/>
          <p:nvPr/>
        </p:nvSpPr>
        <p:spPr>
          <a:xfrm>
            <a:off x="889977" y="1264919"/>
            <a:ext cx="7364046" cy="2923877"/>
          </a:xfrm>
          <a:prstGeom prst="rect">
            <a:avLst/>
          </a:prstGeom>
          <a:noFill/>
        </p:spPr>
        <p:txBody>
          <a:bodyPr wrap="square" rtlCol="0">
            <a:spAutoFit/>
          </a:bodyPr>
          <a:lstStyle/>
          <a:p>
            <a:pPr algn="just"/>
            <a:r>
              <a:rPr lang="en-US" dirty="0"/>
              <a:t>Great discussion and collaboration came from the DAA coordinated meetings with SLC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sz="1200" dirty="0"/>
              <a:t>Other projects such as the MN Power Service Center and Cirrus housing initiatives were brought to the table for SLC awareness.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Could the RAISE Grant provide funding for the infrastructure expansion for Stebner Road development?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Could the RL project provide access roads for housing projects located behind Boomtown?</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Will businesses who plan to expand have easy access for customers?</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Will oversized vehicles be able to navigate the roundabouts?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Trails?  Where should trails be added?</a:t>
            </a:r>
          </a:p>
        </p:txBody>
      </p:sp>
    </p:spTree>
    <p:extLst>
      <p:ext uri="{BB962C8B-B14F-4D97-AF65-F5344CB8AC3E}">
        <p14:creationId xmlns:p14="http://schemas.microsoft.com/office/powerpoint/2010/main" val="24037395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753</Words>
  <Application>Microsoft Office PowerPoint</Application>
  <PresentationFormat>On-screen Show (16:9)</PresentationFormat>
  <Paragraphs>93</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Nunito Sans</vt:lpstr>
      <vt:lpstr>Times New Roman</vt:lpstr>
      <vt:lpstr>Symbol</vt:lpstr>
      <vt:lpstr>Arial</vt:lpstr>
      <vt:lpstr>Calibri</vt:lpstr>
      <vt:lpstr>Simple Light</vt:lpstr>
      <vt:lpstr>PowerPoint Presentation</vt:lpstr>
      <vt:lpstr>PowerPoint Presentation</vt:lpstr>
      <vt:lpstr>PowerPoint Presentation</vt:lpstr>
      <vt:lpstr>Rice Lake Road Corridor Project</vt:lpstr>
      <vt:lpstr>Rice Lake Road Corridor Project</vt:lpstr>
      <vt:lpstr>Rice Lake Road Corridor Project</vt:lpstr>
      <vt:lpstr>Rice Lake Road Corridor Project Timeline &amp; Funding</vt:lpstr>
      <vt:lpstr>Rice Lake Road Corridor Project RAISE Grant</vt:lpstr>
      <vt:lpstr>Rice Lake Road Corridor Project Economic Development Engagement</vt:lpstr>
      <vt:lpstr>Rice Lake Road Corridor Project Round Table</vt:lpstr>
      <vt:lpstr>So, how does this further connect to DLH?</vt:lpstr>
      <vt:lpstr>MN Power Project</vt:lpstr>
      <vt:lpstr>Economic Development @ DLH            ……more than just on our airfield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Kayser</dc:creator>
  <cp:lastModifiedBy>Jana Kayser</cp:lastModifiedBy>
  <cp:revision>45</cp:revision>
  <dcterms:modified xsi:type="dcterms:W3CDTF">2023-09-13T16:18:09Z</dcterms:modified>
</cp:coreProperties>
</file>