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304" r:id="rId3"/>
    <p:sldId id="309" r:id="rId4"/>
    <p:sldId id="256" r:id="rId5"/>
    <p:sldId id="301" r:id="rId6"/>
    <p:sldId id="298" r:id="rId7"/>
    <p:sldId id="303" r:id="rId8"/>
    <p:sldId id="300" r:id="rId9"/>
    <p:sldId id="310" r:id="rId10"/>
    <p:sldId id="257" r:id="rId11"/>
    <p:sldId id="31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243E72"/>
    <a:srgbClr val="10072F"/>
    <a:srgbClr val="001236"/>
    <a:srgbClr val="009900"/>
    <a:srgbClr val="18A1B4"/>
    <a:srgbClr val="002D48"/>
    <a:srgbClr val="002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EE5E-4C2A-405C-BD3D-9468A810030F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61D7-98D7-4030-B44B-DBA3BB3AC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14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949BE-FDBE-457D-A96D-2C9E2F461A27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52D4B-3438-467B-B63C-E103F0B52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3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34a75d4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1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34a75d475_0_38:notes"/>
          <p:cNvSpPr txBox="1">
            <a:spLocks noGrp="1"/>
          </p:cNvSpPr>
          <p:nvPr>
            <p:ph type="body" idx="1"/>
          </p:nvPr>
        </p:nvSpPr>
        <p:spPr>
          <a:xfrm>
            <a:off x="715617" y="4485807"/>
            <a:ext cx="5724939" cy="4249711"/>
          </a:xfrm>
          <a:prstGeom prst="rect">
            <a:avLst/>
          </a:prstGeom>
        </p:spPr>
        <p:txBody>
          <a:bodyPr spcFirstLastPara="1" wrap="square" lIns="94835" tIns="94835" rIns="94835" bIns="9483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34a75d4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34a75d47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34a75d47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34a75d47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21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34a75d47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34a75d47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8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34a75d47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34a75d47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6604000" cy="5181600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lightgreypolkadots-05-091815-63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04000" cy="518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gradFill>
            <a:gsLst>
              <a:gs pos="50000">
                <a:schemeClr val="accent2">
                  <a:lumMod val="75000"/>
                  <a:alpha val="86000"/>
                </a:schemeClr>
              </a:gs>
              <a:gs pos="50000">
                <a:schemeClr val="accent4">
                  <a:lumMod val="75000"/>
                </a:schemeClr>
              </a:gs>
              <a:gs pos="95000">
                <a:schemeClr val="accent4">
                  <a:lumMod val="75000"/>
                </a:schemeClr>
              </a:gs>
            </a:gsLst>
            <a:lin ang="5400000" scaled="0"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12" name="Picture 11" descr="dlh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15200" y="5791200"/>
            <a:ext cx="4572000" cy="49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/>
              <a:t>Duluth International Airport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Template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5192"/>
            <a:ext cx="10972800" cy="416840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2" name="Picture 11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2971800" y="2971800"/>
            <a:ext cx="6858000" cy="9144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B0F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304801"/>
            <a:ext cx="76200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3" name="Picture 12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3632200" y="1900767"/>
            <a:ext cx="2286000" cy="440267"/>
          </a:xfrm>
          <a:prstGeom prst="rect">
            <a:avLst/>
          </a:prstGeom>
        </p:spPr>
      </p:pic>
      <p:pic>
        <p:nvPicPr>
          <p:cNvPr id="15" name="Picture 14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559004" y="5435805"/>
            <a:ext cx="2139696" cy="412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FF52DEB6-14A4-4409-8FEC-4EEAC775311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4755" b="11356"/>
          <a:stretch/>
        </p:blipFill>
        <p:spPr>
          <a:xfrm>
            <a:off x="1" y="-66"/>
            <a:ext cx="12192004" cy="6004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61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405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118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115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187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137" y="631190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0" y="3181350"/>
            <a:ext cx="4572000" cy="495300"/>
          </a:xfrm>
          <a:prstGeom prst="rect">
            <a:avLst/>
          </a:prstGeom>
        </p:spPr>
      </p:pic>
      <p:pic>
        <p:nvPicPr>
          <p:cNvPr id="12" name="Picture 11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1"/>
            <a:ext cx="10972800" cy="432080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0" y="236220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25272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 baseline="0">
                <a:solidFill>
                  <a:srgbClr val="002D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13" name="Picture 12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322064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322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15" name="Picture 14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11" name="Picture 10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18" name="Picture 17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352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3659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4611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3677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59" cy="61722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50" y="0"/>
            <a:ext cx="60959" cy="6096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16" name="Picture 15" descr="dl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4600"/>
            <a:ext cx="3048000" cy="330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gradFill flip="none" rotWithShape="1">
            <a:gsLst>
              <a:gs pos="19000">
                <a:schemeClr val="accent2">
                  <a:lumMod val="75000"/>
                </a:schemeClr>
              </a:gs>
              <a:gs pos="82000">
                <a:schemeClr val="accent4">
                  <a:lumMod val="75000"/>
                  <a:alpha val="87000"/>
                </a:schemeClr>
              </a:gs>
            </a:gsLst>
            <a:lin ang="5400000" scaled="1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F101856-C50D-48F6-A07B-B238D0CDE209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D710F9-4186-49C0-9BCD-2C70C1E958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Google Shape;57;p13">
            <a:extLst>
              <a:ext uri="{FF2B5EF4-FFF2-40B4-BE49-F238E27FC236}">
                <a16:creationId xmlns:a16="http://schemas.microsoft.com/office/drawing/2014/main" id="{0F18593C-659A-4B10-A8ED-69D4CFFD584D}"/>
              </a:ext>
            </a:extLst>
          </p:cNvPr>
          <p:cNvSpPr/>
          <p:nvPr userDrawn="1"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" name="Google Shape;59;p13">
            <a:extLst>
              <a:ext uri="{FF2B5EF4-FFF2-40B4-BE49-F238E27FC236}">
                <a16:creationId xmlns:a16="http://schemas.microsoft.com/office/drawing/2014/main" id="{12B1FAC0-1645-4FCD-AD1C-D74DA66472F6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933" y="6207001"/>
            <a:ext cx="1890968" cy="459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533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4755" b="11356"/>
          <a:stretch/>
        </p:blipFill>
        <p:spPr>
          <a:xfrm>
            <a:off x="2" y="-65"/>
            <a:ext cx="12192004" cy="600416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81168" y="690503"/>
            <a:ext cx="1016473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6400" kern="0" dirty="0">
                <a:solidFill>
                  <a:srgbClr val="FFFFFF"/>
                </a:solidFill>
                <a:latin typeface="Arial"/>
                <a:ea typeface="Nunito Sans ExtraBold"/>
                <a:cs typeface="Nunito Sans ExtraBold"/>
                <a:sym typeface="Nunito Sans ExtraBold"/>
              </a:rPr>
              <a:t>Finance Department Update</a:t>
            </a:r>
            <a:endParaRPr sz="6400" kern="0" dirty="0">
              <a:solidFill>
                <a:srgbClr val="FFFFFF"/>
              </a:solidFill>
              <a:latin typeface="Arial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57" name="Google Shape;57;p13"/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839201" y="6164302"/>
            <a:ext cx="293920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400" kern="0" dirty="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October 17, 2023</a:t>
            </a:r>
            <a:endParaRPr sz="2400" kern="0" dirty="0">
              <a:solidFill>
                <a:srgbClr val="FFFFFF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33" y="6207002"/>
            <a:ext cx="1890968" cy="45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B0DEAB-88C9-3FD3-A325-B6FF81FE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11811000" cy="54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0B7A-7B2F-327C-82BC-81B076B6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>
                <a:latin typeface="+mn-lt"/>
              </a:rPr>
              <a:t>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59365-71EF-2C36-55EF-CDDC1972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356967"/>
            <a:ext cx="11360800" cy="4734867"/>
          </a:xfrm>
        </p:spPr>
        <p:txBody>
          <a:bodyPr>
            <a:normAutofit/>
          </a:bodyPr>
          <a:lstStyle/>
          <a:p>
            <a:r>
              <a:rPr lang="en-US" sz="2267" dirty="0">
                <a:latin typeface="+mn-lt"/>
              </a:rPr>
              <a:t>Concessionaire Audit Update</a:t>
            </a:r>
          </a:p>
          <a:p>
            <a:pPr lvl="1"/>
            <a:r>
              <a:rPr lang="en-US" sz="2334" dirty="0">
                <a:latin typeface="+mn-lt"/>
              </a:rPr>
              <a:t>Almost complete with Hangar 10 Aero</a:t>
            </a:r>
          </a:p>
          <a:p>
            <a:r>
              <a:rPr lang="en-US" sz="2267" dirty="0">
                <a:latin typeface="+mn-lt"/>
              </a:rPr>
              <a:t>SCASD Semiannual Report Submission</a:t>
            </a:r>
          </a:p>
          <a:p>
            <a:pPr lvl="1"/>
            <a:r>
              <a:rPr lang="en-US" sz="2334" dirty="0">
                <a:latin typeface="+mn-lt"/>
              </a:rPr>
              <a:t>Tom updated the most recent efforts and secured an updated letter of support from SkyWest</a:t>
            </a:r>
          </a:p>
          <a:p>
            <a:r>
              <a:rPr lang="en-US" sz="2267" dirty="0">
                <a:latin typeface="+mn-lt"/>
              </a:rPr>
              <a:t>2024 State Capital Budget Request Update </a:t>
            </a:r>
          </a:p>
          <a:p>
            <a:pPr lvl="1"/>
            <a:r>
              <a:rPr lang="en-US" sz="2334" dirty="0">
                <a:latin typeface="+mn-lt"/>
              </a:rPr>
              <a:t>$14M Request Remains Same, $66M Updated Construction Estimate from Requirements Workbook</a:t>
            </a:r>
          </a:p>
          <a:p>
            <a:r>
              <a:rPr lang="en-US" sz="2400" dirty="0">
                <a:latin typeface="+mn-lt"/>
              </a:rPr>
              <a:t>2024 Draft DLH Rates &amp; Charges Addendum</a:t>
            </a:r>
          </a:p>
          <a:p>
            <a:r>
              <a:rPr lang="en-US" sz="2400" dirty="0">
                <a:latin typeface="+mn-lt"/>
              </a:rPr>
              <a:t>2024 Draft DYT Rates &amp; Charges Addendum</a:t>
            </a:r>
          </a:p>
          <a:p>
            <a:r>
              <a:rPr lang="en-US" sz="2400" dirty="0">
                <a:latin typeface="+mn-lt"/>
              </a:rPr>
              <a:t>2024 Draft Budget</a:t>
            </a:r>
          </a:p>
          <a:p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4755" b="11356"/>
          <a:stretch/>
        </p:blipFill>
        <p:spPr>
          <a:xfrm>
            <a:off x="1" y="-66"/>
            <a:ext cx="12192004" cy="600416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400" y="381000"/>
            <a:ext cx="1016473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6400" dirty="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DRAFT 2024 Budget and Rates &amp; Charges</a:t>
            </a:r>
          </a:p>
        </p:txBody>
      </p:sp>
      <p:sp>
        <p:nvSpPr>
          <p:cNvPr id="57" name="Google Shape;57;p13"/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33" y="6207001"/>
            <a:ext cx="1890968" cy="45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B0D83-EAE5-4000-80D6-D69FE641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44" y="355574"/>
            <a:ext cx="10972800" cy="12510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Nunito Sans ExtraBold"/>
                <a:ea typeface="Nunito Sans ExtraBold"/>
                <a:cs typeface="Nunito Sans ExtraBold"/>
                <a:sym typeface="Nunito Sans ExtraBold"/>
              </a:rPr>
              <a:t>2024 DRAFT </a:t>
            </a:r>
            <a:r>
              <a:rPr lang="en-US" sz="4400" dirty="0">
                <a:latin typeface="Nunito Sans ExtraBold"/>
                <a:sym typeface="Nunito Sans ExtraBold"/>
              </a:rPr>
              <a:t>Rates</a:t>
            </a:r>
            <a:r>
              <a:rPr lang="en-US" sz="4400" dirty="0">
                <a:latin typeface="Nunito Sans ExtraBold"/>
                <a:ea typeface="Nunito Sans ExtraBold"/>
                <a:cs typeface="Nunito Sans ExtraBold"/>
                <a:sym typeface="Nunito Sans ExtraBold"/>
              </a:rPr>
              <a:t> &amp; Charges</a:t>
            </a:r>
            <a:br>
              <a:rPr lang="en-US" sz="4400" dirty="0">
                <a:solidFill>
                  <a:srgbClr val="005AA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0C908-8A3D-C1BD-46BA-9DC9B7E2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" y="321235"/>
            <a:ext cx="12124642" cy="61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B0D83-EAE5-4000-80D6-D69FE641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44" y="355574"/>
            <a:ext cx="10972800" cy="12510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Nunito Sans ExtraBold"/>
                <a:ea typeface="Nunito Sans ExtraBold"/>
                <a:cs typeface="Nunito Sans ExtraBold"/>
                <a:sym typeface="Nunito Sans ExtraBold"/>
              </a:rPr>
              <a:t>2024 DRAFT Rates &amp; Charges Continued</a:t>
            </a:r>
            <a:br>
              <a:rPr lang="en-US" sz="4400" dirty="0">
                <a:solidFill>
                  <a:srgbClr val="005AA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67D7F-782A-B2E2-15A9-47EB19AF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8" y="402804"/>
            <a:ext cx="11851366" cy="234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3D0EC-8E4E-D7AD-FF00-5C1EA2B89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78" y="3200400"/>
            <a:ext cx="11891633" cy="30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7B10F6-F9EF-AE23-500F-4B223299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44" y="355574"/>
            <a:ext cx="10972800" cy="12510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Nunito Sans ExtraBold"/>
                <a:ea typeface="Nunito Sans ExtraBold"/>
                <a:cs typeface="Nunito Sans ExtraBold"/>
                <a:sym typeface="Nunito Sans ExtraBold"/>
              </a:rPr>
              <a:t>2024 DRAFT Rates &amp; Charges Continued</a:t>
            </a:r>
            <a:br>
              <a:rPr lang="en-US" sz="4400" dirty="0">
                <a:solidFill>
                  <a:srgbClr val="005AA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D45E4-70AB-706A-5FA2-9378AD4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2" y="2057400"/>
            <a:ext cx="11573964" cy="24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14">
            <a:extLst>
              <a:ext uri="{FF2B5EF4-FFF2-40B4-BE49-F238E27FC236}">
                <a16:creationId xmlns:a16="http://schemas.microsoft.com/office/drawing/2014/main" id="{11E5FE96-FC7B-4D13-9B43-61275D1B7670}"/>
              </a:ext>
            </a:extLst>
          </p:cNvPr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943B9-C225-60CA-E6C0-7E01D04D0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4"/>
          <a:stretch/>
        </p:blipFill>
        <p:spPr>
          <a:xfrm>
            <a:off x="1371600" y="76200"/>
            <a:ext cx="9201746" cy="66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9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5EBE6-BD83-3156-92AE-8A5BEF6B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3" y="990600"/>
            <a:ext cx="116078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3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72A2585-EF81-4721-832E-ACFF5DC51DD8}"/>
              </a:ext>
            </a:extLst>
          </p:cNvPr>
          <p:cNvSpPr txBox="1"/>
          <p:nvPr/>
        </p:nvSpPr>
        <p:spPr>
          <a:xfrm>
            <a:off x="6781800" y="228600"/>
            <a:ext cx="488594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1143000" algn="l"/>
                <a:tab pos="1200150" algn="l"/>
              </a:tabLst>
            </a:pPr>
            <a:r>
              <a:rPr lang="en-US" sz="1400" b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TAKE AWAYS: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revenue projections have surpassed pre pandemic levels. This is an 11% increase over 2023 budget.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expenses are 5% over the 2023 budget. This is after budget cuts to reduce burden on cash.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continue to work to support the master plan as well as our strategic plan initiatives.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rate increase to Signatory Airline rates has been proposed and nearly all other rates are being updated as well.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 related concession revenue was estimated based on similar activity to 2023. Other revenues were determined based on current activity and contracted rates.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annual debt service in 2024 for all long-term debt is $1,076,174.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 to utilize cash reserves has been identified to provide the local share of funding opportunities, pay debt service, and support operations in 2023.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service and expense projections continue to change as we receive more information. Airline negotiations with a  new rate structure are anticipated as well, which may affect the final budget for November.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91166-911E-C2FC-92FE-DA4DFAC6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151"/>
            <a:ext cx="6172200" cy="67308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tr 2 Financial Update 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8063</TotalTime>
  <Words>286</Words>
  <Application>Microsoft Office PowerPoint</Application>
  <PresentationFormat>Widescreen</PresentationFormat>
  <Paragraphs>26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Corbel</vt:lpstr>
      <vt:lpstr>Nunito Sans ExtraBold</vt:lpstr>
      <vt:lpstr>Symbol</vt:lpstr>
      <vt:lpstr>Times New Roman</vt:lpstr>
      <vt:lpstr>Wingdings</vt:lpstr>
      <vt:lpstr>Wingdings 2</vt:lpstr>
      <vt:lpstr>Wingdings 3</vt:lpstr>
      <vt:lpstr>Qtr 2 Financial Update 2</vt:lpstr>
      <vt:lpstr>Simple Light</vt:lpstr>
      <vt:lpstr>PowerPoint Presentation</vt:lpstr>
      <vt:lpstr>Updates</vt:lpstr>
      <vt:lpstr>PowerPoint Presentation</vt:lpstr>
      <vt:lpstr>2024 DRAFT Rates &amp; Charges </vt:lpstr>
      <vt:lpstr>2024 DRAFT Rates &amp; Charges Continued </vt:lpstr>
      <vt:lpstr>2024 DRAFT Rates &amp; Charges Continued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2016</dc:title>
  <dc:creator>Joelle Blais</dc:creator>
  <cp:lastModifiedBy>Joelle Bodin</cp:lastModifiedBy>
  <cp:revision>773</cp:revision>
  <cp:lastPrinted>2021-05-17T21:57:03Z</cp:lastPrinted>
  <dcterms:created xsi:type="dcterms:W3CDTF">2016-08-04T21:26:10Z</dcterms:created>
  <dcterms:modified xsi:type="dcterms:W3CDTF">2023-10-17T14:10:22Z</dcterms:modified>
</cp:coreProperties>
</file>