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8"/>
  </p:notesMasterIdLst>
  <p:sldIdLst>
    <p:sldId id="274" r:id="rId2"/>
    <p:sldId id="271" r:id="rId3"/>
    <p:sldId id="262" r:id="rId4"/>
    <p:sldId id="272" r:id="rId5"/>
    <p:sldId id="270" r:id="rId6"/>
    <p:sldId id="269" r:id="rId7"/>
  </p:sldIdLst>
  <p:sldSz cx="9144000" cy="5143500" type="screen16x9"/>
  <p:notesSz cx="6858000" cy="9144000"/>
  <p:embeddedFontLst>
    <p:embeddedFont>
      <p:font typeface="Nunito Sans" pitchFamily="2" charset="0"/>
      <p:regular r:id="rId9"/>
      <p:bold r:id="rId10"/>
      <p:italic r:id="rId11"/>
      <p:boldItalic r:id="rId12"/>
    </p:embeddedFont>
    <p:embeddedFont>
      <p:font typeface="Nunito Sans ExtraBold" pitchFamily="2" charset="0"/>
      <p:bold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43" autoAdjust="0"/>
  </p:normalViewPr>
  <p:slideViewPr>
    <p:cSldViewPr snapToGrid="0">
      <p:cViewPr varScale="1">
        <p:scale>
          <a:sx n="105" d="100"/>
          <a:sy n="105" d="100"/>
        </p:scale>
        <p:origin x="802"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52392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75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348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4584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25407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6" name="Google Shape;26;p7"/>
          <p:cNvSpPr txBox="1">
            <a:spLocks noGrp="1"/>
          </p:cNvSpPr>
          <p:nvPr>
            <p:ph type="body" idx="1"/>
          </p:nvPr>
        </p:nvSpPr>
        <p:spPr>
          <a:xfrm>
            <a:off x="311700" y="1389600"/>
            <a:ext cx="39267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4516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11"/>
          <p:cNvSpPr txBox="1"/>
          <p:nvPr/>
        </p:nvSpPr>
        <p:spPr>
          <a:xfrm>
            <a:off x="620300" y="582650"/>
            <a:ext cx="5387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1">
                <a:solidFill>
                  <a:srgbClr val="005AA1"/>
                </a:solidFill>
                <a:latin typeface="Nunito Sans"/>
                <a:ea typeface="Nunito Sans"/>
                <a:cs typeface="Nunito Sans"/>
                <a:sym typeface="Nunito Sans"/>
              </a:rPr>
              <a:t>Headline for the page.</a:t>
            </a:r>
            <a:endParaRPr sz="3600" b="1" i="0" u="none" strike="noStrike" cap="none">
              <a:solidFill>
                <a:srgbClr val="005AA1"/>
              </a:solidFill>
              <a:latin typeface="Nunito Sans"/>
              <a:ea typeface="Nunito Sans"/>
              <a:cs typeface="Nunito Sans"/>
              <a:sym typeface="Nunito Sans"/>
            </a:endParaRPr>
          </a:p>
        </p:txBody>
      </p:sp>
      <p:sp>
        <p:nvSpPr>
          <p:cNvPr id="38" name="Google Shape;38;p11"/>
          <p:cNvSpPr txBox="1"/>
          <p:nvPr/>
        </p:nvSpPr>
        <p:spPr>
          <a:xfrm>
            <a:off x="620300" y="2073275"/>
            <a:ext cx="81447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34343"/>
                </a:solidFill>
                <a:latin typeface="Nunito Sans"/>
                <a:ea typeface="Nunito Sans"/>
                <a:cs typeface="Nunito Sans"/>
                <a:sym typeface="Nunito Sans"/>
              </a:rPr>
              <a:t>Lorem ipsum dolor sit amet, consectetur adipiscing elit. Donec purus tortor, venenatis id nisi non, dignissim egestas ligula. Praesent scelerisque, libero sed lobortis efficitur, mauris nunc maximus purus, id faucibus mi elit vel tellus. </a:t>
            </a:r>
            <a:endParaRPr sz="1600" b="0" i="0" u="none" strike="noStrike" cap="none">
              <a:solidFill>
                <a:srgbClr val="434343"/>
              </a:solidFill>
              <a:latin typeface="Nunito Sans ExtraBold"/>
              <a:ea typeface="Nunito Sans ExtraBold"/>
              <a:cs typeface="Nunito Sans ExtraBold"/>
              <a:sym typeface="Nunito Sans ExtraBold"/>
            </a:endParaRPr>
          </a:p>
        </p:txBody>
      </p:sp>
      <p:sp>
        <p:nvSpPr>
          <p:cNvPr id="39" name="Google Shape;39;p11"/>
          <p:cNvSpPr txBox="1"/>
          <p:nvPr/>
        </p:nvSpPr>
        <p:spPr>
          <a:xfrm>
            <a:off x="620300" y="1377175"/>
            <a:ext cx="701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5AA1"/>
                </a:solidFill>
                <a:latin typeface="Nunito Sans ExtraBold"/>
                <a:ea typeface="Nunito Sans ExtraBold"/>
                <a:cs typeface="Nunito Sans ExtraBold"/>
                <a:sym typeface="Nunito Sans ExtraBold"/>
              </a:rPr>
              <a:t>Subheadline for this slide.</a:t>
            </a:r>
            <a:endParaRPr sz="2400" b="0" i="0" u="none" strike="noStrike" cap="none">
              <a:solidFill>
                <a:srgbClr val="005AA1"/>
              </a:solidFill>
              <a:latin typeface="Nunito Sans ExtraBold"/>
              <a:ea typeface="Nunito Sans ExtraBold"/>
              <a:cs typeface="Nunito Sans ExtraBold"/>
              <a:sym typeface="Nunito Sans Extra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5AA1"/>
              </a:buClr>
              <a:buSzPts val="3600"/>
              <a:buFont typeface="Nunito Sans"/>
              <a:buNone/>
              <a:defRPr sz="3600" b="1" i="0" u="none" strike="noStrike" cap="none">
                <a:solidFill>
                  <a:srgbClr val="005AA1"/>
                </a:solidFill>
                <a:latin typeface="Nunito Sans"/>
                <a:ea typeface="Nunito Sans"/>
                <a:cs typeface="Nunito Sans"/>
                <a:sym typeface="Nunito Sa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1pPr>
            <a:lvl2pPr marL="914400" marR="0" lvl="1"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2pPr>
            <a:lvl3pPr marL="1371600" marR="0" lvl="2"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3pPr>
            <a:lvl4pPr marL="1828800" marR="0" lvl="3"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4pPr>
            <a:lvl5pPr marL="2286000" marR="0" lvl="4"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5pPr>
            <a:lvl6pPr marL="2743200" marR="0" lvl="5"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6pPr>
            <a:lvl7pPr marL="3200400" marR="0" lvl="6"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7pPr>
            <a:lvl8pPr marL="3657600" marR="0" lvl="7"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8pPr>
            <a:lvl9pPr marL="4114800" marR="0" lvl="8" indent="-330200" algn="l" rtl="0">
              <a:lnSpc>
                <a:spcPct val="115000"/>
              </a:lnSpc>
              <a:spcBef>
                <a:spcPts val="0"/>
              </a:spcBef>
              <a:spcAft>
                <a:spcPts val="0"/>
              </a:spcAft>
              <a:buClr>
                <a:schemeClr val="dk2"/>
              </a:buClr>
              <a:buSzPts val="1600"/>
              <a:buFont typeface="Nunito Sans"/>
              <a:buChar char="■"/>
              <a:defRPr sz="1600" i="0" u="none" strike="noStrike" cap="none">
                <a:solidFill>
                  <a:schemeClr val="dk2"/>
                </a:solidFill>
                <a:latin typeface="Nunito Sans"/>
                <a:ea typeface="Nunito Sans"/>
                <a:cs typeface="Nunito Sans"/>
                <a:sym typeface="Nunito Sans"/>
              </a:defRPr>
            </a:lvl9pPr>
          </a:lstStyle>
          <a:p>
            <a:endParaRPr/>
          </a:p>
        </p:txBody>
      </p:sp>
      <p:sp>
        <p:nvSpPr>
          <p:cNvPr id="8" name="Google Shape;8;p1"/>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9;p1"/>
          <p:cNvPicPr preferRelativeResize="0"/>
          <p:nvPr/>
        </p:nvPicPr>
        <p:blipFill rotWithShape="1">
          <a:blip r:embed="rId10">
            <a:alphaModFix/>
          </a:blip>
          <a:srcRect/>
          <a:stretch/>
        </p:blipFill>
        <p:spPr>
          <a:xfrm>
            <a:off x="313450" y="4655250"/>
            <a:ext cx="1418226" cy="3449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D157-F1BB-0022-DD1F-1AF66F108987}"/>
              </a:ext>
            </a:extLst>
          </p:cNvPr>
          <p:cNvSpPr>
            <a:spLocks noGrp="1"/>
          </p:cNvSpPr>
          <p:nvPr>
            <p:ph type="title"/>
          </p:nvPr>
        </p:nvSpPr>
        <p:spPr/>
        <p:txBody>
          <a:bodyPr>
            <a:normAutofit fontScale="90000"/>
          </a:bodyPr>
          <a:lstStyle/>
          <a:p>
            <a:r>
              <a:rPr lang="en-US" dirty="0"/>
              <a:t>Operations/Construction Update</a:t>
            </a:r>
          </a:p>
        </p:txBody>
      </p:sp>
      <p:sp>
        <p:nvSpPr>
          <p:cNvPr id="3" name="Text Placeholder 2">
            <a:extLst>
              <a:ext uri="{FF2B5EF4-FFF2-40B4-BE49-F238E27FC236}">
                <a16:creationId xmlns:a16="http://schemas.microsoft.com/office/drawing/2014/main" id="{22596E96-F28A-85CB-5E16-9614F1EE0542}"/>
              </a:ext>
            </a:extLst>
          </p:cNvPr>
          <p:cNvSpPr>
            <a:spLocks noGrp="1"/>
          </p:cNvSpPr>
          <p:nvPr>
            <p:ph type="body" idx="1"/>
          </p:nvPr>
        </p:nvSpPr>
        <p:spPr>
          <a:xfrm>
            <a:off x="311700" y="1152475"/>
            <a:ext cx="8034014" cy="3416400"/>
          </a:xfrm>
        </p:spPr>
        <p:txBody>
          <a:bodyPr>
            <a:normAutofit/>
          </a:bodyPr>
          <a:lstStyle/>
          <a:p>
            <a:r>
              <a:rPr lang="en-US" sz="2000" dirty="0"/>
              <a:t>New Air Traffic Control Tower Update</a:t>
            </a:r>
          </a:p>
          <a:p>
            <a:pPr lvl="1"/>
            <a:r>
              <a:rPr lang="en-US" sz="1800" dirty="0"/>
              <a:t>ATCT EA Update</a:t>
            </a:r>
          </a:p>
          <a:p>
            <a:pPr lvl="1"/>
            <a:r>
              <a:rPr lang="en-US" sz="1800" dirty="0"/>
              <a:t>Construction Delivery Method Update</a:t>
            </a:r>
          </a:p>
          <a:p>
            <a:r>
              <a:rPr lang="en-US" sz="2000" dirty="0"/>
              <a:t>2024 Capital Improvement Plan Update</a:t>
            </a:r>
          </a:p>
          <a:p>
            <a:r>
              <a:rPr lang="en-US" sz="2000" dirty="0"/>
              <a:t>Taxiway A Phase 2 + 4 Update</a:t>
            </a:r>
          </a:p>
          <a:p>
            <a:r>
              <a:rPr lang="en-US" sz="2000" dirty="0"/>
              <a:t>Sky Harbor Airport Terminal Update</a:t>
            </a:r>
          </a:p>
          <a:p>
            <a:r>
              <a:rPr lang="en-US" sz="2000" dirty="0"/>
              <a:t>Sky Harbor Airport Snow Removal Equipment Building Update</a:t>
            </a:r>
          </a:p>
        </p:txBody>
      </p:sp>
    </p:spTree>
    <p:extLst>
      <p:ext uri="{BB962C8B-B14F-4D97-AF65-F5344CB8AC3E}">
        <p14:creationId xmlns:p14="http://schemas.microsoft.com/office/powerpoint/2010/main" val="1557958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pic>
        <p:nvPicPr>
          <p:cNvPr id="5" name="Picture 4">
            <a:extLst>
              <a:ext uri="{FF2B5EF4-FFF2-40B4-BE49-F238E27FC236}">
                <a16:creationId xmlns:a16="http://schemas.microsoft.com/office/drawing/2014/main" id="{7B4691B3-662A-21D5-8C75-AA1AB014FD30}"/>
              </a:ext>
            </a:extLst>
          </p:cNvPr>
          <p:cNvPicPr>
            <a:picLocks noChangeAspect="1"/>
          </p:cNvPicPr>
          <p:nvPr/>
        </p:nvPicPr>
        <p:blipFill>
          <a:blip r:embed="rId4"/>
          <a:stretch>
            <a:fillRect/>
          </a:stretch>
        </p:blipFill>
        <p:spPr>
          <a:xfrm>
            <a:off x="921206" y="-8824"/>
            <a:ext cx="7037351" cy="4511899"/>
          </a:xfrm>
          <a:prstGeom prst="rect">
            <a:avLst/>
          </a:prstGeom>
        </p:spPr>
      </p:pic>
    </p:spTree>
    <p:extLst>
      <p:ext uri="{BB962C8B-B14F-4D97-AF65-F5344CB8AC3E}">
        <p14:creationId xmlns:p14="http://schemas.microsoft.com/office/powerpoint/2010/main" val="3971083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89E53438-462C-5BB4-E9B4-44A4E18F6C05}"/>
              </a:ext>
            </a:extLst>
          </p:cNvPr>
          <p:cNvPicPr>
            <a:picLocks noChangeAspect="1"/>
          </p:cNvPicPr>
          <p:nvPr/>
        </p:nvPicPr>
        <p:blipFill>
          <a:blip r:embed="rId3"/>
          <a:stretch>
            <a:fillRect/>
          </a:stretch>
        </p:blipFill>
        <p:spPr>
          <a:xfrm>
            <a:off x="4099303" y="62610"/>
            <a:ext cx="3363130" cy="4474231"/>
          </a:xfrm>
          <a:prstGeom prst="rect">
            <a:avLst/>
          </a:prstGeom>
        </p:spPr>
      </p:pic>
      <p:sp>
        <p:nvSpPr>
          <p:cNvPr id="54" name="Google Shape;54;p13"/>
          <p:cNvSpPr txBox="1"/>
          <p:nvPr/>
        </p:nvSpPr>
        <p:spPr>
          <a:xfrm>
            <a:off x="759854" y="188441"/>
            <a:ext cx="8144700" cy="492412"/>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sym typeface="Nunito Sans"/>
              </a:rPr>
              <a:t>Sky Harbor 2024 CIP</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4">
            <a:alphaModFix/>
          </a:blip>
          <a:srcRect/>
          <a:stretch/>
        </p:blipFill>
        <p:spPr>
          <a:xfrm>
            <a:off x="313450" y="4655250"/>
            <a:ext cx="1418226" cy="344975"/>
          </a:xfrm>
          <a:prstGeom prst="rect">
            <a:avLst/>
          </a:prstGeom>
          <a:noFill/>
          <a:ln>
            <a:noFill/>
          </a:ln>
        </p:spPr>
      </p:pic>
    </p:spTree>
    <p:extLst>
      <p:ext uri="{BB962C8B-B14F-4D97-AF65-F5344CB8AC3E}">
        <p14:creationId xmlns:p14="http://schemas.microsoft.com/office/powerpoint/2010/main" val="305057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D517D7-6604-D277-4E95-E4BBBC6C5309}"/>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ED7BC02A-BAAD-1728-408F-8A8B6976195F}"/>
              </a:ext>
            </a:extLst>
          </p:cNvPr>
          <p:cNvPicPr>
            <a:picLocks noChangeAspect="1"/>
          </p:cNvPicPr>
          <p:nvPr/>
        </p:nvPicPr>
        <p:blipFill>
          <a:blip r:embed="rId2"/>
          <a:stretch>
            <a:fillRect/>
          </a:stretch>
        </p:blipFill>
        <p:spPr>
          <a:xfrm>
            <a:off x="0" y="1111783"/>
            <a:ext cx="9144000" cy="2919933"/>
          </a:xfrm>
          <a:prstGeom prst="rect">
            <a:avLst/>
          </a:prstGeom>
        </p:spPr>
      </p:pic>
    </p:spTree>
    <p:extLst>
      <p:ext uri="{BB962C8B-B14F-4D97-AF65-F5344CB8AC3E}">
        <p14:creationId xmlns:p14="http://schemas.microsoft.com/office/powerpoint/2010/main" val="250850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759854" y="188441"/>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C. Resolution to Approve Work Order 2023-13 for the design of Midfield Ramp Phase 2 between Short Elliott Hendrickson, Inc. and the Duluth Airport Authority</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4303059" y="1108250"/>
            <a:ext cx="4656524" cy="3123902"/>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sz="1600" b="1" dirty="0">
                <a:solidFill>
                  <a:srgbClr val="434343"/>
                </a:solidFill>
                <a:latin typeface="Nunito Sans"/>
              </a:rPr>
              <a:t>Project Description – </a:t>
            </a:r>
            <a:r>
              <a:rPr lang="en-US" sz="1600" dirty="0">
                <a:solidFill>
                  <a:srgbClr val="434343"/>
                </a:solidFill>
                <a:latin typeface="Nunito Sans"/>
              </a:rPr>
              <a:t>The project consists of designing repairs to the Midfield Ramp – Phase 2 area.  The approximately 6,000 square yards of pavement is in poor condition and will be replaced with concrete.</a:t>
            </a:r>
            <a:endParaRPr lang="en-US" sz="1600" dirty="0">
              <a:solidFill>
                <a:srgbClr val="434343"/>
              </a:solidFill>
              <a:latin typeface="Nunito Sans"/>
              <a:sym typeface="Nunito Sans"/>
            </a:endParaRPr>
          </a:p>
          <a:p>
            <a:pPr marL="0" marR="0">
              <a:spcBef>
                <a:spcPts val="0"/>
              </a:spcBef>
              <a:spcAft>
                <a:spcPts val="600"/>
              </a:spcAft>
            </a:pPr>
            <a:r>
              <a:rPr lang="en-US" sz="1600" dirty="0">
                <a:solidFill>
                  <a:srgbClr val="434343"/>
                </a:solidFill>
                <a:latin typeface="Nunito Sans"/>
                <a:sym typeface="Nunito Sans"/>
              </a:rPr>
              <a:t>The </a:t>
            </a:r>
            <a:r>
              <a:rPr lang="en-US" sz="1600" dirty="0">
                <a:solidFill>
                  <a:srgbClr val="434343"/>
                </a:solidFill>
                <a:latin typeface="Nunito Sans"/>
                <a:ea typeface="Nunito Sans"/>
                <a:cs typeface="Nunito Sans"/>
                <a:sym typeface="Nunito Sans"/>
              </a:rPr>
              <a:t>proposal amount is $125,500.00</a:t>
            </a:r>
          </a:p>
          <a:p>
            <a:pPr marL="0" marR="0">
              <a:spcBef>
                <a:spcPts val="0"/>
              </a:spcBef>
              <a:spcAft>
                <a:spcPts val="600"/>
              </a:spcAft>
            </a:pPr>
            <a:r>
              <a:rPr lang="en-US" sz="1600" dirty="0">
                <a:solidFill>
                  <a:srgbClr val="434343"/>
                </a:solidFill>
                <a:latin typeface="Nunito Sans"/>
                <a:ea typeface="Nunito Sans"/>
                <a:cs typeface="Nunito Sans"/>
                <a:sym typeface="Nunito Sans"/>
              </a:rPr>
              <a:t>The project is anticipated to be funded by MnDOT at 70% and the DAA at 30%, with the local share covered with passenger facility charge revenues.</a:t>
            </a:r>
            <a:endParaRPr lang="en-US" sz="1600" dirty="0">
              <a:solidFill>
                <a:srgbClr val="434343"/>
              </a:solidFill>
              <a:latin typeface="Nunito Sans"/>
              <a:sym typeface="Nunito Sans"/>
            </a:endParaRPr>
          </a:p>
          <a:p>
            <a:pPr marL="127000" lvl="7">
              <a:buClr>
                <a:srgbClr val="434343"/>
              </a:buClr>
              <a:buSzPts val="1600"/>
            </a:pPr>
            <a:endParaRPr lang="en-US" sz="1600" dirty="0">
              <a:solidFill>
                <a:srgbClr val="434343"/>
              </a:solidFill>
              <a:latin typeface="Nunito Sans"/>
              <a:sym typeface="Nunito Sans"/>
            </a:endParaRPr>
          </a:p>
        </p:txBody>
      </p:sp>
      <p:pic>
        <p:nvPicPr>
          <p:cNvPr id="5" name="Picture 4">
            <a:extLst>
              <a:ext uri="{FF2B5EF4-FFF2-40B4-BE49-F238E27FC236}">
                <a16:creationId xmlns:a16="http://schemas.microsoft.com/office/drawing/2014/main" id="{F7CEA713-7191-F602-3546-3D64D4F2E666}"/>
              </a:ext>
            </a:extLst>
          </p:cNvPr>
          <p:cNvPicPr>
            <a:picLocks noChangeAspect="1"/>
          </p:cNvPicPr>
          <p:nvPr/>
        </p:nvPicPr>
        <p:blipFill>
          <a:blip r:embed="rId4"/>
          <a:stretch>
            <a:fillRect/>
          </a:stretch>
        </p:blipFill>
        <p:spPr>
          <a:xfrm>
            <a:off x="184417" y="1768661"/>
            <a:ext cx="4109921" cy="1606177"/>
          </a:xfrm>
          <a:prstGeom prst="rect">
            <a:avLst/>
          </a:prstGeom>
        </p:spPr>
      </p:pic>
      <p:sp>
        <p:nvSpPr>
          <p:cNvPr id="4" name="Freeform: Shape 3">
            <a:extLst>
              <a:ext uri="{FF2B5EF4-FFF2-40B4-BE49-F238E27FC236}">
                <a16:creationId xmlns:a16="http://schemas.microsoft.com/office/drawing/2014/main" id="{F1612A57-F548-441F-3C23-81C97696D52F}"/>
              </a:ext>
            </a:extLst>
          </p:cNvPr>
          <p:cNvSpPr/>
          <p:nvPr/>
        </p:nvSpPr>
        <p:spPr>
          <a:xfrm>
            <a:off x="2970213" y="2632075"/>
            <a:ext cx="623887" cy="384175"/>
          </a:xfrm>
          <a:custGeom>
            <a:avLst/>
            <a:gdLst>
              <a:gd name="connsiteX0" fmla="*/ 9525 w 623887"/>
              <a:gd name="connsiteY0" fmla="*/ 0 h 384175"/>
              <a:gd name="connsiteX1" fmla="*/ 623887 w 623887"/>
              <a:gd name="connsiteY1" fmla="*/ 23813 h 384175"/>
              <a:gd name="connsiteX2" fmla="*/ 614362 w 623887"/>
              <a:gd name="connsiteY2" fmla="*/ 384175 h 384175"/>
              <a:gd name="connsiteX3" fmla="*/ 0 w 623887"/>
              <a:gd name="connsiteY3" fmla="*/ 365125 h 384175"/>
              <a:gd name="connsiteX4" fmla="*/ 9525 w 623887"/>
              <a:gd name="connsiteY4" fmla="*/ 0 h 384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887" h="384175">
                <a:moveTo>
                  <a:pt x="9525" y="0"/>
                </a:moveTo>
                <a:lnTo>
                  <a:pt x="623887" y="23813"/>
                </a:lnTo>
                <a:lnTo>
                  <a:pt x="614362" y="384175"/>
                </a:lnTo>
                <a:lnTo>
                  <a:pt x="0" y="365125"/>
                </a:lnTo>
                <a:lnTo>
                  <a:pt x="9525" y="0"/>
                </a:lnTo>
                <a:close/>
              </a:path>
            </a:pathLst>
          </a:cu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28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
        <p:cNvGrpSpPr/>
        <p:nvPr/>
      </p:nvGrpSpPr>
      <p:grpSpPr>
        <a:xfrm>
          <a:off x="0" y="0"/>
          <a:ext cx="0" cy="0"/>
          <a:chOff x="0" y="0"/>
          <a:chExt cx="0" cy="0"/>
        </a:xfrm>
      </p:grpSpPr>
      <p:sp>
        <p:nvSpPr>
          <p:cNvPr id="54" name="Google Shape;54;p13"/>
          <p:cNvSpPr txBox="1"/>
          <p:nvPr/>
        </p:nvSpPr>
        <p:spPr>
          <a:xfrm>
            <a:off x="759854" y="188441"/>
            <a:ext cx="8144700" cy="1107965"/>
          </a:xfrm>
          <a:prstGeom prst="rect">
            <a:avLst/>
          </a:prstGeom>
          <a:noFill/>
          <a:ln>
            <a:noFill/>
          </a:ln>
        </p:spPr>
        <p:txBody>
          <a:bodyPr spcFirstLastPara="1" wrap="square" lIns="91425" tIns="91425" rIns="91425" bIns="91425" anchor="t" anchorCtr="0">
            <a:spAutoFit/>
          </a:bodyPr>
          <a:lstStyle/>
          <a:p>
            <a:pPr>
              <a:buSzPts val="3600"/>
            </a:pPr>
            <a:r>
              <a:rPr lang="en-US" sz="2000" b="1" dirty="0">
                <a:solidFill>
                  <a:srgbClr val="005AA1"/>
                </a:solidFill>
                <a:latin typeface="Nunito Sans"/>
              </a:rPr>
              <a:t>D. Resolution to Approve Work Order 2023-15 for the design of the Runway 27 PAPI’s between Short Elliott Hendrickson, Inc. and the Duluth Airport Authority Authority.</a:t>
            </a:r>
            <a:endParaRPr sz="2000" b="1" dirty="0">
              <a:solidFill>
                <a:srgbClr val="005AA1"/>
              </a:solidFill>
              <a:latin typeface="Nunito Sans"/>
              <a:sym typeface="Nunito Sans"/>
            </a:endParaRPr>
          </a:p>
        </p:txBody>
      </p:sp>
      <p:sp>
        <p:nvSpPr>
          <p:cNvPr id="57" name="Google Shape;57;p13"/>
          <p:cNvSpPr/>
          <p:nvPr/>
        </p:nvSpPr>
        <p:spPr>
          <a:xfrm rot="10800000">
            <a:off x="0" y="4503075"/>
            <a:ext cx="9144000" cy="640500"/>
          </a:xfrm>
          <a:prstGeom prst="rect">
            <a:avLst/>
          </a:prstGeom>
          <a:gradFill>
            <a:gsLst>
              <a:gs pos="0">
                <a:srgbClr val="005AA1"/>
              </a:gs>
              <a:gs pos="100000">
                <a:srgbClr val="002958"/>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3">
            <a:alphaModFix/>
          </a:blip>
          <a:srcRect/>
          <a:stretch/>
        </p:blipFill>
        <p:spPr>
          <a:xfrm>
            <a:off x="313450" y="4655250"/>
            <a:ext cx="1418226" cy="344975"/>
          </a:xfrm>
          <a:prstGeom prst="rect">
            <a:avLst/>
          </a:prstGeom>
          <a:noFill/>
          <a:ln>
            <a:noFill/>
          </a:ln>
        </p:spPr>
      </p:pic>
      <p:sp>
        <p:nvSpPr>
          <p:cNvPr id="9" name="Google Shape;65;p14">
            <a:extLst>
              <a:ext uri="{FF2B5EF4-FFF2-40B4-BE49-F238E27FC236}">
                <a16:creationId xmlns:a16="http://schemas.microsoft.com/office/drawing/2014/main" id="{1EC3661E-F8BC-48EA-B8E2-E9F32034A1A2}"/>
              </a:ext>
            </a:extLst>
          </p:cNvPr>
          <p:cNvSpPr txBox="1"/>
          <p:nvPr/>
        </p:nvSpPr>
        <p:spPr>
          <a:xfrm>
            <a:off x="3812582" y="1686361"/>
            <a:ext cx="5223841" cy="2539126"/>
          </a:xfrm>
          <a:prstGeom prst="rect">
            <a:avLst/>
          </a:prstGeom>
          <a:noFill/>
          <a:ln>
            <a:noFill/>
          </a:ln>
        </p:spPr>
        <p:txBody>
          <a:bodyPr spcFirstLastPara="1" wrap="square" lIns="91425" tIns="91425" rIns="91425" bIns="91425" anchor="t" anchorCtr="0">
            <a:spAutoFit/>
          </a:bodyPr>
          <a:lstStyle/>
          <a:p>
            <a:pPr marL="0" marR="0">
              <a:spcBef>
                <a:spcPts val="0"/>
              </a:spcBef>
              <a:spcAft>
                <a:spcPts val="600"/>
              </a:spcAft>
            </a:pPr>
            <a:r>
              <a:rPr lang="en-US" sz="1600" b="1" dirty="0">
                <a:solidFill>
                  <a:srgbClr val="434343"/>
                </a:solidFill>
                <a:latin typeface="Nunito Sans"/>
              </a:rPr>
              <a:t>Project Description – </a:t>
            </a:r>
            <a:r>
              <a:rPr lang="en-US" sz="1600" dirty="0">
                <a:solidFill>
                  <a:srgbClr val="434343"/>
                </a:solidFill>
                <a:latin typeface="Nunito Sans"/>
              </a:rPr>
              <a:t>The project consists of replacing the Runway 27 Precision Approach Path Indicator (PAPI) lighting system. The lights are beyond their useful life and in need of replacement.</a:t>
            </a:r>
          </a:p>
          <a:p>
            <a:pPr marL="0" marR="0">
              <a:spcBef>
                <a:spcPts val="0"/>
              </a:spcBef>
              <a:spcAft>
                <a:spcPts val="600"/>
              </a:spcAft>
            </a:pPr>
            <a:endParaRPr lang="en-US" sz="800" dirty="0">
              <a:solidFill>
                <a:srgbClr val="434343"/>
              </a:solidFill>
              <a:latin typeface="Nunito Sans"/>
              <a:sym typeface="Nunito Sans"/>
            </a:endParaRPr>
          </a:p>
          <a:p>
            <a:pPr marL="0" marR="0">
              <a:spcBef>
                <a:spcPts val="0"/>
              </a:spcBef>
              <a:spcAft>
                <a:spcPts val="600"/>
              </a:spcAft>
            </a:pPr>
            <a:r>
              <a:rPr lang="en-US" sz="1600" dirty="0">
                <a:solidFill>
                  <a:srgbClr val="434343"/>
                </a:solidFill>
                <a:latin typeface="Nunito Sans"/>
                <a:sym typeface="Nunito Sans"/>
              </a:rPr>
              <a:t>The </a:t>
            </a:r>
            <a:r>
              <a:rPr lang="en-US" sz="1600" dirty="0">
                <a:solidFill>
                  <a:srgbClr val="434343"/>
                </a:solidFill>
                <a:latin typeface="Nunito Sans"/>
                <a:ea typeface="Nunito Sans"/>
                <a:cs typeface="Nunito Sans"/>
                <a:sym typeface="Nunito Sans"/>
              </a:rPr>
              <a:t>proposal amount is $57,900.</a:t>
            </a:r>
          </a:p>
          <a:p>
            <a:pPr marL="0" marR="0">
              <a:spcBef>
                <a:spcPts val="0"/>
              </a:spcBef>
              <a:spcAft>
                <a:spcPts val="600"/>
              </a:spcAft>
            </a:pPr>
            <a:endParaRPr lang="en-US" sz="800" dirty="0">
              <a:solidFill>
                <a:srgbClr val="434343"/>
              </a:solidFill>
              <a:latin typeface="Nunito Sans"/>
              <a:ea typeface="Nunito Sans"/>
              <a:cs typeface="Nunito Sans"/>
              <a:sym typeface="Nunito Sans"/>
            </a:endParaRPr>
          </a:p>
          <a:p>
            <a:pPr marL="0" marR="0">
              <a:spcBef>
                <a:spcPts val="0"/>
              </a:spcBef>
              <a:spcAft>
                <a:spcPts val="600"/>
              </a:spcAft>
            </a:pPr>
            <a:r>
              <a:rPr lang="en-US" sz="1600" dirty="0">
                <a:solidFill>
                  <a:srgbClr val="434343"/>
                </a:solidFill>
                <a:latin typeface="Nunito Sans"/>
                <a:ea typeface="Nunito Sans"/>
                <a:cs typeface="Nunito Sans"/>
                <a:sym typeface="Nunito Sans"/>
              </a:rPr>
              <a:t>The project is anticipated to be funded by FAA at 90%, MnDOT at 5%, and the DAA at 5%.</a:t>
            </a:r>
            <a:endParaRPr lang="en-US" sz="1600" dirty="0">
              <a:solidFill>
                <a:srgbClr val="434343"/>
              </a:solidFill>
              <a:latin typeface="Nunito Sans"/>
              <a:sym typeface="Nunito Sans"/>
            </a:endParaRPr>
          </a:p>
        </p:txBody>
      </p:sp>
      <p:pic>
        <p:nvPicPr>
          <p:cNvPr id="4" name="Picture 3" descr="An airplane in the background&#10;&#10;Description automatically generated">
            <a:extLst>
              <a:ext uri="{FF2B5EF4-FFF2-40B4-BE49-F238E27FC236}">
                <a16:creationId xmlns:a16="http://schemas.microsoft.com/office/drawing/2014/main" id="{403FF03E-B27D-90FC-5AE3-61FBA8AE839D}"/>
              </a:ext>
            </a:extLst>
          </p:cNvPr>
          <p:cNvPicPr>
            <a:picLocks noChangeAspect="1"/>
          </p:cNvPicPr>
          <p:nvPr/>
        </p:nvPicPr>
        <p:blipFill>
          <a:blip r:embed="rId4"/>
          <a:stretch>
            <a:fillRect/>
          </a:stretch>
        </p:blipFill>
        <p:spPr>
          <a:xfrm>
            <a:off x="107576" y="1686360"/>
            <a:ext cx="3573794" cy="2382529"/>
          </a:xfrm>
          <a:prstGeom prst="rect">
            <a:avLst/>
          </a:prstGeom>
        </p:spPr>
      </p:pic>
    </p:spTree>
    <p:extLst>
      <p:ext uri="{BB962C8B-B14F-4D97-AF65-F5344CB8AC3E}">
        <p14:creationId xmlns:p14="http://schemas.microsoft.com/office/powerpoint/2010/main" val="330239554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TotalTime>
  <Words>238</Words>
  <Application>Microsoft Office PowerPoint</Application>
  <PresentationFormat>On-screen Show (16:9)</PresentationFormat>
  <Paragraphs>19</Paragraphs>
  <Slides>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Nunito Sans</vt:lpstr>
      <vt:lpstr>Nunito Sans ExtraBold</vt:lpstr>
      <vt:lpstr>Arial</vt:lpstr>
      <vt:lpstr>Simple Light</vt:lpstr>
      <vt:lpstr>Operations/Construction Update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Nowicki</dc:creator>
  <cp:lastModifiedBy>Mark Papko</cp:lastModifiedBy>
  <cp:revision>29</cp:revision>
  <dcterms:modified xsi:type="dcterms:W3CDTF">2023-10-17T14:24:25Z</dcterms:modified>
</cp:coreProperties>
</file>