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
  </p:notesMasterIdLst>
  <p:sldIdLst>
    <p:sldId id="276" r:id="rId2"/>
    <p:sldId id="271" r:id="rId3"/>
    <p:sldId id="272" r:id="rId4"/>
  </p:sldIdLst>
  <p:sldSz cx="9144000" cy="5143500" type="screen16x9"/>
  <p:notesSz cx="6858000" cy="9144000"/>
  <p:embeddedFontLst>
    <p:embeddedFont>
      <p:font typeface="Nunito Sans" pitchFamily="2" charset="0"/>
      <p:regular r:id="rId6"/>
      <p:bold r:id="rId7"/>
      <p:italic r:id="rId8"/>
      <p:boldItalic r:id="rId9"/>
    </p:embeddedFont>
    <p:embeddedFont>
      <p:font typeface="Nunito Sans ExtraBold" pitchFamily="2" charset="0"/>
      <p:bold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3" autoAdjust="0"/>
  </p:normalViewPr>
  <p:slideViewPr>
    <p:cSldViewPr snapToGrid="0">
      <p:cViewPr varScale="1">
        <p:scale>
          <a:sx n="105" d="100"/>
          <a:sy n="105" d="100"/>
        </p:scale>
        <p:origin x="80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239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2540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10">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471AD-3859-33A2-140C-66187530948B}"/>
              </a:ext>
            </a:extLst>
          </p:cNvPr>
          <p:cNvSpPr>
            <a:spLocks noGrp="1"/>
          </p:cNvSpPr>
          <p:nvPr>
            <p:ph type="ctrTitle"/>
          </p:nvPr>
        </p:nvSpPr>
        <p:spPr>
          <a:xfrm>
            <a:off x="384279" y="418003"/>
            <a:ext cx="8520600" cy="895539"/>
          </a:xfrm>
        </p:spPr>
        <p:txBody>
          <a:bodyPr>
            <a:normAutofit fontScale="90000"/>
          </a:bodyPr>
          <a:lstStyle/>
          <a:p>
            <a:r>
              <a:rPr lang="en-US" sz="2700" b="1" dirty="0">
                <a:solidFill>
                  <a:srgbClr val="005AA1"/>
                </a:solidFill>
                <a:latin typeface="Nunito Sans"/>
              </a:rPr>
              <a:t>Operations/Construction/Projects/Planning Update</a:t>
            </a:r>
            <a:br>
              <a:rPr lang="en-US" sz="4800" b="1" dirty="0">
                <a:solidFill>
                  <a:srgbClr val="005AA1"/>
                </a:solidFill>
                <a:latin typeface="Nunito Sans"/>
                <a:sym typeface="Nunito Sans"/>
              </a:rPr>
            </a:br>
            <a:endParaRPr lang="en-US" dirty="0"/>
          </a:p>
        </p:txBody>
      </p:sp>
      <p:sp>
        <p:nvSpPr>
          <p:cNvPr id="6" name="Subtitle 5">
            <a:extLst>
              <a:ext uri="{FF2B5EF4-FFF2-40B4-BE49-F238E27FC236}">
                <a16:creationId xmlns:a16="http://schemas.microsoft.com/office/drawing/2014/main" id="{13889D7D-CBBC-96D1-D888-CEBD00EBDE28}"/>
              </a:ext>
            </a:extLst>
          </p:cNvPr>
          <p:cNvSpPr>
            <a:spLocks noGrp="1"/>
          </p:cNvSpPr>
          <p:nvPr>
            <p:ph type="subTitle" idx="1"/>
          </p:nvPr>
        </p:nvSpPr>
        <p:spPr>
          <a:xfrm>
            <a:off x="311700" y="994230"/>
            <a:ext cx="8520600" cy="3338284"/>
          </a:xfrm>
        </p:spPr>
        <p:txBody>
          <a:bodyPr>
            <a:normAutofit/>
          </a:bodyPr>
          <a:lstStyle/>
          <a:p>
            <a:pPr marL="127000" indent="0" algn="l"/>
            <a:r>
              <a:rPr lang="en-US" sz="1800" b="1" i="0" u="none" strike="noStrike" baseline="0" dirty="0">
                <a:latin typeface="ArialMT"/>
              </a:rPr>
              <a:t>Duluth International Airport:</a:t>
            </a:r>
          </a:p>
          <a:p>
            <a:pPr marL="127000" indent="0" algn="l"/>
            <a:endParaRPr lang="en-US" sz="1800" b="0" i="0" u="none" strike="noStrike" baseline="0" dirty="0">
              <a:latin typeface="ArialMT"/>
            </a:endParaRPr>
          </a:p>
          <a:p>
            <a:pPr algn="l">
              <a:buFont typeface="Arial" panose="020B0604020202020204" pitchFamily="34" charset="0"/>
              <a:buChar char="•"/>
            </a:pPr>
            <a:r>
              <a:rPr lang="en-US" sz="1800" dirty="0">
                <a:latin typeface="ArialMT"/>
              </a:rPr>
              <a:t>Joint Airport Zoning Board – Board of Adjustments DAA Nominee</a:t>
            </a:r>
            <a:endParaRPr lang="en-US" sz="1800" b="0" i="0" u="none" strike="noStrike" baseline="0" dirty="0">
              <a:latin typeface="ArialMT"/>
            </a:endParaRPr>
          </a:p>
          <a:p>
            <a:pPr algn="l">
              <a:buFont typeface="Arial" panose="020B0604020202020204" pitchFamily="34" charset="0"/>
              <a:buChar char="•"/>
            </a:pPr>
            <a:r>
              <a:rPr lang="en-US" sz="1800" b="0" i="0" u="none" strike="noStrike" baseline="0" dirty="0">
                <a:latin typeface="ArialMT"/>
              </a:rPr>
              <a:t>Air Traffic Control Tower Update</a:t>
            </a:r>
          </a:p>
          <a:p>
            <a:pPr marL="127000" indent="0" algn="l"/>
            <a:endParaRPr lang="en-US" sz="1800" b="0" i="0" u="none" strike="noStrike" baseline="0" dirty="0">
              <a:latin typeface="ArialMT"/>
            </a:endParaRPr>
          </a:p>
          <a:p>
            <a:pPr marL="127000" indent="0" algn="l"/>
            <a:r>
              <a:rPr lang="en-US" sz="1800" b="1" dirty="0">
                <a:latin typeface="ArialMT"/>
              </a:rPr>
              <a:t>Sky Harbor Airport:</a:t>
            </a:r>
          </a:p>
          <a:p>
            <a:pPr marL="127000" indent="0" algn="l"/>
            <a:endParaRPr lang="en-US" sz="1800" dirty="0">
              <a:latin typeface="ArialMT"/>
            </a:endParaRPr>
          </a:p>
          <a:p>
            <a:pPr marL="412750" indent="-285750" algn="l">
              <a:buFont typeface="Arial" panose="020B0604020202020204" pitchFamily="34" charset="0"/>
              <a:buChar char="•"/>
            </a:pPr>
            <a:r>
              <a:rPr lang="en-US" sz="1800" b="0" i="0" u="none" strike="noStrike" baseline="0" dirty="0">
                <a:latin typeface="ArialMT"/>
              </a:rPr>
              <a:t>New General Aviation Terminal Construction Update</a:t>
            </a:r>
          </a:p>
          <a:p>
            <a:pPr marL="412750" indent="-285750" algn="l">
              <a:buFont typeface="Arial" panose="020B0604020202020204" pitchFamily="34" charset="0"/>
              <a:buChar char="•"/>
            </a:pPr>
            <a:r>
              <a:rPr lang="en-US" sz="1800" dirty="0">
                <a:latin typeface="ArialMT"/>
              </a:rPr>
              <a:t>New Snow Removal Equipment Building Construction Update</a:t>
            </a:r>
            <a:endParaRPr lang="en-US" sz="1800" b="0" i="0" u="none" strike="noStrike" baseline="0" dirty="0">
              <a:latin typeface="ArialMT"/>
            </a:endParaRPr>
          </a:p>
        </p:txBody>
      </p:sp>
    </p:spTree>
    <p:extLst>
      <p:ext uri="{BB962C8B-B14F-4D97-AF65-F5344CB8AC3E}">
        <p14:creationId xmlns:p14="http://schemas.microsoft.com/office/powerpoint/2010/main" val="15196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3" name="Picture 2">
            <a:extLst>
              <a:ext uri="{FF2B5EF4-FFF2-40B4-BE49-F238E27FC236}">
                <a16:creationId xmlns:a16="http://schemas.microsoft.com/office/drawing/2014/main" id="{0FC3F3A7-78B2-4772-A1E9-CE8D8388098E}"/>
              </a:ext>
            </a:extLst>
          </p:cNvPr>
          <p:cNvPicPr>
            <a:picLocks noChangeAspect="1"/>
          </p:cNvPicPr>
          <p:nvPr/>
        </p:nvPicPr>
        <p:blipFill>
          <a:blip r:embed="rId4"/>
          <a:stretch>
            <a:fillRect/>
          </a:stretch>
        </p:blipFill>
        <p:spPr>
          <a:xfrm>
            <a:off x="209543" y="459396"/>
            <a:ext cx="6283255" cy="4043679"/>
          </a:xfrm>
          <a:prstGeom prst="rect">
            <a:avLst/>
          </a:prstGeom>
        </p:spPr>
      </p:pic>
      <p:sp>
        <p:nvSpPr>
          <p:cNvPr id="6" name="TextBox 5">
            <a:extLst>
              <a:ext uri="{FF2B5EF4-FFF2-40B4-BE49-F238E27FC236}">
                <a16:creationId xmlns:a16="http://schemas.microsoft.com/office/drawing/2014/main" id="{43595F48-4C05-FADC-65F3-62D63AB1BDCE}"/>
              </a:ext>
            </a:extLst>
          </p:cNvPr>
          <p:cNvSpPr txBox="1"/>
          <p:nvPr/>
        </p:nvSpPr>
        <p:spPr>
          <a:xfrm>
            <a:off x="1569020" y="3154680"/>
            <a:ext cx="778373" cy="338554"/>
          </a:xfrm>
          <a:prstGeom prst="rect">
            <a:avLst/>
          </a:prstGeom>
          <a:solidFill>
            <a:schemeClr val="accent4">
              <a:lumMod val="60000"/>
              <a:lumOff val="40000"/>
            </a:schemeClr>
          </a:solidFill>
          <a:ln w="12700">
            <a:solidFill>
              <a:schemeClr val="tx1"/>
            </a:solidFill>
            <a:prstDash val="sysDot"/>
          </a:ln>
        </p:spPr>
        <p:txBody>
          <a:bodyPr wrap="square" rtlCol="0">
            <a:spAutoFit/>
          </a:bodyPr>
          <a:lstStyle/>
          <a:p>
            <a:pPr algn="ctr"/>
            <a:r>
              <a:rPr lang="en-US" sz="800" dirty="0"/>
              <a:t>Hermantown Hydraulics</a:t>
            </a:r>
          </a:p>
        </p:txBody>
      </p:sp>
      <p:sp>
        <p:nvSpPr>
          <p:cNvPr id="7" name="TextBox 6">
            <a:extLst>
              <a:ext uri="{FF2B5EF4-FFF2-40B4-BE49-F238E27FC236}">
                <a16:creationId xmlns:a16="http://schemas.microsoft.com/office/drawing/2014/main" id="{F38230E5-04DD-E7E0-9317-87AF21601336}"/>
              </a:ext>
            </a:extLst>
          </p:cNvPr>
          <p:cNvSpPr txBox="1"/>
          <p:nvPr/>
        </p:nvSpPr>
        <p:spPr>
          <a:xfrm>
            <a:off x="4491997" y="1135649"/>
            <a:ext cx="746895" cy="754053"/>
          </a:xfrm>
          <a:prstGeom prst="rect">
            <a:avLst/>
          </a:prstGeom>
          <a:solidFill>
            <a:schemeClr val="accent4">
              <a:lumMod val="60000"/>
              <a:lumOff val="40000"/>
            </a:schemeClr>
          </a:solidFill>
          <a:ln w="12700">
            <a:solidFill>
              <a:schemeClr val="tx1"/>
            </a:solidFill>
            <a:prstDash val="sysDot"/>
          </a:ln>
        </p:spPr>
        <p:txBody>
          <a:bodyPr wrap="square" rtlCol="0">
            <a:spAutoFit/>
          </a:bodyPr>
          <a:lstStyle/>
          <a:p>
            <a:pPr algn="ctr"/>
            <a:endParaRPr lang="en-US" sz="600" dirty="0"/>
          </a:p>
          <a:p>
            <a:pPr algn="ctr"/>
            <a:endParaRPr lang="en-US" sz="800" dirty="0"/>
          </a:p>
          <a:p>
            <a:pPr algn="ctr"/>
            <a:r>
              <a:rPr lang="en-US" sz="800" dirty="0"/>
              <a:t>DHL Building</a:t>
            </a:r>
          </a:p>
          <a:p>
            <a:pPr algn="ctr"/>
            <a:endParaRPr lang="en-US" sz="700" dirty="0"/>
          </a:p>
          <a:p>
            <a:pPr algn="ctr"/>
            <a:endParaRPr lang="en-US" sz="600" dirty="0"/>
          </a:p>
        </p:txBody>
      </p:sp>
      <p:sp>
        <p:nvSpPr>
          <p:cNvPr id="8" name="Google Shape;54;p13">
            <a:extLst>
              <a:ext uri="{FF2B5EF4-FFF2-40B4-BE49-F238E27FC236}">
                <a16:creationId xmlns:a16="http://schemas.microsoft.com/office/drawing/2014/main" id="{C325A3BD-4EC6-B0B4-315A-D9032B35C1EE}"/>
              </a:ext>
            </a:extLst>
          </p:cNvPr>
          <p:cNvSpPr txBox="1"/>
          <p:nvPr/>
        </p:nvSpPr>
        <p:spPr>
          <a:xfrm>
            <a:off x="277852" y="139189"/>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a:rPr>
              <a:t>ATCT Preliminary Site Layout</a:t>
            </a:r>
            <a:endParaRPr sz="2000" b="1" dirty="0">
              <a:solidFill>
                <a:srgbClr val="005AA1"/>
              </a:solidFill>
              <a:latin typeface="Nunito Sans"/>
              <a:sym typeface="Nunito Sans"/>
            </a:endParaRPr>
          </a:p>
        </p:txBody>
      </p:sp>
      <p:sp>
        <p:nvSpPr>
          <p:cNvPr id="10" name="Text Placeholder 9">
            <a:extLst>
              <a:ext uri="{FF2B5EF4-FFF2-40B4-BE49-F238E27FC236}">
                <a16:creationId xmlns:a16="http://schemas.microsoft.com/office/drawing/2014/main" id="{AA730DDB-296C-CAE1-8CC9-1951899BF7F6}"/>
              </a:ext>
            </a:extLst>
          </p:cNvPr>
          <p:cNvSpPr>
            <a:spLocks noGrp="1"/>
          </p:cNvSpPr>
          <p:nvPr>
            <p:ph type="body" idx="1"/>
          </p:nvPr>
        </p:nvSpPr>
        <p:spPr>
          <a:xfrm>
            <a:off x="6561245" y="982050"/>
            <a:ext cx="2424626" cy="1589700"/>
          </a:xfrm>
        </p:spPr>
        <p:txBody>
          <a:bodyPr>
            <a:normAutofit/>
          </a:bodyPr>
          <a:lstStyle/>
          <a:p>
            <a:pPr marL="152400" indent="0">
              <a:buNone/>
            </a:pPr>
            <a:r>
              <a:rPr lang="en-US" dirty="0"/>
              <a:t>Buildings to be removed prior to construction of new ATCT</a:t>
            </a:r>
          </a:p>
          <a:p>
            <a:pPr marL="152400" indent="0">
              <a:buNone/>
            </a:pPr>
            <a:endParaRPr lang="en-US" dirty="0"/>
          </a:p>
          <a:p>
            <a:pPr marL="152400" indent="0">
              <a:buNone/>
            </a:pPr>
            <a:r>
              <a:rPr lang="en-US" dirty="0"/>
              <a:t>Infrastructure to be relocated prior to construction of new ATCT</a:t>
            </a:r>
          </a:p>
          <a:p>
            <a:pPr marL="152400" indent="0">
              <a:buNone/>
            </a:pPr>
            <a:endParaRPr lang="en-US" dirty="0"/>
          </a:p>
        </p:txBody>
      </p:sp>
      <p:sp>
        <p:nvSpPr>
          <p:cNvPr id="11" name="Rectangle 10">
            <a:extLst>
              <a:ext uri="{FF2B5EF4-FFF2-40B4-BE49-F238E27FC236}">
                <a16:creationId xmlns:a16="http://schemas.microsoft.com/office/drawing/2014/main" id="{EF4A3F38-644D-59B8-231C-15185C0F6A7C}"/>
              </a:ext>
            </a:extLst>
          </p:cNvPr>
          <p:cNvSpPr/>
          <p:nvPr/>
        </p:nvSpPr>
        <p:spPr>
          <a:xfrm>
            <a:off x="6561245" y="1073631"/>
            <a:ext cx="203940" cy="206256"/>
          </a:xfrm>
          <a:prstGeom prst="rect">
            <a:avLst/>
          </a:prstGeom>
          <a:solidFill>
            <a:schemeClr val="accent4">
              <a:lumMod val="60000"/>
              <a:lumOff val="40000"/>
            </a:schemeClr>
          </a:solid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E08F97-6E02-897E-8E5F-838EDC131766}"/>
              </a:ext>
            </a:extLst>
          </p:cNvPr>
          <p:cNvSpPr/>
          <p:nvPr/>
        </p:nvSpPr>
        <p:spPr>
          <a:xfrm>
            <a:off x="6561245" y="1686884"/>
            <a:ext cx="203940" cy="206256"/>
          </a:xfrm>
          <a:prstGeom prst="rect">
            <a:avLst/>
          </a:prstGeom>
          <a:solidFill>
            <a:srgbClr val="F795DB"/>
          </a:solid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385F5B-4E97-0FA5-45BF-8843F1F89E68}"/>
              </a:ext>
            </a:extLst>
          </p:cNvPr>
          <p:cNvSpPr/>
          <p:nvPr/>
        </p:nvSpPr>
        <p:spPr>
          <a:xfrm>
            <a:off x="3351170" y="1176759"/>
            <a:ext cx="102390" cy="379988"/>
          </a:xfrm>
          <a:prstGeom prst="rect">
            <a:avLst/>
          </a:prstGeom>
          <a:solidFill>
            <a:srgbClr val="F795DB"/>
          </a:solid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0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build="p"/>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AA9C9F33-69DC-EF09-3D0C-ECD80CD8D025}"/>
              </a:ext>
            </a:extLst>
          </p:cNvPr>
          <p:cNvSpPr txBox="1"/>
          <p:nvPr/>
        </p:nvSpPr>
        <p:spPr>
          <a:xfrm>
            <a:off x="277852" y="139189"/>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a:rPr>
              <a:t>Impacts to Future Airport Development</a:t>
            </a:r>
            <a:endParaRPr sz="2000" b="1" dirty="0">
              <a:solidFill>
                <a:srgbClr val="005AA1"/>
              </a:solidFill>
              <a:latin typeface="Nunito Sans"/>
              <a:sym typeface="Nunito Sans"/>
            </a:endParaRPr>
          </a:p>
        </p:txBody>
      </p:sp>
      <p:pic>
        <p:nvPicPr>
          <p:cNvPr id="6" name="Picture 5">
            <a:extLst>
              <a:ext uri="{FF2B5EF4-FFF2-40B4-BE49-F238E27FC236}">
                <a16:creationId xmlns:a16="http://schemas.microsoft.com/office/drawing/2014/main" id="{F33BB603-F051-55B7-6539-21E6D2F87BF1}"/>
              </a:ext>
            </a:extLst>
          </p:cNvPr>
          <p:cNvPicPr>
            <a:picLocks noChangeAspect="1"/>
          </p:cNvPicPr>
          <p:nvPr/>
        </p:nvPicPr>
        <p:blipFill>
          <a:blip r:embed="rId2"/>
          <a:stretch>
            <a:fillRect/>
          </a:stretch>
        </p:blipFill>
        <p:spPr>
          <a:xfrm>
            <a:off x="721448" y="506374"/>
            <a:ext cx="6212978" cy="3974888"/>
          </a:xfrm>
          <a:prstGeom prst="rect">
            <a:avLst/>
          </a:prstGeom>
        </p:spPr>
      </p:pic>
      <p:sp>
        <p:nvSpPr>
          <p:cNvPr id="7" name="Oval 6">
            <a:extLst>
              <a:ext uri="{FF2B5EF4-FFF2-40B4-BE49-F238E27FC236}">
                <a16:creationId xmlns:a16="http://schemas.microsoft.com/office/drawing/2014/main" id="{88DBC2F4-8308-EEBC-C20E-766B633C1FAC}"/>
              </a:ext>
            </a:extLst>
          </p:cNvPr>
          <p:cNvSpPr/>
          <p:nvPr/>
        </p:nvSpPr>
        <p:spPr>
          <a:xfrm>
            <a:off x="1851471" y="2176423"/>
            <a:ext cx="483649" cy="317395"/>
          </a:xfrm>
          <a:prstGeom prst="ellipse">
            <a:avLst/>
          </a:prstGeom>
          <a:solidFill>
            <a:srgbClr val="FFCCCC">
              <a:alpha val="3411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36B58B-8407-3A36-93C6-C85FAC7342AA}"/>
              </a:ext>
            </a:extLst>
          </p:cNvPr>
          <p:cNvSpPr/>
          <p:nvPr/>
        </p:nvSpPr>
        <p:spPr>
          <a:xfrm>
            <a:off x="7136197" y="1076195"/>
            <a:ext cx="483649" cy="317395"/>
          </a:xfrm>
          <a:prstGeom prst="ellipse">
            <a:avLst/>
          </a:prstGeom>
          <a:solidFill>
            <a:srgbClr val="FFCCCC">
              <a:alpha val="34118"/>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F3AB47A-6B3C-4AE4-29FD-9FD37B5F93F5}"/>
              </a:ext>
            </a:extLst>
          </p:cNvPr>
          <p:cNvSpPr>
            <a:spLocks noGrp="1"/>
          </p:cNvSpPr>
          <p:nvPr>
            <p:ph type="body" idx="1"/>
          </p:nvPr>
        </p:nvSpPr>
        <p:spPr>
          <a:xfrm>
            <a:off x="7551215" y="1026892"/>
            <a:ext cx="1366074" cy="416000"/>
          </a:xfrm>
        </p:spPr>
        <p:txBody>
          <a:bodyPr>
            <a:normAutofit/>
          </a:bodyPr>
          <a:lstStyle/>
          <a:p>
            <a:pPr marL="152400" indent="0">
              <a:buNone/>
            </a:pPr>
            <a:r>
              <a:rPr lang="en-US" dirty="0"/>
              <a:t>Conflict Area</a:t>
            </a:r>
          </a:p>
          <a:p>
            <a:pPr marL="152400" indent="0">
              <a:buNone/>
            </a:pPr>
            <a:endParaRPr lang="en-US" dirty="0"/>
          </a:p>
        </p:txBody>
      </p:sp>
    </p:spTree>
    <p:extLst>
      <p:ext uri="{BB962C8B-B14F-4D97-AF65-F5344CB8AC3E}">
        <p14:creationId xmlns:p14="http://schemas.microsoft.com/office/powerpoint/2010/main" val="29952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80</Words>
  <Application>Microsoft Office PowerPoint</Application>
  <PresentationFormat>On-screen Show (16:9)</PresentationFormat>
  <Paragraphs>20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Nunito Sans</vt:lpstr>
      <vt:lpstr>Nunito Sans ExtraBold</vt:lpstr>
      <vt:lpstr>ArialMT</vt:lpstr>
      <vt:lpstr>Simple Light</vt:lpstr>
      <vt:lpstr>Operations/Construction/Projects/Planning Update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30</cp:revision>
  <dcterms:modified xsi:type="dcterms:W3CDTF">2023-12-19T14:31:48Z</dcterms:modified>
</cp:coreProperties>
</file>