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8"/>
  </p:notesMasterIdLst>
  <p:sldIdLst>
    <p:sldId id="276" r:id="rId2"/>
    <p:sldId id="279" r:id="rId3"/>
    <p:sldId id="278" r:id="rId4"/>
    <p:sldId id="266" r:id="rId5"/>
    <p:sldId id="264" r:id="rId6"/>
    <p:sldId id="277" r:id="rId7"/>
  </p:sldIdLst>
  <p:sldSz cx="9144000" cy="5143500" type="screen16x9"/>
  <p:notesSz cx="6858000" cy="9144000"/>
  <p:embeddedFontLst>
    <p:embeddedFont>
      <p:font typeface="Nunito Sans" pitchFamily="2" charset="0"/>
      <p:regular r:id="rId9"/>
      <p:bold r:id="rId10"/>
      <p:italic r:id="rId11"/>
      <p:boldItalic r:id="rId12"/>
    </p:embeddedFont>
    <p:embeddedFont>
      <p:font typeface="Nunito Sans ExtraBold" pitchFamily="2" charset="0"/>
      <p:bold r:id="rId13"/>
      <p:boldItalic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443" autoAdjust="0"/>
  </p:normalViewPr>
  <p:slideViewPr>
    <p:cSldViewPr snapToGrid="0">
      <p:cViewPr varScale="1">
        <p:scale>
          <a:sx n="105" d="100"/>
          <a:sy n="105" d="100"/>
        </p:scale>
        <p:origin x="802"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92568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20915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25407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p:nvPr/>
        </p:nvSpPr>
        <p:spPr>
          <a:xfrm>
            <a:off x="4572000" y="-125"/>
            <a:ext cx="4572000" cy="451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 name="Google Shape;32;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 name="Google Shape;33;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
        <p:cNvGrpSpPr/>
        <p:nvPr/>
      </p:nvGrpSpPr>
      <p:grpSpPr>
        <a:xfrm>
          <a:off x="0" y="0"/>
          <a:ext cx="0" cy="0"/>
          <a:chOff x="0" y="0"/>
          <a:chExt cx="0" cy="0"/>
        </a:xfrm>
      </p:grpSpPr>
      <p:sp>
        <p:nvSpPr>
          <p:cNvPr id="35" name="Google Shape;35;p1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11"/>
          <p:cNvSpPr txBox="1"/>
          <p:nvPr/>
        </p:nvSpPr>
        <p:spPr>
          <a:xfrm>
            <a:off x="620300" y="582650"/>
            <a:ext cx="5387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sz="3600" b="1">
                <a:solidFill>
                  <a:srgbClr val="005AA1"/>
                </a:solidFill>
                <a:latin typeface="Nunito Sans"/>
                <a:ea typeface="Nunito Sans"/>
                <a:cs typeface="Nunito Sans"/>
                <a:sym typeface="Nunito Sans"/>
              </a:rPr>
              <a:t>Headline for the page.</a:t>
            </a:r>
            <a:endParaRPr sz="3600" b="1" i="0" u="none" strike="noStrike" cap="none">
              <a:solidFill>
                <a:srgbClr val="005AA1"/>
              </a:solidFill>
              <a:latin typeface="Nunito Sans"/>
              <a:ea typeface="Nunito Sans"/>
              <a:cs typeface="Nunito Sans"/>
              <a:sym typeface="Nunito Sans"/>
            </a:endParaRPr>
          </a:p>
        </p:txBody>
      </p:sp>
      <p:sp>
        <p:nvSpPr>
          <p:cNvPr id="38" name="Google Shape;38;p11"/>
          <p:cNvSpPr txBox="1"/>
          <p:nvPr/>
        </p:nvSpPr>
        <p:spPr>
          <a:xfrm>
            <a:off x="620300" y="2073275"/>
            <a:ext cx="81447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434343"/>
                </a:solidFill>
                <a:latin typeface="Nunito Sans"/>
                <a:ea typeface="Nunito Sans"/>
                <a:cs typeface="Nunito Sans"/>
                <a:sym typeface="Nunito Sans"/>
              </a:rPr>
              <a:t>Lorem ipsum dolor sit amet, consectetur adipiscing elit. Donec purus tortor, venenatis id nisi non, dignissim egestas ligula. Praesent scelerisque, libero sed lobortis efficitur, mauris nunc maximus purus, id faucibus mi elit vel tellus. </a:t>
            </a:r>
            <a:endParaRPr sz="1600" b="0" i="0" u="none" strike="noStrike" cap="none">
              <a:solidFill>
                <a:srgbClr val="434343"/>
              </a:solidFill>
              <a:latin typeface="Nunito Sans ExtraBold"/>
              <a:ea typeface="Nunito Sans ExtraBold"/>
              <a:cs typeface="Nunito Sans ExtraBold"/>
              <a:sym typeface="Nunito Sans ExtraBold"/>
            </a:endParaRPr>
          </a:p>
        </p:txBody>
      </p:sp>
      <p:sp>
        <p:nvSpPr>
          <p:cNvPr id="39" name="Google Shape;39;p11"/>
          <p:cNvSpPr txBox="1"/>
          <p:nvPr/>
        </p:nvSpPr>
        <p:spPr>
          <a:xfrm>
            <a:off x="620300" y="1377175"/>
            <a:ext cx="701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5AA1"/>
                </a:solidFill>
                <a:latin typeface="Nunito Sans ExtraBold"/>
                <a:ea typeface="Nunito Sans ExtraBold"/>
                <a:cs typeface="Nunito Sans ExtraBold"/>
                <a:sym typeface="Nunito Sans ExtraBold"/>
              </a:rPr>
              <a:t>Subheadline for this slide.</a:t>
            </a:r>
            <a:endParaRPr sz="2400" b="0" i="0" u="none" strike="noStrike" cap="none">
              <a:solidFill>
                <a:srgbClr val="005AA1"/>
              </a:solidFill>
              <a:latin typeface="Nunito Sans ExtraBold"/>
              <a:ea typeface="Nunito Sans ExtraBold"/>
              <a:cs typeface="Nunito Sans ExtraBold"/>
              <a:sym typeface="Nunito Sans ExtraBo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5AA1"/>
              </a:buClr>
              <a:buSzPts val="3600"/>
              <a:buFont typeface="Nunito Sans"/>
              <a:buNone/>
              <a:defRPr sz="3600" b="1" i="0" u="none" strike="noStrike" cap="none">
                <a:solidFill>
                  <a:srgbClr val="005AA1"/>
                </a:solidFill>
                <a:latin typeface="Nunito Sans"/>
                <a:ea typeface="Nunito Sans"/>
                <a:cs typeface="Nunito Sans"/>
                <a:sym typeface="Nunito Sa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1pPr>
            <a:lvl2pPr marL="914400" marR="0" lvl="1"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2pPr>
            <a:lvl3pPr marL="1371600" marR="0" lvl="2"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3pPr>
            <a:lvl4pPr marL="1828800" marR="0" lvl="3"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4pPr>
            <a:lvl5pPr marL="2286000" marR="0" lvl="4"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5pPr>
            <a:lvl6pPr marL="2743200" marR="0" lvl="5"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6pPr>
            <a:lvl7pPr marL="3200400" marR="0" lvl="6"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7pPr>
            <a:lvl8pPr marL="3657600" marR="0" lvl="7"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8pPr>
            <a:lvl9pPr marL="4114800" marR="0" lvl="8"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9pPr>
          </a:lstStyle>
          <a:p>
            <a:endParaRPr/>
          </a:p>
        </p:txBody>
      </p:sp>
      <p:sp>
        <p:nvSpPr>
          <p:cNvPr id="8" name="Google Shape;8;p1"/>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Google Shape;9;p1"/>
          <p:cNvPicPr preferRelativeResize="0"/>
          <p:nvPr/>
        </p:nvPicPr>
        <p:blipFill rotWithShape="1">
          <a:blip r:embed="rId9">
            <a:alphaModFix/>
          </a:blip>
          <a:srcRect/>
          <a:stretch/>
        </p:blipFill>
        <p:spPr>
          <a:xfrm>
            <a:off x="313450" y="4655250"/>
            <a:ext cx="1418226" cy="3449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4" r:id="rId4"/>
    <p:sldLayoutId id="2147483655" r:id="rId5"/>
    <p:sldLayoutId id="2147483656" r:id="rId6"/>
    <p:sldLayoutId id="214748365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A471AD-3859-33A2-140C-66187530948B}"/>
              </a:ext>
            </a:extLst>
          </p:cNvPr>
          <p:cNvSpPr>
            <a:spLocks noGrp="1"/>
          </p:cNvSpPr>
          <p:nvPr>
            <p:ph type="ctrTitle"/>
          </p:nvPr>
        </p:nvSpPr>
        <p:spPr>
          <a:xfrm>
            <a:off x="384279" y="418003"/>
            <a:ext cx="8520600" cy="895539"/>
          </a:xfrm>
        </p:spPr>
        <p:txBody>
          <a:bodyPr>
            <a:normAutofit fontScale="90000"/>
          </a:bodyPr>
          <a:lstStyle/>
          <a:p>
            <a:r>
              <a:rPr lang="en-US" sz="2700" b="1" dirty="0">
                <a:solidFill>
                  <a:srgbClr val="005AA1"/>
                </a:solidFill>
                <a:latin typeface="Nunito Sans"/>
              </a:rPr>
              <a:t>Operations/Construction/Projects/Planning Update</a:t>
            </a:r>
            <a:br>
              <a:rPr lang="en-US" sz="4800" b="1" dirty="0">
                <a:solidFill>
                  <a:srgbClr val="005AA1"/>
                </a:solidFill>
                <a:latin typeface="Nunito Sans"/>
                <a:sym typeface="Nunito Sans"/>
              </a:rPr>
            </a:br>
            <a:endParaRPr lang="en-US" dirty="0"/>
          </a:p>
        </p:txBody>
      </p:sp>
      <p:sp>
        <p:nvSpPr>
          <p:cNvPr id="6" name="Subtitle 5">
            <a:extLst>
              <a:ext uri="{FF2B5EF4-FFF2-40B4-BE49-F238E27FC236}">
                <a16:creationId xmlns:a16="http://schemas.microsoft.com/office/drawing/2014/main" id="{13889D7D-CBBC-96D1-D888-CEBD00EBDE28}"/>
              </a:ext>
            </a:extLst>
          </p:cNvPr>
          <p:cNvSpPr>
            <a:spLocks noGrp="1"/>
          </p:cNvSpPr>
          <p:nvPr>
            <p:ph type="subTitle" idx="1"/>
          </p:nvPr>
        </p:nvSpPr>
        <p:spPr>
          <a:xfrm>
            <a:off x="311700" y="994230"/>
            <a:ext cx="8520600" cy="3338284"/>
          </a:xfrm>
        </p:spPr>
        <p:txBody>
          <a:bodyPr>
            <a:normAutofit/>
          </a:bodyPr>
          <a:lstStyle/>
          <a:p>
            <a:pPr marL="127000" indent="0" algn="l"/>
            <a:r>
              <a:rPr lang="en-US" sz="1800" b="1" i="0" u="none" strike="noStrike" baseline="0" dirty="0">
                <a:latin typeface="ArialMT"/>
              </a:rPr>
              <a:t>Duluth International Airport:</a:t>
            </a:r>
          </a:p>
          <a:p>
            <a:pPr marL="127000" indent="0" algn="l"/>
            <a:endParaRPr lang="en-US" sz="1800" b="0" i="0" u="none" strike="noStrike" baseline="0" dirty="0">
              <a:latin typeface="ArialMT"/>
            </a:endParaRPr>
          </a:p>
          <a:p>
            <a:pPr algn="l">
              <a:buFont typeface="Arial" panose="020B0604020202020204" pitchFamily="34" charset="0"/>
              <a:buChar char="•"/>
            </a:pPr>
            <a:r>
              <a:rPr lang="en-US" sz="1800" b="0" i="0" u="none" strike="noStrike" baseline="0" dirty="0">
                <a:latin typeface="ArialMT"/>
              </a:rPr>
              <a:t>Air Traffic Control Tower Update</a:t>
            </a:r>
          </a:p>
          <a:p>
            <a:pPr lvl="1" algn="l">
              <a:buFont typeface="Arial" panose="020B0604020202020204" pitchFamily="34" charset="0"/>
              <a:buChar char="•"/>
            </a:pPr>
            <a:r>
              <a:rPr lang="en-US" sz="1800" b="0" i="0" u="none" strike="noStrike" baseline="0" dirty="0">
                <a:latin typeface="ArialMT"/>
              </a:rPr>
              <a:t>FAA – Airport Terminal Program Funding – $10,000,000.00.</a:t>
            </a:r>
          </a:p>
          <a:p>
            <a:pPr algn="l">
              <a:buFont typeface="Arial" panose="020B0604020202020204" pitchFamily="34" charset="0"/>
              <a:buChar char="•"/>
            </a:pPr>
            <a:r>
              <a:rPr lang="en-US" sz="1800" dirty="0">
                <a:latin typeface="ArialMT"/>
              </a:rPr>
              <a:t>Construction Manager at Risk (</a:t>
            </a:r>
            <a:r>
              <a:rPr lang="en-US" sz="1800" dirty="0" err="1">
                <a:latin typeface="ArialMT"/>
              </a:rPr>
              <a:t>CMaR</a:t>
            </a:r>
            <a:r>
              <a:rPr lang="en-US" sz="1800" dirty="0">
                <a:latin typeface="ArialMT"/>
              </a:rPr>
              <a:t>) Request for Proposal Update</a:t>
            </a:r>
          </a:p>
          <a:p>
            <a:pPr algn="l">
              <a:buFont typeface="Arial" panose="020B0604020202020204" pitchFamily="34" charset="0"/>
              <a:buChar char="•"/>
            </a:pPr>
            <a:r>
              <a:rPr lang="en-US" sz="1800" b="0" i="0" u="none" strike="noStrike" baseline="0" dirty="0">
                <a:latin typeface="ArialMT"/>
              </a:rPr>
              <a:t>POTUS Visit Recap</a:t>
            </a:r>
          </a:p>
          <a:p>
            <a:pPr marL="127000" indent="0" algn="l"/>
            <a:endParaRPr lang="en-US" sz="1800" b="0" i="0" u="none" strike="noStrike" baseline="0" dirty="0">
              <a:latin typeface="ArialMT"/>
            </a:endParaRPr>
          </a:p>
          <a:p>
            <a:pPr marL="127000" indent="0" algn="l"/>
            <a:r>
              <a:rPr lang="en-US" sz="1800" b="1" dirty="0">
                <a:latin typeface="ArialMT"/>
              </a:rPr>
              <a:t>Sky Harbor Airport:</a:t>
            </a:r>
          </a:p>
          <a:p>
            <a:pPr marL="127000" indent="0" algn="l"/>
            <a:endParaRPr lang="en-US" sz="1800" dirty="0">
              <a:latin typeface="ArialMT"/>
            </a:endParaRPr>
          </a:p>
          <a:p>
            <a:pPr marL="412750" indent="-285750" algn="l">
              <a:buFont typeface="Arial" panose="020B0604020202020204" pitchFamily="34" charset="0"/>
              <a:buChar char="•"/>
            </a:pPr>
            <a:r>
              <a:rPr lang="en-US" sz="1800" b="0" i="0" u="none" strike="noStrike" baseline="0" dirty="0">
                <a:latin typeface="ArialMT"/>
              </a:rPr>
              <a:t>New General Aviation Terminal Construction Update</a:t>
            </a:r>
          </a:p>
          <a:p>
            <a:pPr marL="412750" indent="-285750" algn="l">
              <a:buFont typeface="Arial" panose="020B0604020202020204" pitchFamily="34" charset="0"/>
              <a:buChar char="•"/>
            </a:pPr>
            <a:r>
              <a:rPr lang="en-US" sz="1800" dirty="0">
                <a:latin typeface="ArialMT"/>
              </a:rPr>
              <a:t>New Snow Removal Equipment Building Construction Update</a:t>
            </a:r>
            <a:endParaRPr lang="en-US" sz="1800" b="0" i="0" u="none" strike="noStrike" baseline="0" dirty="0">
              <a:latin typeface="ArialMT"/>
            </a:endParaRPr>
          </a:p>
        </p:txBody>
      </p:sp>
    </p:spTree>
    <p:extLst>
      <p:ext uri="{BB962C8B-B14F-4D97-AF65-F5344CB8AC3E}">
        <p14:creationId xmlns:p14="http://schemas.microsoft.com/office/powerpoint/2010/main" val="1519692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E0D13-B12D-3B16-3C5A-4ADF043E0DFE}"/>
              </a:ext>
            </a:extLst>
          </p:cNvPr>
          <p:cNvSpPr>
            <a:spLocks noGrp="1"/>
          </p:cNvSpPr>
          <p:nvPr>
            <p:ph type="title"/>
          </p:nvPr>
        </p:nvSpPr>
        <p:spPr/>
        <p:txBody>
          <a:bodyPr>
            <a:normAutofit fontScale="90000"/>
          </a:bodyPr>
          <a:lstStyle/>
          <a:p>
            <a:pPr algn="ctr"/>
            <a:r>
              <a:rPr lang="en-US" dirty="0"/>
              <a:t>POTUS Visit</a:t>
            </a:r>
          </a:p>
        </p:txBody>
      </p:sp>
      <p:pic>
        <p:nvPicPr>
          <p:cNvPr id="6" name="Picture 5" descr="A large airplane on a runway&#10;&#10;Description automatically generated">
            <a:extLst>
              <a:ext uri="{FF2B5EF4-FFF2-40B4-BE49-F238E27FC236}">
                <a16:creationId xmlns:a16="http://schemas.microsoft.com/office/drawing/2014/main" id="{8E8C93C8-7539-826D-35A6-BFF7E2A83BDB}"/>
              </a:ext>
            </a:extLst>
          </p:cNvPr>
          <p:cNvPicPr>
            <a:picLocks noChangeAspect="1"/>
          </p:cNvPicPr>
          <p:nvPr/>
        </p:nvPicPr>
        <p:blipFill>
          <a:blip r:embed="rId2"/>
          <a:stretch>
            <a:fillRect/>
          </a:stretch>
        </p:blipFill>
        <p:spPr>
          <a:xfrm>
            <a:off x="2378837" y="1017725"/>
            <a:ext cx="4475909" cy="3356932"/>
          </a:xfrm>
          <a:prstGeom prst="rect">
            <a:avLst/>
          </a:prstGeom>
        </p:spPr>
      </p:pic>
    </p:spTree>
    <p:extLst>
      <p:ext uri="{BB962C8B-B14F-4D97-AF65-F5344CB8AC3E}">
        <p14:creationId xmlns:p14="http://schemas.microsoft.com/office/powerpoint/2010/main" val="622402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49CEE-AB6D-A115-D79A-856CE4BB58E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009C461-964D-9C38-7D2A-6410992327AE}"/>
              </a:ext>
            </a:extLst>
          </p:cNvPr>
          <p:cNvSpPr>
            <a:spLocks noGrp="1"/>
          </p:cNvSpPr>
          <p:nvPr>
            <p:ph type="ctrTitle"/>
          </p:nvPr>
        </p:nvSpPr>
        <p:spPr>
          <a:xfrm>
            <a:off x="384279" y="418003"/>
            <a:ext cx="8520600" cy="895539"/>
          </a:xfrm>
        </p:spPr>
        <p:txBody>
          <a:bodyPr>
            <a:normAutofit fontScale="90000"/>
          </a:bodyPr>
          <a:lstStyle/>
          <a:p>
            <a:r>
              <a:rPr lang="en-US" sz="2700" b="1" dirty="0">
                <a:solidFill>
                  <a:srgbClr val="005AA1"/>
                </a:solidFill>
                <a:latin typeface="Nunito Sans"/>
              </a:rPr>
              <a:t>Operations/Construction/Projects/Planning Update</a:t>
            </a:r>
            <a:br>
              <a:rPr lang="en-US" sz="4800" b="1" dirty="0">
                <a:solidFill>
                  <a:srgbClr val="005AA1"/>
                </a:solidFill>
                <a:latin typeface="Nunito Sans"/>
                <a:sym typeface="Nunito Sans"/>
              </a:rPr>
            </a:br>
            <a:endParaRPr lang="en-US" dirty="0"/>
          </a:p>
        </p:txBody>
      </p:sp>
      <p:sp>
        <p:nvSpPr>
          <p:cNvPr id="6" name="Subtitle 5">
            <a:extLst>
              <a:ext uri="{FF2B5EF4-FFF2-40B4-BE49-F238E27FC236}">
                <a16:creationId xmlns:a16="http://schemas.microsoft.com/office/drawing/2014/main" id="{B82FBE1F-29FF-A16E-C112-19A81C3470C8}"/>
              </a:ext>
            </a:extLst>
          </p:cNvPr>
          <p:cNvSpPr>
            <a:spLocks noGrp="1"/>
          </p:cNvSpPr>
          <p:nvPr>
            <p:ph type="subTitle" idx="1"/>
          </p:nvPr>
        </p:nvSpPr>
        <p:spPr>
          <a:xfrm>
            <a:off x="311700" y="994230"/>
            <a:ext cx="8520600" cy="3338284"/>
          </a:xfrm>
        </p:spPr>
        <p:txBody>
          <a:bodyPr>
            <a:normAutofit/>
          </a:bodyPr>
          <a:lstStyle/>
          <a:p>
            <a:pPr marL="127000" indent="0" algn="l"/>
            <a:r>
              <a:rPr lang="en-US" sz="1800" b="1" i="0" u="none" strike="noStrike" baseline="0" dirty="0">
                <a:latin typeface="ArialMT"/>
              </a:rPr>
              <a:t>Duluth International Airport:</a:t>
            </a:r>
          </a:p>
          <a:p>
            <a:pPr marL="127000" indent="0" algn="l"/>
            <a:endParaRPr lang="en-US" sz="1800" b="0" i="0" u="none" strike="noStrike" baseline="0" dirty="0">
              <a:latin typeface="ArialMT"/>
            </a:endParaRPr>
          </a:p>
          <a:p>
            <a:pPr algn="l">
              <a:buFont typeface="Arial" panose="020B0604020202020204" pitchFamily="34" charset="0"/>
              <a:buChar char="•"/>
            </a:pPr>
            <a:r>
              <a:rPr lang="en-US" sz="1800" b="0" i="0" u="none" strike="noStrike" baseline="0" dirty="0">
                <a:latin typeface="ArialMT"/>
              </a:rPr>
              <a:t>Air Traffic Control Tower Update</a:t>
            </a:r>
          </a:p>
          <a:p>
            <a:pPr lvl="1" algn="l">
              <a:buFont typeface="Arial" panose="020B0604020202020204" pitchFamily="34" charset="0"/>
              <a:buChar char="•"/>
            </a:pPr>
            <a:r>
              <a:rPr lang="en-US" sz="1800" b="0" i="0" u="none" strike="noStrike" baseline="0" dirty="0">
                <a:latin typeface="ArialMT"/>
              </a:rPr>
              <a:t>FAA – Airport Terminal Program Funding – $10,000,000.00.</a:t>
            </a:r>
          </a:p>
          <a:p>
            <a:pPr algn="l">
              <a:buFont typeface="Arial" panose="020B0604020202020204" pitchFamily="34" charset="0"/>
              <a:buChar char="•"/>
            </a:pPr>
            <a:r>
              <a:rPr lang="en-US" sz="1800" dirty="0">
                <a:latin typeface="ArialMT"/>
              </a:rPr>
              <a:t>Construction Manager at Risk (</a:t>
            </a:r>
            <a:r>
              <a:rPr lang="en-US" sz="1800" dirty="0" err="1">
                <a:latin typeface="ArialMT"/>
              </a:rPr>
              <a:t>CMaR</a:t>
            </a:r>
            <a:r>
              <a:rPr lang="en-US" sz="1800" dirty="0">
                <a:latin typeface="ArialMT"/>
              </a:rPr>
              <a:t>) Request for Proposal Update</a:t>
            </a:r>
          </a:p>
          <a:p>
            <a:pPr algn="l">
              <a:buFont typeface="Arial" panose="020B0604020202020204" pitchFamily="34" charset="0"/>
              <a:buChar char="•"/>
            </a:pPr>
            <a:r>
              <a:rPr lang="en-US" sz="1800" b="0" i="0" u="none" strike="noStrike" baseline="0" dirty="0">
                <a:latin typeface="ArialMT"/>
              </a:rPr>
              <a:t>POTUS Visit Recap</a:t>
            </a:r>
          </a:p>
          <a:p>
            <a:pPr marL="127000" indent="0" algn="l"/>
            <a:endParaRPr lang="en-US" sz="1800" b="0" i="0" u="none" strike="noStrike" baseline="0" dirty="0">
              <a:latin typeface="ArialMT"/>
            </a:endParaRPr>
          </a:p>
          <a:p>
            <a:pPr marL="127000" indent="0" algn="l"/>
            <a:r>
              <a:rPr lang="en-US" sz="1800" b="1" dirty="0">
                <a:latin typeface="ArialMT"/>
              </a:rPr>
              <a:t>Sky Harbor Airport:</a:t>
            </a:r>
          </a:p>
          <a:p>
            <a:pPr marL="127000" indent="0" algn="l"/>
            <a:endParaRPr lang="en-US" sz="1800" dirty="0">
              <a:latin typeface="ArialMT"/>
            </a:endParaRPr>
          </a:p>
          <a:p>
            <a:pPr marL="412750" indent="-285750" algn="l">
              <a:buFont typeface="Arial" panose="020B0604020202020204" pitchFamily="34" charset="0"/>
              <a:buChar char="•"/>
            </a:pPr>
            <a:r>
              <a:rPr lang="en-US" sz="1800" b="0" i="0" u="none" strike="noStrike" baseline="0" dirty="0">
                <a:latin typeface="ArialMT"/>
              </a:rPr>
              <a:t>New General Aviation Terminal Construction Update</a:t>
            </a:r>
          </a:p>
          <a:p>
            <a:pPr marL="412750" indent="-285750" algn="l">
              <a:buFont typeface="Arial" panose="020B0604020202020204" pitchFamily="34" charset="0"/>
              <a:buChar char="•"/>
            </a:pPr>
            <a:r>
              <a:rPr lang="en-US" sz="1800" dirty="0">
                <a:latin typeface="ArialMT"/>
              </a:rPr>
              <a:t>New Snow Removal Equipment Building Construction Update</a:t>
            </a:r>
            <a:endParaRPr lang="en-US" sz="1800" b="0" i="0" u="none" strike="noStrike" baseline="0" dirty="0">
              <a:latin typeface="ArialMT"/>
            </a:endParaRPr>
          </a:p>
        </p:txBody>
      </p:sp>
    </p:spTree>
    <p:extLst>
      <p:ext uri="{BB962C8B-B14F-4D97-AF65-F5344CB8AC3E}">
        <p14:creationId xmlns:p14="http://schemas.microsoft.com/office/powerpoint/2010/main" val="3062087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627118" y="212977"/>
            <a:ext cx="8144700" cy="1107965"/>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B. Resolution to Award Contract in the Amount of 83,624.00 to Parsons Electric for the Reconstruction of the Runway 27 Precision Approach Pathway Indicator (PAPI) Lights.</a:t>
            </a:r>
            <a:endParaRPr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2" name="Picture 1" descr="An airplane in the background&#10;&#10;Description automatically generated">
            <a:extLst>
              <a:ext uri="{FF2B5EF4-FFF2-40B4-BE49-F238E27FC236}">
                <a16:creationId xmlns:a16="http://schemas.microsoft.com/office/drawing/2014/main" id="{86C9CCB8-F6F5-1FAD-6B10-7D51649831D7}"/>
              </a:ext>
            </a:extLst>
          </p:cNvPr>
          <p:cNvPicPr>
            <a:picLocks noChangeAspect="1"/>
          </p:cNvPicPr>
          <p:nvPr/>
        </p:nvPicPr>
        <p:blipFill>
          <a:blip r:embed="rId4"/>
          <a:stretch>
            <a:fillRect/>
          </a:stretch>
        </p:blipFill>
        <p:spPr>
          <a:xfrm>
            <a:off x="387795" y="1641458"/>
            <a:ext cx="3573794" cy="2382529"/>
          </a:xfrm>
          <a:prstGeom prst="rect">
            <a:avLst/>
          </a:prstGeom>
        </p:spPr>
      </p:pic>
      <p:sp>
        <p:nvSpPr>
          <p:cNvPr id="5" name="Google Shape;65;p14">
            <a:extLst>
              <a:ext uri="{FF2B5EF4-FFF2-40B4-BE49-F238E27FC236}">
                <a16:creationId xmlns:a16="http://schemas.microsoft.com/office/drawing/2014/main" id="{3011FD52-02A5-D33F-F07A-AF2E9BE33BE0}"/>
              </a:ext>
            </a:extLst>
          </p:cNvPr>
          <p:cNvSpPr txBox="1"/>
          <p:nvPr/>
        </p:nvSpPr>
        <p:spPr>
          <a:xfrm>
            <a:off x="4188913" y="1397030"/>
            <a:ext cx="4859221" cy="3077735"/>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dirty="0">
                <a:solidFill>
                  <a:srgbClr val="005AA1"/>
                </a:solidFill>
                <a:latin typeface="Nunito Sans"/>
              </a:rPr>
              <a:t>Project Description – </a:t>
            </a:r>
            <a:r>
              <a:rPr lang="en-US" dirty="0">
                <a:solidFill>
                  <a:srgbClr val="434343"/>
                </a:solidFill>
                <a:latin typeface="Nunito Sans"/>
              </a:rPr>
              <a:t>The project consists of replacing the Runway 27 Precision Approach Path Indicator (PAPI) lighting system. The lights are beyond their useful life and in need of replacement.</a:t>
            </a:r>
          </a:p>
          <a:p>
            <a:pPr marL="0" marR="0">
              <a:spcBef>
                <a:spcPts val="0"/>
              </a:spcBef>
              <a:spcAft>
                <a:spcPts val="600"/>
              </a:spcAft>
            </a:pPr>
            <a:r>
              <a:rPr lang="en-US" dirty="0">
                <a:solidFill>
                  <a:srgbClr val="434343"/>
                </a:solidFill>
                <a:latin typeface="Nunito Sans"/>
              </a:rPr>
              <a:t>The contract is for the Runway 27 Precision Approach Path Indicator (PAPI) replacement project in the amount received from PEC Solutions dba Parsons Electric from bids received on February 8, 2024.</a:t>
            </a:r>
          </a:p>
          <a:p>
            <a:pPr marL="0" marR="0">
              <a:spcBef>
                <a:spcPts val="0"/>
              </a:spcBef>
              <a:spcAft>
                <a:spcPts val="600"/>
              </a:spcAft>
            </a:pPr>
            <a:r>
              <a:rPr lang="en-US" dirty="0">
                <a:solidFill>
                  <a:srgbClr val="434343"/>
                </a:solidFill>
                <a:latin typeface="Nunito Sans"/>
                <a:sym typeface="Nunito Sans"/>
              </a:rPr>
              <a:t>The contract amount is $83,624.00</a:t>
            </a:r>
          </a:p>
          <a:p>
            <a:pPr marL="0" marR="0">
              <a:spcBef>
                <a:spcPts val="0"/>
              </a:spcBef>
              <a:spcAft>
                <a:spcPts val="600"/>
              </a:spcAft>
            </a:pPr>
            <a:r>
              <a:rPr lang="en-US" dirty="0">
                <a:solidFill>
                  <a:srgbClr val="434343"/>
                </a:solidFill>
                <a:latin typeface="Nunito Sans"/>
                <a:sym typeface="Nunito Sans"/>
              </a:rPr>
              <a:t>The project is anticipated </a:t>
            </a:r>
            <a:r>
              <a:rPr lang="en-US" dirty="0">
                <a:solidFill>
                  <a:srgbClr val="434343"/>
                </a:solidFill>
                <a:latin typeface="Nunito Sans"/>
                <a:ea typeface="Nunito Sans"/>
                <a:cs typeface="Nunito Sans"/>
                <a:sym typeface="Nunito Sans"/>
              </a:rPr>
              <a:t>to be funded by FAA at 90%, MnDOT Aeronautics at 5% and the DAA at 5% as part of the Airport Improvement Program.  </a:t>
            </a:r>
            <a:endParaRPr lang="en-US" dirty="0">
              <a:solidFill>
                <a:srgbClr val="434343"/>
              </a:solidFill>
              <a:latin typeface="Nunito Sans"/>
              <a:sym typeface="Nunito Sans"/>
            </a:endParaRPr>
          </a:p>
        </p:txBody>
      </p:sp>
    </p:spTree>
    <p:extLst>
      <p:ext uri="{BB962C8B-B14F-4D97-AF65-F5344CB8AC3E}">
        <p14:creationId xmlns:p14="http://schemas.microsoft.com/office/powerpoint/2010/main" val="1425006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83429" y="241287"/>
            <a:ext cx="8144700" cy="1107965"/>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C. Resolution to Approve Work Order 2024-1 between Short Elliott Hendrickson, Inc. and the Duluth Airport Authority for the Construction Administration of the Runway 27 PAPI Replacement.</a:t>
            </a:r>
            <a:endParaRPr lang="en-US"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4166791" y="1425340"/>
            <a:ext cx="4859221" cy="3077735"/>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dirty="0">
                <a:solidFill>
                  <a:srgbClr val="005AA1"/>
                </a:solidFill>
                <a:latin typeface="Nunito Sans"/>
              </a:rPr>
              <a:t>Project Description – </a:t>
            </a:r>
            <a:r>
              <a:rPr lang="en-US" dirty="0">
                <a:solidFill>
                  <a:srgbClr val="434343"/>
                </a:solidFill>
                <a:latin typeface="Nunito Sans"/>
              </a:rPr>
              <a:t>The project consists of replacing the Runway 27 Precision Approach Path Indicator (PAPI) lighting system. The lights are beyond their useful life and in need of replacement.</a:t>
            </a:r>
          </a:p>
          <a:p>
            <a:pPr marL="0" marR="0">
              <a:spcBef>
                <a:spcPts val="0"/>
              </a:spcBef>
              <a:spcAft>
                <a:spcPts val="600"/>
              </a:spcAft>
            </a:pPr>
            <a:r>
              <a:rPr lang="en-US" dirty="0">
                <a:solidFill>
                  <a:srgbClr val="434343"/>
                </a:solidFill>
                <a:latin typeface="Nunito Sans"/>
              </a:rPr>
              <a:t>The work order is for construction administration services, including preconstruction activities, shop drawing review, contractor oversight, FAA flight check coordination, and closeout.</a:t>
            </a:r>
          </a:p>
          <a:p>
            <a:pPr marL="0" marR="0">
              <a:spcBef>
                <a:spcPts val="0"/>
              </a:spcBef>
              <a:spcAft>
                <a:spcPts val="600"/>
              </a:spcAft>
            </a:pPr>
            <a:r>
              <a:rPr lang="en-US" dirty="0">
                <a:solidFill>
                  <a:srgbClr val="434343"/>
                </a:solidFill>
                <a:latin typeface="Nunito Sans"/>
                <a:sym typeface="Nunito Sans"/>
              </a:rPr>
              <a:t>The work order amount is $49,800.00</a:t>
            </a:r>
          </a:p>
          <a:p>
            <a:pPr marL="0" marR="0">
              <a:spcBef>
                <a:spcPts val="0"/>
              </a:spcBef>
              <a:spcAft>
                <a:spcPts val="600"/>
              </a:spcAft>
            </a:pPr>
            <a:r>
              <a:rPr lang="en-US" dirty="0">
                <a:solidFill>
                  <a:srgbClr val="434343"/>
                </a:solidFill>
                <a:latin typeface="Nunito Sans"/>
                <a:sym typeface="Nunito Sans"/>
              </a:rPr>
              <a:t>The project is anticipated to be funded by FAA at 90%, MnDOT Aeronautics at 5% and the DAA at 5% as part of the Airport Improvement Program.  </a:t>
            </a:r>
          </a:p>
        </p:txBody>
      </p:sp>
      <p:pic>
        <p:nvPicPr>
          <p:cNvPr id="5" name="Picture 4">
            <a:extLst>
              <a:ext uri="{FF2B5EF4-FFF2-40B4-BE49-F238E27FC236}">
                <a16:creationId xmlns:a16="http://schemas.microsoft.com/office/drawing/2014/main" id="{C78D910B-32F4-6FA9-6C00-59A335D02D09}"/>
              </a:ext>
            </a:extLst>
          </p:cNvPr>
          <p:cNvPicPr>
            <a:picLocks noChangeAspect="1"/>
          </p:cNvPicPr>
          <p:nvPr/>
        </p:nvPicPr>
        <p:blipFill>
          <a:blip r:embed="rId4"/>
          <a:stretch>
            <a:fillRect/>
          </a:stretch>
        </p:blipFill>
        <p:spPr>
          <a:xfrm>
            <a:off x="493733" y="1976907"/>
            <a:ext cx="3510453" cy="1481344"/>
          </a:xfrm>
          <a:prstGeom prst="rect">
            <a:avLst/>
          </a:prstGeom>
        </p:spPr>
      </p:pic>
    </p:spTree>
    <p:extLst>
      <p:ext uri="{BB962C8B-B14F-4D97-AF65-F5344CB8AC3E}">
        <p14:creationId xmlns:p14="http://schemas.microsoft.com/office/powerpoint/2010/main" val="967942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386D1-163E-3308-87D4-AADB6E88F0D4}"/>
              </a:ext>
            </a:extLst>
          </p:cNvPr>
          <p:cNvSpPr>
            <a:spLocks noGrp="1"/>
          </p:cNvSpPr>
          <p:nvPr>
            <p:ph type="title"/>
          </p:nvPr>
        </p:nvSpPr>
        <p:spPr/>
        <p:txBody>
          <a:bodyPr>
            <a:noAutofit/>
          </a:bodyPr>
          <a:lstStyle/>
          <a:p>
            <a:r>
              <a:rPr lang="en-US" sz="2000" dirty="0"/>
              <a:t>G. Resolution to approve Renewal Agreement between </a:t>
            </a:r>
            <a:r>
              <a:rPr lang="en-US" sz="2000" dirty="0" err="1"/>
              <a:t>iFIDS</a:t>
            </a:r>
            <a:r>
              <a:rPr lang="en-US" sz="2000" dirty="0"/>
              <a:t> and the Duluth Airport Authority.</a:t>
            </a:r>
          </a:p>
        </p:txBody>
      </p:sp>
    </p:spTree>
    <p:extLst>
      <p:ext uri="{BB962C8B-B14F-4D97-AF65-F5344CB8AC3E}">
        <p14:creationId xmlns:p14="http://schemas.microsoft.com/office/powerpoint/2010/main" val="96945464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1447</TotalTime>
  <Words>402</Words>
  <Application>Microsoft Office PowerPoint</Application>
  <PresentationFormat>On-screen Show (16:9)</PresentationFormat>
  <Paragraphs>36</Paragraphs>
  <Slides>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ArialMT</vt:lpstr>
      <vt:lpstr>Nunito Sans</vt:lpstr>
      <vt:lpstr>Nunito Sans ExtraBold</vt:lpstr>
      <vt:lpstr>Simple Light</vt:lpstr>
      <vt:lpstr>Operations/Construction/Projects/Planning Update </vt:lpstr>
      <vt:lpstr>POTUS Visit</vt:lpstr>
      <vt:lpstr>Operations/Construction/Projects/Planning Update </vt:lpstr>
      <vt:lpstr>PowerPoint Presentation</vt:lpstr>
      <vt:lpstr>PowerPoint Presentation</vt:lpstr>
      <vt:lpstr>G. Resolution to approve Renewal Agreement between iFIDS and the Duluth Airport Authority.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Kaci Nowicki</dc:creator>
  <cp:lastModifiedBy>Mark Papko</cp:lastModifiedBy>
  <cp:revision>34</cp:revision>
  <dcterms:modified xsi:type="dcterms:W3CDTF">2024-02-20T14:54:01Z</dcterms:modified>
</cp:coreProperties>
</file>