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
  </p:notesMasterIdLst>
  <p:sldIdLst>
    <p:sldId id="276" r:id="rId2"/>
    <p:sldId id="277" r:id="rId3"/>
    <p:sldId id="264" r:id="rId4"/>
  </p:sldIdLst>
  <p:sldSz cx="9144000" cy="5143500" type="screen16x9"/>
  <p:notesSz cx="6858000" cy="9144000"/>
  <p:embeddedFontLst>
    <p:embeddedFont>
      <p:font typeface="Nunito Sans" pitchFamily="2" charset="0"/>
      <p:regular r:id="rId6"/>
      <p:bold r:id="rId7"/>
      <p:italic r:id="rId8"/>
      <p:boldItalic r:id="rId9"/>
    </p:embeddedFont>
    <p:embeddedFont>
      <p:font typeface="Nunito Sans ExtraBold" pitchFamily="2"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3" autoAdjust="0"/>
  </p:normalViewPr>
  <p:slideViewPr>
    <p:cSldViewPr snapToGrid="0">
      <p:cViewPr varScale="1">
        <p:scale>
          <a:sx n="105" d="100"/>
          <a:sy n="105" d="100"/>
        </p:scale>
        <p:origin x="80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8">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471AD-3859-33A2-140C-66187530948B}"/>
              </a:ext>
            </a:extLst>
          </p:cNvPr>
          <p:cNvSpPr>
            <a:spLocks noGrp="1"/>
          </p:cNvSpPr>
          <p:nvPr>
            <p:ph type="ctrTitle"/>
          </p:nvPr>
        </p:nvSpPr>
        <p:spPr>
          <a:xfrm>
            <a:off x="384279" y="418003"/>
            <a:ext cx="8520600" cy="895539"/>
          </a:xfrm>
        </p:spPr>
        <p:txBody>
          <a:bodyPr>
            <a:normAutofit fontScale="90000"/>
          </a:bodyPr>
          <a:lstStyle/>
          <a:p>
            <a:r>
              <a:rPr lang="en-US" sz="2700" b="1" dirty="0">
                <a:solidFill>
                  <a:srgbClr val="005AA1"/>
                </a:solidFill>
                <a:latin typeface="Nunito Sans"/>
              </a:rPr>
              <a:t>Operations/Construction/Projects/Planning Update</a:t>
            </a:r>
            <a:br>
              <a:rPr lang="en-US" sz="4800" b="1" dirty="0">
                <a:solidFill>
                  <a:srgbClr val="005AA1"/>
                </a:solidFill>
                <a:latin typeface="Nunito Sans"/>
                <a:sym typeface="Nunito Sans"/>
              </a:rPr>
            </a:br>
            <a:endParaRPr lang="en-US" dirty="0"/>
          </a:p>
        </p:txBody>
      </p:sp>
      <p:sp>
        <p:nvSpPr>
          <p:cNvPr id="6" name="Subtitle 5">
            <a:extLst>
              <a:ext uri="{FF2B5EF4-FFF2-40B4-BE49-F238E27FC236}">
                <a16:creationId xmlns:a16="http://schemas.microsoft.com/office/drawing/2014/main" id="{13889D7D-CBBC-96D1-D888-CEBD00EBDE28}"/>
              </a:ext>
            </a:extLst>
          </p:cNvPr>
          <p:cNvSpPr>
            <a:spLocks noGrp="1"/>
          </p:cNvSpPr>
          <p:nvPr>
            <p:ph type="subTitle" idx="1"/>
          </p:nvPr>
        </p:nvSpPr>
        <p:spPr>
          <a:xfrm>
            <a:off x="311700" y="994230"/>
            <a:ext cx="8520600" cy="3338284"/>
          </a:xfrm>
        </p:spPr>
        <p:txBody>
          <a:bodyPr>
            <a:normAutofit/>
          </a:bodyPr>
          <a:lstStyle/>
          <a:p>
            <a:pPr marL="127000" indent="0" algn="l"/>
            <a:r>
              <a:rPr lang="en-US" sz="1800" b="1" i="0" u="none" strike="noStrike" baseline="0" dirty="0">
                <a:latin typeface="ArialMT"/>
              </a:rPr>
              <a:t>Duluth International Airport:</a:t>
            </a:r>
          </a:p>
          <a:p>
            <a:pPr marL="127000" indent="0" algn="l"/>
            <a:endParaRPr lang="en-US" sz="1800" b="0" i="0" u="none" strike="noStrike" baseline="0" dirty="0">
              <a:latin typeface="ArialMT"/>
            </a:endParaRPr>
          </a:p>
          <a:p>
            <a:pPr algn="l">
              <a:buFont typeface="Arial" panose="020B0604020202020204" pitchFamily="34" charset="0"/>
              <a:buChar char="•"/>
            </a:pPr>
            <a:r>
              <a:rPr lang="en-US" sz="1800" b="0" i="0" u="none" strike="noStrike" baseline="0" dirty="0">
                <a:latin typeface="ArialMT"/>
              </a:rPr>
              <a:t>Air Traffic Control Tower Update</a:t>
            </a:r>
          </a:p>
          <a:p>
            <a:pPr algn="l">
              <a:buFont typeface="Arial" panose="020B0604020202020204" pitchFamily="34" charset="0"/>
              <a:buChar char="•"/>
            </a:pPr>
            <a:r>
              <a:rPr lang="en-US" sz="1800" dirty="0">
                <a:latin typeface="ArialMT"/>
              </a:rPr>
              <a:t>Construction Manager at Risk (</a:t>
            </a:r>
            <a:r>
              <a:rPr lang="en-US" sz="1800" dirty="0" err="1">
                <a:latin typeface="ArialMT"/>
              </a:rPr>
              <a:t>CMaR</a:t>
            </a:r>
            <a:r>
              <a:rPr lang="en-US" sz="1800" dirty="0">
                <a:latin typeface="ArialMT"/>
              </a:rPr>
              <a:t>) Request for Proposal Update</a:t>
            </a:r>
          </a:p>
          <a:p>
            <a:pPr algn="l">
              <a:buFont typeface="Arial" panose="020B0604020202020204" pitchFamily="34" charset="0"/>
              <a:buChar char="•"/>
            </a:pPr>
            <a:r>
              <a:rPr lang="en-US" sz="1800" b="0" i="0" u="none" strike="noStrike" baseline="0" dirty="0">
                <a:latin typeface="ArialMT"/>
              </a:rPr>
              <a:t>Airshow 2024 – May 18-19, 2024</a:t>
            </a:r>
          </a:p>
          <a:p>
            <a:pPr marL="127000" indent="0" algn="l"/>
            <a:endParaRPr lang="en-US" sz="1800" b="0" i="0" u="none" strike="noStrike" baseline="0" dirty="0">
              <a:latin typeface="ArialMT"/>
            </a:endParaRPr>
          </a:p>
          <a:p>
            <a:pPr marL="127000" indent="0" algn="l"/>
            <a:r>
              <a:rPr lang="en-US" sz="1800" b="1" dirty="0">
                <a:latin typeface="ArialMT"/>
              </a:rPr>
              <a:t>Sky Harbor Airport:</a:t>
            </a:r>
          </a:p>
          <a:p>
            <a:pPr marL="127000" indent="0" algn="l"/>
            <a:endParaRPr lang="en-US" sz="1800" dirty="0">
              <a:latin typeface="ArialMT"/>
            </a:endParaRPr>
          </a:p>
          <a:p>
            <a:pPr marL="412750" indent="-285750" algn="l">
              <a:buFont typeface="Arial" panose="020B0604020202020204" pitchFamily="34" charset="0"/>
              <a:buChar char="•"/>
            </a:pPr>
            <a:r>
              <a:rPr lang="en-US" sz="1800" b="0" i="0" u="none" strike="noStrike" baseline="0" dirty="0">
                <a:latin typeface="ArialMT"/>
              </a:rPr>
              <a:t>New General Aviation Terminal Construction Update</a:t>
            </a:r>
          </a:p>
          <a:p>
            <a:pPr marL="412750" indent="-285750" algn="l">
              <a:buFont typeface="Arial" panose="020B0604020202020204" pitchFamily="34" charset="0"/>
              <a:buChar char="•"/>
            </a:pPr>
            <a:r>
              <a:rPr lang="en-US" sz="1800" dirty="0">
                <a:latin typeface="ArialMT"/>
              </a:rPr>
              <a:t>New Snow Removal Equipment Building Construction Update</a:t>
            </a:r>
            <a:endParaRPr lang="en-US" sz="1800" b="0" i="0" u="none" strike="noStrike" baseline="0" dirty="0">
              <a:latin typeface="ArialMT"/>
            </a:endParaRPr>
          </a:p>
        </p:txBody>
      </p:sp>
    </p:spTree>
    <p:extLst>
      <p:ext uri="{BB962C8B-B14F-4D97-AF65-F5344CB8AC3E}">
        <p14:creationId xmlns:p14="http://schemas.microsoft.com/office/powerpoint/2010/main" val="15196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steel structure&#10;&#10;Description automatically generated">
            <a:extLst>
              <a:ext uri="{FF2B5EF4-FFF2-40B4-BE49-F238E27FC236}">
                <a16:creationId xmlns:a16="http://schemas.microsoft.com/office/drawing/2014/main" id="{1E588397-2A47-705B-2C93-35476FC3AF75}"/>
              </a:ext>
            </a:extLst>
          </p:cNvPr>
          <p:cNvPicPr>
            <a:picLocks noChangeAspect="1"/>
          </p:cNvPicPr>
          <p:nvPr/>
        </p:nvPicPr>
        <p:blipFill>
          <a:blip r:embed="rId2"/>
          <a:stretch>
            <a:fillRect/>
          </a:stretch>
        </p:blipFill>
        <p:spPr>
          <a:xfrm>
            <a:off x="5443160" y="254184"/>
            <a:ext cx="3156556" cy="4205937"/>
          </a:xfrm>
          <a:prstGeom prst="rect">
            <a:avLst/>
          </a:prstGeom>
        </p:spPr>
      </p:pic>
      <p:pic>
        <p:nvPicPr>
          <p:cNvPr id="6" name="Picture 5" descr="A building under construction with a blue sky&#10;&#10;Description automatically generated">
            <a:extLst>
              <a:ext uri="{FF2B5EF4-FFF2-40B4-BE49-F238E27FC236}">
                <a16:creationId xmlns:a16="http://schemas.microsoft.com/office/drawing/2014/main" id="{8890760B-004C-993A-D4A8-F7B455251065}"/>
              </a:ext>
            </a:extLst>
          </p:cNvPr>
          <p:cNvPicPr>
            <a:picLocks noChangeAspect="1"/>
          </p:cNvPicPr>
          <p:nvPr/>
        </p:nvPicPr>
        <p:blipFill>
          <a:blip r:embed="rId3"/>
          <a:stretch>
            <a:fillRect/>
          </a:stretch>
        </p:blipFill>
        <p:spPr>
          <a:xfrm>
            <a:off x="224971" y="348526"/>
            <a:ext cx="4870887" cy="3655601"/>
          </a:xfrm>
          <a:prstGeom prst="rect">
            <a:avLst/>
          </a:prstGeom>
        </p:spPr>
      </p:pic>
    </p:spTree>
    <p:extLst>
      <p:ext uri="{BB962C8B-B14F-4D97-AF65-F5344CB8AC3E}">
        <p14:creationId xmlns:p14="http://schemas.microsoft.com/office/powerpoint/2010/main" val="296104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83429" y="241287"/>
            <a:ext cx="8144700" cy="1107965"/>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A. Resolution to approve Work Order 2024 – 03 between Short Elliott Hendrickson, Inc. and the Duluth Airport Authority for the coordination of Aquatic Mitigation at Sky Harbor Airport</a:t>
            </a:r>
            <a:endParaRPr lang="en-US"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583429" y="1425340"/>
            <a:ext cx="8442584" cy="2569904"/>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b="1" dirty="0">
                <a:solidFill>
                  <a:srgbClr val="005AA1"/>
                </a:solidFill>
                <a:latin typeface="Nunito Sans"/>
              </a:rPr>
              <a:t>Project Description –</a:t>
            </a:r>
            <a:r>
              <a:rPr lang="en-US" dirty="0"/>
              <a:t>The Sky Harbor Runway Relocation project included several aquatic and terrestrial mitigation actions under the conditions of the permits issued by the USACE and MNDNR. Because the initial aquatic plantings completed as part of this project did not meet success criteria, a second round of plantings is required per permit commitments.  This scope of services includes assisting DAA in obtaining quotes from qualified contractors for the planting efforts, permit coordination, contractor coordination and field monitoring during the replacement mitigation planting efforts. Monitoring of the mitigation planting is also included and will be completed as outlined in the environmental permits. </a:t>
            </a:r>
          </a:p>
          <a:p>
            <a:pPr marL="0" marR="0">
              <a:spcBef>
                <a:spcPts val="0"/>
              </a:spcBef>
              <a:spcAft>
                <a:spcPts val="600"/>
              </a:spcAft>
            </a:pPr>
            <a:r>
              <a:rPr lang="en-US" dirty="0">
                <a:sym typeface="Nunito Sans"/>
              </a:rPr>
              <a:t>The work order amount is $13,000.00.</a:t>
            </a:r>
          </a:p>
          <a:p>
            <a:pPr marL="0" marR="0">
              <a:spcBef>
                <a:spcPts val="0"/>
              </a:spcBef>
              <a:spcAft>
                <a:spcPts val="600"/>
              </a:spcAft>
            </a:pPr>
            <a:r>
              <a:rPr lang="en-US" dirty="0">
                <a:sym typeface="Nunito Sans"/>
              </a:rPr>
              <a:t>The project is anticipated to be funded by FAA at 90%, MnDOT Aeronautics at 5% and the DAA at 5% as part of the Airport Improvement Program.  </a:t>
            </a:r>
          </a:p>
        </p:txBody>
      </p:sp>
    </p:spTree>
    <p:extLst>
      <p:ext uri="{BB962C8B-B14F-4D97-AF65-F5344CB8AC3E}">
        <p14:creationId xmlns:p14="http://schemas.microsoft.com/office/powerpoint/2010/main" val="9679425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233</Words>
  <Application>Microsoft Office PowerPoint</Application>
  <PresentationFormat>On-screen Show (16:9)</PresentationFormat>
  <Paragraphs>15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Nunito Sans ExtraBold</vt:lpstr>
      <vt:lpstr>Nunito Sans</vt:lpstr>
      <vt:lpstr>ArialMT</vt:lpstr>
      <vt:lpstr>Simple Light</vt:lpstr>
      <vt:lpstr>Operations/Construction/Projects/Planning Update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Mark Papko</cp:lastModifiedBy>
  <cp:revision>37</cp:revision>
  <dcterms:modified xsi:type="dcterms:W3CDTF">2024-03-19T13:34:59Z</dcterms:modified>
</cp:coreProperties>
</file>