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0"/>
  </p:notesMasterIdLst>
  <p:sldIdLst>
    <p:sldId id="276" r:id="rId2"/>
    <p:sldId id="274" r:id="rId3"/>
    <p:sldId id="283" r:id="rId4"/>
    <p:sldId id="284" r:id="rId5"/>
    <p:sldId id="278" r:id="rId6"/>
    <p:sldId id="286" r:id="rId7"/>
    <p:sldId id="287" r:id="rId8"/>
    <p:sldId id="288" r:id="rId9"/>
    <p:sldId id="264" r:id="rId10"/>
    <p:sldId id="272" r:id="rId11"/>
    <p:sldId id="271" r:id="rId12"/>
    <p:sldId id="285" r:id="rId13"/>
    <p:sldId id="265" r:id="rId14"/>
    <p:sldId id="266" r:id="rId15"/>
    <p:sldId id="269" r:id="rId16"/>
    <p:sldId id="267" r:id="rId17"/>
    <p:sldId id="268" r:id="rId18"/>
    <p:sldId id="270" r:id="rId19"/>
  </p:sldIdLst>
  <p:sldSz cx="9144000" cy="5143500" type="screen16x9"/>
  <p:notesSz cx="6858000" cy="9144000"/>
  <p:embeddedFontLst>
    <p:embeddedFont>
      <p:font typeface="Nunito Sans" pitchFamily="2" charset="0"/>
      <p:regular r:id="rId21"/>
      <p:bold r:id="rId22"/>
      <p:italic r:id="rId23"/>
      <p:boldItalic r:id="rId24"/>
    </p:embeddedFont>
    <p:embeddedFont>
      <p:font typeface="Nunito Sans ExtraBold" pitchFamily="2" charset="0"/>
      <p:bold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43" autoAdjust="0"/>
  </p:normalViewPr>
  <p:slideViewPr>
    <p:cSldViewPr snapToGrid="0">
      <p:cViewPr varScale="1">
        <p:scale>
          <a:sx n="105" d="100"/>
          <a:sy n="105" d="100"/>
        </p:scale>
        <p:origin x="80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C67CABFC-FB71-361E-710D-92F5B8B94A18}"/>
            </a:ext>
          </a:extLst>
        </p:cNvPr>
        <p:cNvGrpSpPr/>
        <p:nvPr/>
      </p:nvGrpSpPr>
      <p:grpSpPr>
        <a:xfrm>
          <a:off x="0" y="0"/>
          <a:ext cx="0" cy="0"/>
          <a:chOff x="0" y="0"/>
          <a:chExt cx="0" cy="0"/>
        </a:xfrm>
      </p:grpSpPr>
      <p:sp>
        <p:nvSpPr>
          <p:cNvPr id="51" name="Google Shape;51;p2:notes">
            <a:extLst>
              <a:ext uri="{FF2B5EF4-FFF2-40B4-BE49-F238E27FC236}">
                <a16:creationId xmlns:a16="http://schemas.microsoft.com/office/drawing/2014/main" id="{5D9F68D1-EC04-E298-2DED-752DB29AEE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a:extLst>
              <a:ext uri="{FF2B5EF4-FFF2-40B4-BE49-F238E27FC236}">
                <a16:creationId xmlns:a16="http://schemas.microsoft.com/office/drawing/2014/main" id="{37308B02-1CC4-D0C0-D936-E8F9AECDF07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28602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3008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11720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65163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665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SEH (Shawn/Kaci/Jessica)</a:t>
            </a:r>
          </a:p>
          <a:p>
            <a:endParaRPr lang="en-US" dirty="0"/>
          </a:p>
        </p:txBody>
      </p:sp>
    </p:spTree>
    <p:extLst>
      <p:ext uri="{BB962C8B-B14F-4D97-AF65-F5344CB8AC3E}">
        <p14:creationId xmlns:p14="http://schemas.microsoft.com/office/powerpoint/2010/main" val="376768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SEH (Shawn/Kaci/Jessica)</a:t>
            </a:r>
          </a:p>
          <a:p>
            <a:endParaRPr lang="en-US" dirty="0"/>
          </a:p>
        </p:txBody>
      </p:sp>
    </p:spTree>
    <p:extLst>
      <p:ext uri="{BB962C8B-B14F-4D97-AF65-F5344CB8AC3E}">
        <p14:creationId xmlns:p14="http://schemas.microsoft.com/office/powerpoint/2010/main" val="2147251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0915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76F3A4B7-AAF5-5D76-CC8D-2F906497BE44}"/>
            </a:ext>
          </a:extLst>
        </p:cNvPr>
        <p:cNvGrpSpPr/>
        <p:nvPr/>
      </p:nvGrpSpPr>
      <p:grpSpPr>
        <a:xfrm>
          <a:off x="0" y="0"/>
          <a:ext cx="0" cy="0"/>
          <a:chOff x="0" y="0"/>
          <a:chExt cx="0" cy="0"/>
        </a:xfrm>
      </p:grpSpPr>
      <p:sp>
        <p:nvSpPr>
          <p:cNvPr id="51" name="Google Shape;51;p2:notes">
            <a:extLst>
              <a:ext uri="{FF2B5EF4-FFF2-40B4-BE49-F238E27FC236}">
                <a16:creationId xmlns:a16="http://schemas.microsoft.com/office/drawing/2014/main" id="{6BD3D1D0-CD07-F9CE-52B3-2C977C5D6C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a:extLst>
              <a:ext uri="{FF2B5EF4-FFF2-40B4-BE49-F238E27FC236}">
                <a16:creationId xmlns:a16="http://schemas.microsoft.com/office/drawing/2014/main" id="{46E19761-C6BF-1C93-D764-BEF675F8E8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428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886EC9A-EBA6-24DA-CA53-924FF172F097}"/>
            </a:ext>
          </a:extLst>
        </p:cNvPr>
        <p:cNvGrpSpPr/>
        <p:nvPr/>
      </p:nvGrpSpPr>
      <p:grpSpPr>
        <a:xfrm>
          <a:off x="0" y="0"/>
          <a:ext cx="0" cy="0"/>
          <a:chOff x="0" y="0"/>
          <a:chExt cx="0" cy="0"/>
        </a:xfrm>
      </p:grpSpPr>
      <p:sp>
        <p:nvSpPr>
          <p:cNvPr id="51" name="Google Shape;51;p2:notes">
            <a:extLst>
              <a:ext uri="{FF2B5EF4-FFF2-40B4-BE49-F238E27FC236}">
                <a16:creationId xmlns:a16="http://schemas.microsoft.com/office/drawing/2014/main" id="{9D06D4A5-16B1-1490-AA0A-616264F58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a:extLst>
              <a:ext uri="{FF2B5EF4-FFF2-40B4-BE49-F238E27FC236}">
                <a16:creationId xmlns:a16="http://schemas.microsoft.com/office/drawing/2014/main" id="{5847C802-95C3-4BB4-1A61-79F5417EF5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306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0886EC9A-EBA6-24DA-CA53-924FF172F097}"/>
            </a:ext>
          </a:extLst>
        </p:cNvPr>
        <p:cNvGrpSpPr/>
        <p:nvPr/>
      </p:nvGrpSpPr>
      <p:grpSpPr>
        <a:xfrm>
          <a:off x="0" y="0"/>
          <a:ext cx="0" cy="0"/>
          <a:chOff x="0" y="0"/>
          <a:chExt cx="0" cy="0"/>
        </a:xfrm>
      </p:grpSpPr>
      <p:sp>
        <p:nvSpPr>
          <p:cNvPr id="51" name="Google Shape;51;p2:notes">
            <a:extLst>
              <a:ext uri="{FF2B5EF4-FFF2-40B4-BE49-F238E27FC236}">
                <a16:creationId xmlns:a16="http://schemas.microsoft.com/office/drawing/2014/main" id="{9D06D4A5-16B1-1490-AA0A-616264F586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a:extLst>
              <a:ext uri="{FF2B5EF4-FFF2-40B4-BE49-F238E27FC236}">
                <a16:creationId xmlns:a16="http://schemas.microsoft.com/office/drawing/2014/main" id="{5847C802-95C3-4BB4-1A61-79F5417EF55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51140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7193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4190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2540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04986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8">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6" r:id="rId4"/>
    <p:sldLayoutId id="2147483657"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725714"/>
            <a:ext cx="8520600" cy="3606800"/>
          </a:xfrm>
        </p:spPr>
        <p:txBody>
          <a:bodyPr>
            <a:normAutofit fontScale="92500" lnSpcReduction="10000"/>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 Update</a:t>
            </a:r>
          </a:p>
          <a:p>
            <a:pPr lvl="1" algn="l">
              <a:buFont typeface="Arial" panose="020B0604020202020204" pitchFamily="34" charset="0"/>
              <a:buChar char="•"/>
            </a:pPr>
            <a:r>
              <a:rPr lang="en-US" sz="1800" b="0" i="0" u="none" strike="noStrike" baseline="0" dirty="0">
                <a:latin typeface="ArialMT"/>
              </a:rPr>
              <a:t>35% Design Review</a:t>
            </a:r>
          </a:p>
          <a:p>
            <a:pPr lvl="1" algn="l">
              <a:buFont typeface="Arial" panose="020B0604020202020204" pitchFamily="34" charset="0"/>
              <a:buChar char="•"/>
            </a:pPr>
            <a:r>
              <a:rPr lang="en-US" sz="1800" dirty="0">
                <a:latin typeface="ArialMT"/>
              </a:rPr>
              <a:t>ATCT Public Open House</a:t>
            </a:r>
            <a:endParaRPr lang="en-US" sz="1800" b="0" i="0" u="none" strike="noStrike" baseline="0" dirty="0">
              <a:latin typeface="ArialMT"/>
            </a:endParaRPr>
          </a:p>
          <a:p>
            <a:pPr algn="l">
              <a:buFont typeface="Arial" panose="020B0604020202020204" pitchFamily="34" charset="0"/>
              <a:buChar char="•"/>
            </a:pPr>
            <a:r>
              <a:rPr lang="en-US" sz="1800" dirty="0">
                <a:latin typeface="ArialMT"/>
              </a:rPr>
              <a:t>Taxiway A Tenant Construction Communication</a:t>
            </a:r>
          </a:p>
          <a:p>
            <a:pPr algn="l">
              <a:buFont typeface="Arial" panose="020B0604020202020204" pitchFamily="34" charset="0"/>
              <a:buChar char="•"/>
            </a:pPr>
            <a:r>
              <a:rPr lang="en-US" sz="1800" b="0" i="0" u="none" strike="noStrike" baseline="0" dirty="0">
                <a:latin typeface="ArialMT"/>
              </a:rPr>
              <a:t>Storm Summary/Airfield Magnet</a:t>
            </a:r>
          </a:p>
          <a:p>
            <a:pPr algn="l">
              <a:buFont typeface="Arial" panose="020B0604020202020204" pitchFamily="34" charset="0"/>
              <a:buChar char="•"/>
            </a:pPr>
            <a:r>
              <a:rPr lang="en-US" sz="1800" b="0" i="0" u="none" strike="noStrike" baseline="0" dirty="0">
                <a:latin typeface="ArialMT"/>
              </a:rPr>
              <a:t>New ADA Coordinator Certification – DAA Facilities Manager – John Graves</a:t>
            </a:r>
          </a:p>
          <a:p>
            <a:pPr algn="l">
              <a:buFont typeface="Arial" panose="020B0604020202020204" pitchFamily="34" charset="0"/>
              <a:buChar char="•"/>
            </a:pPr>
            <a:r>
              <a:rPr lang="en-US" sz="1800" b="0" i="0" u="none" strike="noStrike" baseline="0" dirty="0">
                <a:latin typeface="ArialMT"/>
              </a:rPr>
              <a:t>Airshow 2024 – May 18-19, 2024</a:t>
            </a: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endParaRPr lang="en-US" sz="1800" b="0" i="0" u="none" strike="noStrike" baseline="0" dirty="0">
              <a:latin typeface="ArialMT"/>
            </a:endParaRPr>
          </a:p>
        </p:txBody>
      </p:sp>
    </p:spTree>
    <p:extLst>
      <p:ext uri="{BB962C8B-B14F-4D97-AF65-F5344CB8AC3E}">
        <p14:creationId xmlns:p14="http://schemas.microsoft.com/office/powerpoint/2010/main" val="1519692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DD0EA4F6-1195-2563-B863-1AB929B881EF}"/>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CFDC8195-7E21-C311-E0D4-B08844468666}"/>
              </a:ext>
            </a:extLst>
          </p:cNvPr>
          <p:cNvSpPr txBox="1"/>
          <p:nvPr/>
        </p:nvSpPr>
        <p:spPr>
          <a:xfrm>
            <a:off x="583429" y="241287"/>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Sky Harbor Snow Removal Equipment (SRE) Building Construction</a:t>
            </a:r>
            <a:endParaRPr lang="en-US" sz="2000" b="1">
              <a:solidFill>
                <a:srgbClr val="005AA1"/>
              </a:solidFill>
              <a:latin typeface="Nunito Sans"/>
              <a:sym typeface="Nunito Sans"/>
            </a:endParaRPr>
          </a:p>
        </p:txBody>
      </p:sp>
      <p:sp>
        <p:nvSpPr>
          <p:cNvPr id="57" name="Google Shape;57;p13">
            <a:extLst>
              <a:ext uri="{FF2B5EF4-FFF2-40B4-BE49-F238E27FC236}">
                <a16:creationId xmlns:a16="http://schemas.microsoft.com/office/drawing/2014/main" id="{52622597-2641-A617-DB78-68BBE60258A5}"/>
              </a:ext>
            </a:extLst>
          </p:cNvPr>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a:extLst>
              <a:ext uri="{FF2B5EF4-FFF2-40B4-BE49-F238E27FC236}">
                <a16:creationId xmlns:a16="http://schemas.microsoft.com/office/drawing/2014/main" id="{48E1636E-4A7F-DFCA-7759-4A230FAA35AB}"/>
              </a:ext>
            </a:extLst>
          </p:cNvPr>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descr="A building under construction&#10;&#10;Description automatically generated">
            <a:extLst>
              <a:ext uri="{FF2B5EF4-FFF2-40B4-BE49-F238E27FC236}">
                <a16:creationId xmlns:a16="http://schemas.microsoft.com/office/drawing/2014/main" id="{2EB6708B-50DC-8E03-2C8C-C188DC64D1A3}"/>
              </a:ext>
            </a:extLst>
          </p:cNvPr>
          <p:cNvPicPr>
            <a:picLocks noChangeAspect="1"/>
          </p:cNvPicPr>
          <p:nvPr/>
        </p:nvPicPr>
        <p:blipFill rotWithShape="1">
          <a:blip r:embed="rId4"/>
          <a:srcRect r="20169"/>
          <a:stretch/>
        </p:blipFill>
        <p:spPr>
          <a:xfrm rot="5400000">
            <a:off x="408234" y="836922"/>
            <a:ext cx="3411583" cy="3205140"/>
          </a:xfrm>
          <a:prstGeom prst="rect">
            <a:avLst/>
          </a:prstGeom>
        </p:spPr>
      </p:pic>
      <p:pic>
        <p:nvPicPr>
          <p:cNvPr id="5" name="Picture 4" descr="A building under construction with metal beams&#10;&#10;Description automatically generated">
            <a:extLst>
              <a:ext uri="{FF2B5EF4-FFF2-40B4-BE49-F238E27FC236}">
                <a16:creationId xmlns:a16="http://schemas.microsoft.com/office/drawing/2014/main" id="{98747284-D6E7-5FF6-CF26-B54362485289}"/>
              </a:ext>
            </a:extLst>
          </p:cNvPr>
          <p:cNvPicPr>
            <a:picLocks noChangeAspect="1"/>
          </p:cNvPicPr>
          <p:nvPr/>
        </p:nvPicPr>
        <p:blipFill>
          <a:blip r:embed="rId5"/>
          <a:stretch>
            <a:fillRect/>
          </a:stretch>
        </p:blipFill>
        <p:spPr>
          <a:xfrm>
            <a:off x="3947973" y="733699"/>
            <a:ext cx="4548779" cy="3411584"/>
          </a:xfrm>
          <a:prstGeom prst="rect">
            <a:avLst/>
          </a:prstGeom>
        </p:spPr>
      </p:pic>
    </p:spTree>
    <p:extLst>
      <p:ext uri="{BB962C8B-B14F-4D97-AF65-F5344CB8AC3E}">
        <p14:creationId xmlns:p14="http://schemas.microsoft.com/office/powerpoint/2010/main" val="290868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AE2BE9D5-A5E7-B6F5-0A15-F6EC6706DCA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D1B0C31-C74C-D6F3-F246-5D4A9BD860B1}"/>
              </a:ext>
            </a:extLst>
          </p:cNvPr>
          <p:cNvPicPr>
            <a:picLocks noChangeAspect="1"/>
          </p:cNvPicPr>
          <p:nvPr/>
        </p:nvPicPr>
        <p:blipFill>
          <a:blip r:embed="rId3"/>
          <a:stretch>
            <a:fillRect/>
          </a:stretch>
        </p:blipFill>
        <p:spPr>
          <a:xfrm>
            <a:off x="113260" y="2461059"/>
            <a:ext cx="5701137" cy="1580803"/>
          </a:xfrm>
          <a:prstGeom prst="rect">
            <a:avLst/>
          </a:prstGeom>
        </p:spPr>
      </p:pic>
      <p:sp>
        <p:nvSpPr>
          <p:cNvPr id="54" name="Google Shape;54;p13">
            <a:extLst>
              <a:ext uri="{FF2B5EF4-FFF2-40B4-BE49-F238E27FC236}">
                <a16:creationId xmlns:a16="http://schemas.microsoft.com/office/drawing/2014/main" id="{3F259DD2-2EF5-FDC2-043F-B4B59EDD6C0C}"/>
              </a:ext>
            </a:extLst>
          </p:cNvPr>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C. Resolution to Approve Master Agreement between the Duluth Airport Authority and H+U Construction for the Construction of a New Air Traffic Control Tower</a:t>
            </a:r>
            <a:endParaRPr lang="en-US" sz="2000" b="1" dirty="0">
              <a:solidFill>
                <a:srgbClr val="005AA1"/>
              </a:solidFill>
              <a:latin typeface="Nunito Sans"/>
              <a:sym typeface="Nunito Sans"/>
            </a:endParaRPr>
          </a:p>
        </p:txBody>
      </p:sp>
      <p:sp>
        <p:nvSpPr>
          <p:cNvPr id="57" name="Google Shape;57;p13">
            <a:extLst>
              <a:ext uri="{FF2B5EF4-FFF2-40B4-BE49-F238E27FC236}">
                <a16:creationId xmlns:a16="http://schemas.microsoft.com/office/drawing/2014/main" id="{66D90703-4387-381B-9895-068367D64922}"/>
              </a:ext>
            </a:extLst>
          </p:cNvPr>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a:extLst>
              <a:ext uri="{FF2B5EF4-FFF2-40B4-BE49-F238E27FC236}">
                <a16:creationId xmlns:a16="http://schemas.microsoft.com/office/drawing/2014/main" id="{110599F5-A119-61AE-4775-E78FD7297BE0}"/>
              </a:ext>
            </a:extLst>
          </p:cNvPr>
          <p:cNvPicPr preferRelativeResize="0"/>
          <p:nvPr/>
        </p:nvPicPr>
        <p:blipFill rotWithShape="1">
          <a:blip r:embed="rId4">
            <a:alphaModFix/>
          </a:blip>
          <a:srcRect/>
          <a:stretch/>
        </p:blipFill>
        <p:spPr>
          <a:xfrm>
            <a:off x="313450" y="4655250"/>
            <a:ext cx="1418226" cy="344975"/>
          </a:xfrm>
          <a:prstGeom prst="rect">
            <a:avLst/>
          </a:prstGeom>
          <a:noFill/>
          <a:ln>
            <a:noFill/>
          </a:ln>
        </p:spPr>
      </p:pic>
      <p:pic>
        <p:nvPicPr>
          <p:cNvPr id="4" name="Picture 3">
            <a:extLst>
              <a:ext uri="{FF2B5EF4-FFF2-40B4-BE49-F238E27FC236}">
                <a16:creationId xmlns:a16="http://schemas.microsoft.com/office/drawing/2014/main" id="{9DE1BA39-3828-92CA-2668-180CD573077C}"/>
              </a:ext>
            </a:extLst>
          </p:cNvPr>
          <p:cNvPicPr>
            <a:picLocks noChangeAspect="1"/>
          </p:cNvPicPr>
          <p:nvPr/>
        </p:nvPicPr>
        <p:blipFill>
          <a:blip r:embed="rId5"/>
          <a:stretch>
            <a:fillRect/>
          </a:stretch>
        </p:blipFill>
        <p:spPr>
          <a:xfrm>
            <a:off x="4402779" y="1054497"/>
            <a:ext cx="4620704" cy="1237796"/>
          </a:xfrm>
          <a:prstGeom prst="rect">
            <a:avLst/>
          </a:prstGeom>
        </p:spPr>
      </p:pic>
      <p:pic>
        <p:nvPicPr>
          <p:cNvPr id="6" name="Picture 5">
            <a:extLst>
              <a:ext uri="{FF2B5EF4-FFF2-40B4-BE49-F238E27FC236}">
                <a16:creationId xmlns:a16="http://schemas.microsoft.com/office/drawing/2014/main" id="{0ECE2FAB-8F22-F0DD-D14B-87E0779BAAD1}"/>
              </a:ext>
            </a:extLst>
          </p:cNvPr>
          <p:cNvPicPr>
            <a:picLocks noChangeAspect="1"/>
          </p:cNvPicPr>
          <p:nvPr/>
        </p:nvPicPr>
        <p:blipFill>
          <a:blip r:embed="rId6"/>
          <a:stretch>
            <a:fillRect/>
          </a:stretch>
        </p:blipFill>
        <p:spPr>
          <a:xfrm>
            <a:off x="5874756" y="2461059"/>
            <a:ext cx="3095625" cy="1873250"/>
          </a:xfrm>
          <a:prstGeom prst="rect">
            <a:avLst/>
          </a:prstGeom>
        </p:spPr>
      </p:pic>
    </p:spTree>
    <p:extLst>
      <p:ext uri="{BB962C8B-B14F-4D97-AF65-F5344CB8AC3E}">
        <p14:creationId xmlns:p14="http://schemas.microsoft.com/office/powerpoint/2010/main" val="772447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AE2BE9D5-A5E7-B6F5-0A15-F6EC6706DCA8}"/>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3F259DD2-2EF5-FDC2-043F-B4B59EDD6C0C}"/>
              </a:ext>
            </a:extLst>
          </p:cNvPr>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C. Resolution to Approve Master Agreement between the Duluth Airport Authority and H+U Construction for the Construction of a New Air Traffic Control Tower</a:t>
            </a:r>
            <a:endParaRPr lang="en-US" sz="2000" b="1" dirty="0">
              <a:solidFill>
                <a:srgbClr val="005AA1"/>
              </a:solidFill>
              <a:latin typeface="Nunito Sans"/>
              <a:sym typeface="Nunito Sans"/>
            </a:endParaRPr>
          </a:p>
        </p:txBody>
      </p:sp>
      <p:sp>
        <p:nvSpPr>
          <p:cNvPr id="57" name="Google Shape;57;p13">
            <a:extLst>
              <a:ext uri="{FF2B5EF4-FFF2-40B4-BE49-F238E27FC236}">
                <a16:creationId xmlns:a16="http://schemas.microsoft.com/office/drawing/2014/main" id="{66D90703-4387-381B-9895-068367D64922}"/>
              </a:ext>
            </a:extLst>
          </p:cNvPr>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a:extLst>
              <a:ext uri="{FF2B5EF4-FFF2-40B4-BE49-F238E27FC236}">
                <a16:creationId xmlns:a16="http://schemas.microsoft.com/office/drawing/2014/main" id="{110599F5-A119-61AE-4775-E78FD7297BE0}"/>
              </a:ext>
            </a:extLst>
          </p:cNvPr>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C418DC5C-C59A-78BE-8723-1DF3B8036DA4}"/>
              </a:ext>
            </a:extLst>
          </p:cNvPr>
          <p:cNvSpPr txBox="1"/>
          <p:nvPr/>
        </p:nvSpPr>
        <p:spPr>
          <a:xfrm>
            <a:off x="3171217" y="1425340"/>
            <a:ext cx="5854795" cy="2277516"/>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a:solidFill>
                  <a:srgbClr val="005AA1"/>
                </a:solidFill>
                <a:latin typeface="Nunito Sans"/>
              </a:rPr>
              <a:t>Project Description –</a:t>
            </a:r>
            <a:r>
              <a:rPr lang="en-US"/>
              <a:t>The Duluth Airport Authority completed a competitive request for proposals in accordance with current local regulations and requirements of the DAA and FAA. The specific scope of products and services requested include Construction Manager at Risk Services, including pre-construction services, construction services, post-construction services, and project closeout.</a:t>
            </a:r>
          </a:p>
          <a:p>
            <a:pPr marL="0" marR="0">
              <a:spcBef>
                <a:spcPts val="0"/>
              </a:spcBef>
              <a:spcAft>
                <a:spcPts val="600"/>
              </a:spcAft>
            </a:pPr>
            <a:r>
              <a:rPr lang="en-US">
                <a:sym typeface="Nunito Sans"/>
              </a:rPr>
              <a:t>The project is anticipated to be funded by FAA at 95%, MnDOT Aeronautics at 5% and the DAA at 0% as part of the Airport Improvement Program Airports Terminal Program grant.  </a:t>
            </a:r>
          </a:p>
        </p:txBody>
      </p:sp>
      <p:pic>
        <p:nvPicPr>
          <p:cNvPr id="3" name="Picture 2">
            <a:extLst>
              <a:ext uri="{FF2B5EF4-FFF2-40B4-BE49-F238E27FC236}">
                <a16:creationId xmlns:a16="http://schemas.microsoft.com/office/drawing/2014/main" id="{8C40DD4B-54B3-90BE-BA92-E7AF211202FE}"/>
              </a:ext>
            </a:extLst>
          </p:cNvPr>
          <p:cNvPicPr>
            <a:picLocks noChangeAspect="1"/>
          </p:cNvPicPr>
          <p:nvPr/>
        </p:nvPicPr>
        <p:blipFill>
          <a:blip r:embed="rId4"/>
          <a:stretch>
            <a:fillRect/>
          </a:stretch>
        </p:blipFill>
        <p:spPr>
          <a:xfrm>
            <a:off x="683758" y="1425340"/>
            <a:ext cx="2225233" cy="2819644"/>
          </a:xfrm>
          <a:prstGeom prst="rect">
            <a:avLst/>
          </a:prstGeom>
        </p:spPr>
      </p:pic>
    </p:spTree>
    <p:extLst>
      <p:ext uri="{BB962C8B-B14F-4D97-AF65-F5344CB8AC3E}">
        <p14:creationId xmlns:p14="http://schemas.microsoft.com/office/powerpoint/2010/main" val="270187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D. Resolution to Approve Master Agreement between the Duluth Airport Authority and Jamar Companies for Airport Wide Mechanical, HVAC, and Building Automatic System Coordination</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3816096" y="1425340"/>
            <a:ext cx="5209916" cy="256990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a:solidFill>
                  <a:srgbClr val="005AA1"/>
                </a:solidFill>
                <a:latin typeface="Nunito Sans"/>
              </a:rPr>
              <a:t>Project Description –</a:t>
            </a:r>
            <a:r>
              <a:rPr lang="en-US"/>
              <a:t>The DAA requested proposals for comprehensive Heating, Ventilation, and Cooling/Building Automated Systems (HVAC/BAS) and Facilities Services to include but not limited to boiler checks, preventative maintenance on mechanical systems, controls maintenance and customer service. </a:t>
            </a:r>
          </a:p>
          <a:p>
            <a:pPr marL="0" marR="0">
              <a:spcBef>
                <a:spcPts val="0"/>
              </a:spcBef>
              <a:spcAft>
                <a:spcPts val="600"/>
              </a:spcAft>
            </a:pPr>
            <a:r>
              <a:rPr lang="en-US">
                <a:sym typeface="Nunito Sans"/>
              </a:rPr>
              <a:t>Contract term is for 5 consecutive one-year terms, beginning January 1, 2024.</a:t>
            </a:r>
          </a:p>
          <a:p>
            <a:pPr marL="0" marR="0">
              <a:spcBef>
                <a:spcPts val="0"/>
              </a:spcBef>
              <a:spcAft>
                <a:spcPts val="600"/>
              </a:spcAft>
            </a:pPr>
            <a:r>
              <a:rPr lang="en-US">
                <a:sym typeface="Nunito Sans"/>
              </a:rPr>
              <a:t>Jamar Company provided a quote for $156,816.00 to perform the required project identified in the proposal.</a:t>
            </a:r>
          </a:p>
        </p:txBody>
      </p:sp>
      <p:pic>
        <p:nvPicPr>
          <p:cNvPr id="3" name="Picture 2">
            <a:extLst>
              <a:ext uri="{FF2B5EF4-FFF2-40B4-BE49-F238E27FC236}">
                <a16:creationId xmlns:a16="http://schemas.microsoft.com/office/drawing/2014/main" id="{C9AEADDE-E8D2-5301-87B2-F6247C9CAB3E}"/>
              </a:ext>
            </a:extLst>
          </p:cNvPr>
          <p:cNvPicPr>
            <a:picLocks noChangeAspect="1"/>
          </p:cNvPicPr>
          <p:nvPr/>
        </p:nvPicPr>
        <p:blipFill>
          <a:blip r:embed="rId4"/>
          <a:stretch>
            <a:fillRect/>
          </a:stretch>
        </p:blipFill>
        <p:spPr>
          <a:xfrm>
            <a:off x="117988" y="1501427"/>
            <a:ext cx="3511530" cy="2170047"/>
          </a:xfrm>
          <a:prstGeom prst="rect">
            <a:avLst/>
          </a:prstGeom>
        </p:spPr>
      </p:pic>
    </p:spTree>
    <p:extLst>
      <p:ext uri="{BB962C8B-B14F-4D97-AF65-F5344CB8AC3E}">
        <p14:creationId xmlns:p14="http://schemas.microsoft.com/office/powerpoint/2010/main" val="176973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E. Resolution to Approve Work Order 2024 - 5 between the Duluth Airport Authority and Short Elliott Hendrickson, Inc for the Duluth International Airport Drainage Master Plan Study</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572000" y="1714335"/>
            <a:ext cx="4454012" cy="2139017"/>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a:solidFill>
                  <a:srgbClr val="005AA1"/>
                </a:solidFill>
                <a:latin typeface="Nunito Sans"/>
              </a:rPr>
              <a:t>Project Description –</a:t>
            </a:r>
            <a:r>
              <a:rPr lang="en-US"/>
              <a:t> A stormwater management plan is a comprehensive planning tool used when planning future projects, finding potential funding sources, and identifying areas of needed infrastructure improvement. </a:t>
            </a:r>
          </a:p>
          <a:p>
            <a:pPr marL="0" marR="0">
              <a:spcBef>
                <a:spcPts val="0"/>
              </a:spcBef>
              <a:spcAft>
                <a:spcPts val="600"/>
              </a:spcAft>
            </a:pPr>
            <a:r>
              <a:rPr lang="en-US">
                <a:sym typeface="Nunito Sans"/>
              </a:rPr>
              <a:t>The work order amount is $139,600.00.</a:t>
            </a:r>
          </a:p>
          <a:p>
            <a:pPr marL="0" marR="0">
              <a:spcBef>
                <a:spcPts val="0"/>
              </a:spcBef>
              <a:spcAft>
                <a:spcPts val="600"/>
              </a:spcAft>
            </a:pPr>
            <a:r>
              <a:rPr lang="en-US">
                <a:sym typeface="Nunito Sans"/>
              </a:rPr>
              <a:t>The project is anticipated to be funded by FAA at 90%, MnDOT Aeronautics at 5% and the DAA at 5%.</a:t>
            </a:r>
          </a:p>
        </p:txBody>
      </p:sp>
      <p:pic>
        <p:nvPicPr>
          <p:cNvPr id="3" name="Picture 2">
            <a:extLst>
              <a:ext uri="{FF2B5EF4-FFF2-40B4-BE49-F238E27FC236}">
                <a16:creationId xmlns:a16="http://schemas.microsoft.com/office/drawing/2014/main" id="{C917C3CB-B747-63A9-A198-8F5FFBB5BEBC}"/>
              </a:ext>
            </a:extLst>
          </p:cNvPr>
          <p:cNvPicPr>
            <a:picLocks noChangeAspect="1"/>
          </p:cNvPicPr>
          <p:nvPr/>
        </p:nvPicPr>
        <p:blipFill>
          <a:blip r:embed="rId4"/>
          <a:stretch>
            <a:fillRect/>
          </a:stretch>
        </p:blipFill>
        <p:spPr>
          <a:xfrm>
            <a:off x="156101" y="1349252"/>
            <a:ext cx="4297911" cy="2760296"/>
          </a:xfrm>
          <a:prstGeom prst="rect">
            <a:avLst/>
          </a:prstGeom>
        </p:spPr>
      </p:pic>
    </p:spTree>
    <p:extLst>
      <p:ext uri="{BB962C8B-B14F-4D97-AF65-F5344CB8AC3E}">
        <p14:creationId xmlns:p14="http://schemas.microsoft.com/office/powerpoint/2010/main" val="2422498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415742"/>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F. Resolution to Accept and Award the Contract in the amount of $45,867.00 for the Plant Mitigation at the Sky Harbor Airport (DYT) between the Duluth Airport Authority and Prairie Restorations, Inc.</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328159" y="1425340"/>
            <a:ext cx="4697853" cy="3062347"/>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a:solidFill>
                  <a:srgbClr val="005AA1"/>
                </a:solidFill>
                <a:latin typeface="Nunito Sans"/>
              </a:rPr>
              <a:t>Project Description –</a:t>
            </a:r>
            <a:r>
              <a:rPr lang="en-US"/>
              <a:t>The Sky Harbor Runway Relocation project included aquatic and terrestrial mitigation actions under the conditions of the permits issued by the USACE and MNDNR. Because the initial aquatic plantings completed as part of this project did not meet success criteria, a second round of plantings is required per permit commitments.  This scope of services includes an additional round of aquatic plantings.   </a:t>
            </a:r>
          </a:p>
          <a:p>
            <a:pPr marL="0" marR="0">
              <a:spcBef>
                <a:spcPts val="0"/>
              </a:spcBef>
              <a:spcAft>
                <a:spcPts val="600"/>
              </a:spcAft>
            </a:pPr>
            <a:r>
              <a:rPr lang="en-US">
                <a:sym typeface="Nunito Sans"/>
              </a:rPr>
              <a:t>The contract amount is $</a:t>
            </a:r>
            <a:r>
              <a:rPr lang="en-US"/>
              <a:t>45,867.00</a:t>
            </a:r>
          </a:p>
          <a:p>
            <a:pPr marL="0" marR="0">
              <a:spcBef>
                <a:spcPts val="0"/>
              </a:spcBef>
              <a:spcAft>
                <a:spcPts val="600"/>
              </a:spcAft>
            </a:pPr>
            <a:r>
              <a:rPr lang="en-US">
                <a:sym typeface="Nunito Sans"/>
              </a:rPr>
              <a:t>The project is anticipated to be funded by FAA at 90%, MnDOT Aeronautics at 5% and the DAA at 5% as part of the Airport Improvement Program.  </a:t>
            </a:r>
          </a:p>
        </p:txBody>
      </p:sp>
      <p:pic>
        <p:nvPicPr>
          <p:cNvPr id="3" name="Picture 2">
            <a:extLst>
              <a:ext uri="{FF2B5EF4-FFF2-40B4-BE49-F238E27FC236}">
                <a16:creationId xmlns:a16="http://schemas.microsoft.com/office/drawing/2014/main" id="{0E4CFE8A-5BA7-41FF-7080-C09002EDF8FE}"/>
              </a:ext>
            </a:extLst>
          </p:cNvPr>
          <p:cNvPicPr>
            <a:picLocks noChangeAspect="1"/>
          </p:cNvPicPr>
          <p:nvPr/>
        </p:nvPicPr>
        <p:blipFill rotWithShape="1">
          <a:blip r:embed="rId4"/>
          <a:srcRect t="11249" r="69590" b="35215"/>
          <a:stretch/>
        </p:blipFill>
        <p:spPr>
          <a:xfrm>
            <a:off x="1144221" y="1756437"/>
            <a:ext cx="2026575" cy="2603287"/>
          </a:xfrm>
          <a:prstGeom prst="rect">
            <a:avLst/>
          </a:prstGeom>
        </p:spPr>
      </p:pic>
    </p:spTree>
    <p:extLst>
      <p:ext uri="{BB962C8B-B14F-4D97-AF65-F5344CB8AC3E}">
        <p14:creationId xmlns:p14="http://schemas.microsoft.com/office/powerpoint/2010/main" val="609584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G. Resolution to Accept and Award the Contract in the amount of $233,200.01 between the Duluth Airport Authority and Urban Companies, LLC for the Demolition of Building 100. </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120895" y="1425340"/>
            <a:ext cx="4905117" cy="256990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a:solidFill>
                  <a:srgbClr val="005AA1"/>
                </a:solidFill>
                <a:latin typeface="Nunito Sans"/>
              </a:rPr>
              <a:t>Project Description –</a:t>
            </a:r>
            <a:r>
              <a:rPr lang="en-US"/>
              <a:t>The existing location of Hermantown Hydraulics building is on the future Air Traffic Control Tower (ATCT) project site. Hermantown Hydraulics building will need to be demolished, removed, and the existing site will cleared for future development. </a:t>
            </a:r>
          </a:p>
          <a:p>
            <a:pPr marL="0" marR="0">
              <a:spcBef>
                <a:spcPts val="0"/>
              </a:spcBef>
              <a:spcAft>
                <a:spcPts val="600"/>
              </a:spcAft>
            </a:pPr>
            <a:r>
              <a:rPr lang="en-US">
                <a:sym typeface="Nunito Sans"/>
              </a:rPr>
              <a:t>The contract for the base bid and alternate A is $233,200.01.</a:t>
            </a:r>
          </a:p>
          <a:p>
            <a:pPr marL="0" marR="0">
              <a:spcBef>
                <a:spcPts val="0"/>
              </a:spcBef>
              <a:spcAft>
                <a:spcPts val="600"/>
              </a:spcAft>
            </a:pPr>
            <a:r>
              <a:rPr lang="en-US">
                <a:sym typeface="Nunito Sans"/>
              </a:rPr>
              <a:t>The project is anticipated to be funded by FAA at 95% as part of the Airport Terminal Program with the remaining 5% by MnDOT Aeronautics at 5%.</a:t>
            </a:r>
          </a:p>
        </p:txBody>
      </p:sp>
      <p:pic>
        <p:nvPicPr>
          <p:cNvPr id="3" name="Picture 2">
            <a:extLst>
              <a:ext uri="{FF2B5EF4-FFF2-40B4-BE49-F238E27FC236}">
                <a16:creationId xmlns:a16="http://schemas.microsoft.com/office/drawing/2014/main" id="{41CEF885-8151-6CAC-60D0-B00F7791A858}"/>
              </a:ext>
            </a:extLst>
          </p:cNvPr>
          <p:cNvPicPr>
            <a:picLocks noChangeAspect="1"/>
          </p:cNvPicPr>
          <p:nvPr/>
        </p:nvPicPr>
        <p:blipFill>
          <a:blip r:embed="rId4"/>
          <a:stretch>
            <a:fillRect/>
          </a:stretch>
        </p:blipFill>
        <p:spPr>
          <a:xfrm>
            <a:off x="212982" y="1440134"/>
            <a:ext cx="3609915" cy="2461306"/>
          </a:xfrm>
          <a:prstGeom prst="rect">
            <a:avLst/>
          </a:prstGeom>
        </p:spPr>
      </p:pic>
    </p:spTree>
    <p:extLst>
      <p:ext uri="{BB962C8B-B14F-4D97-AF65-F5344CB8AC3E}">
        <p14:creationId xmlns:p14="http://schemas.microsoft.com/office/powerpoint/2010/main" val="59862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H. Resolution to Approve Work Order 2024 - 4 between the Duluth Airport Authority and Short Elliott Hendrickson, Inc for the Construction Administration of the Demolition of Building 100.</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3645407" y="1425340"/>
            <a:ext cx="5380605" cy="2569904"/>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a:solidFill>
                  <a:srgbClr val="005AA1"/>
                </a:solidFill>
                <a:latin typeface="Nunito Sans"/>
              </a:rPr>
              <a:t>Project Description – </a:t>
            </a:r>
            <a:r>
              <a:rPr lang="en-US"/>
              <a:t>The existing location of Hermantown Hydraulics building is on the future Air Traffic Control Tower (ATCT) project site. Hermantown Hydraulics building will need to be demolished, removed, and the existing site will need to be cleared. It is known that the existing structure contains hazardous (regulated waste) &amp; asbestos materials that will be required to be removed. </a:t>
            </a:r>
          </a:p>
          <a:p>
            <a:pPr marL="0" marR="0">
              <a:spcBef>
                <a:spcPts val="0"/>
              </a:spcBef>
              <a:spcAft>
                <a:spcPts val="600"/>
              </a:spcAft>
            </a:pPr>
            <a:r>
              <a:rPr lang="en-US">
                <a:sym typeface="Nunito Sans"/>
              </a:rPr>
              <a:t>The work order amount is $73,700.00.</a:t>
            </a:r>
          </a:p>
          <a:p>
            <a:pPr marL="0" marR="0">
              <a:spcBef>
                <a:spcPts val="0"/>
              </a:spcBef>
              <a:spcAft>
                <a:spcPts val="600"/>
              </a:spcAft>
            </a:pPr>
            <a:r>
              <a:rPr lang="en-US">
                <a:sym typeface="Nunito Sans"/>
              </a:rPr>
              <a:t>The project is anticipated to be funded by the Airport Terminal Program FAA grant at 95% and MnDOT Aeronautics at 5%.  </a:t>
            </a:r>
          </a:p>
        </p:txBody>
      </p:sp>
      <p:pic>
        <p:nvPicPr>
          <p:cNvPr id="3" name="Picture 2">
            <a:extLst>
              <a:ext uri="{FF2B5EF4-FFF2-40B4-BE49-F238E27FC236}">
                <a16:creationId xmlns:a16="http://schemas.microsoft.com/office/drawing/2014/main" id="{2B552FA7-368C-4399-C8E6-AFD09E313A10}"/>
              </a:ext>
            </a:extLst>
          </p:cNvPr>
          <p:cNvPicPr>
            <a:picLocks noChangeAspect="1"/>
          </p:cNvPicPr>
          <p:nvPr/>
        </p:nvPicPr>
        <p:blipFill>
          <a:blip r:embed="rId4"/>
          <a:stretch>
            <a:fillRect/>
          </a:stretch>
        </p:blipFill>
        <p:spPr>
          <a:xfrm>
            <a:off x="117988" y="1454707"/>
            <a:ext cx="3464978" cy="2239470"/>
          </a:xfrm>
          <a:prstGeom prst="rect">
            <a:avLst/>
          </a:prstGeom>
        </p:spPr>
      </p:pic>
    </p:spTree>
    <p:extLst>
      <p:ext uri="{BB962C8B-B14F-4D97-AF65-F5344CB8AC3E}">
        <p14:creationId xmlns:p14="http://schemas.microsoft.com/office/powerpoint/2010/main" val="265765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1415742"/>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N. Resolution to Approve Federal Aviation Administration Non-Federal Reimbursable Agreement RA-006323 for the Design of a New Air Traffic Control Tower Project at the Duluth International Airport</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583429" y="1657029"/>
            <a:ext cx="8442583" cy="2785348"/>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b="1" dirty="0">
                <a:solidFill>
                  <a:srgbClr val="005AA1"/>
                </a:solidFill>
                <a:latin typeface="Nunito Sans"/>
              </a:rPr>
              <a:t>Project Description –</a:t>
            </a:r>
            <a:r>
              <a:rPr lang="en-US" dirty="0"/>
              <a:t>The purpose of this Agreement between the FAA and the DAA is for the FAA to perform site visits, engineering, review, and construction/installation activities in the Sponsor’s project of Airport Traffic Control Tower (ATCT) Replacement project impacting FAA National Airspace System facilities, including terminal area radar, radar displaces, communications equipment, lighting systems, weather systems, and other critical equipment fully listed in the agreement. This Agreement provides funding for the FAA to establish these services. The FAA and the Sponsor will enter into either an amendment of this agreement or a new agreement to cover the implementation of the project plans developed under this agreement. </a:t>
            </a:r>
          </a:p>
          <a:p>
            <a:pPr marL="0" marR="0">
              <a:spcBef>
                <a:spcPts val="0"/>
              </a:spcBef>
              <a:spcAft>
                <a:spcPts val="600"/>
              </a:spcAft>
            </a:pPr>
            <a:r>
              <a:rPr lang="en-US" dirty="0">
                <a:sym typeface="Nunito Sans"/>
              </a:rPr>
              <a:t>The reimbursable agreement amount is $328,259.11.</a:t>
            </a:r>
          </a:p>
          <a:p>
            <a:pPr marL="0" marR="0">
              <a:spcBef>
                <a:spcPts val="0"/>
              </a:spcBef>
              <a:spcAft>
                <a:spcPts val="600"/>
              </a:spcAft>
            </a:pPr>
            <a:r>
              <a:rPr lang="en-US" dirty="0">
                <a:sym typeface="Nunito Sans"/>
              </a:rPr>
              <a:t>The project is anticipated to be funded by FAA at 95%, MnDOT Aeronautics at 5% and the DAA at 0% as part of the Airport Improvement Program Airports Terminal Program grant.  </a:t>
            </a:r>
          </a:p>
        </p:txBody>
      </p:sp>
    </p:spTree>
    <p:extLst>
      <p:ext uri="{BB962C8B-B14F-4D97-AF65-F5344CB8AC3E}">
        <p14:creationId xmlns:p14="http://schemas.microsoft.com/office/powerpoint/2010/main" val="63455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CC730115-F67D-4928-E81A-D83A4EF9017E}"/>
            </a:ext>
          </a:extLst>
        </p:cNvPr>
        <p:cNvGrpSpPr/>
        <p:nvPr/>
      </p:nvGrpSpPr>
      <p:grpSpPr>
        <a:xfrm>
          <a:off x="0" y="0"/>
          <a:ext cx="0" cy="0"/>
          <a:chOff x="0" y="0"/>
          <a:chExt cx="0" cy="0"/>
        </a:xfrm>
      </p:grpSpPr>
      <p:sp>
        <p:nvSpPr>
          <p:cNvPr id="54" name="Google Shape;54;p13">
            <a:extLst>
              <a:ext uri="{FF2B5EF4-FFF2-40B4-BE49-F238E27FC236}">
                <a16:creationId xmlns:a16="http://schemas.microsoft.com/office/drawing/2014/main" id="{AD543FDC-8182-4F87-5B05-2FDACE48B3B3}"/>
              </a:ext>
            </a:extLst>
          </p:cNvPr>
          <p:cNvSpPr txBox="1"/>
          <p:nvPr/>
        </p:nvSpPr>
        <p:spPr>
          <a:xfrm>
            <a:off x="583429" y="241287"/>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Air Traffic Control Tower Project Open House</a:t>
            </a:r>
            <a:endParaRPr lang="en-US" sz="2000" b="1">
              <a:solidFill>
                <a:srgbClr val="005AA1"/>
              </a:solidFill>
              <a:latin typeface="Nunito Sans"/>
              <a:sym typeface="Nunito Sans"/>
            </a:endParaRPr>
          </a:p>
        </p:txBody>
      </p:sp>
      <p:sp>
        <p:nvSpPr>
          <p:cNvPr id="57" name="Google Shape;57;p13">
            <a:extLst>
              <a:ext uri="{FF2B5EF4-FFF2-40B4-BE49-F238E27FC236}">
                <a16:creationId xmlns:a16="http://schemas.microsoft.com/office/drawing/2014/main" id="{94EFADF1-DE56-F04E-FAB1-13A9A46AAC41}"/>
              </a:ext>
            </a:extLst>
          </p:cNvPr>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a:extLst>
              <a:ext uri="{FF2B5EF4-FFF2-40B4-BE49-F238E27FC236}">
                <a16:creationId xmlns:a16="http://schemas.microsoft.com/office/drawing/2014/main" id="{6BB67DC4-37AF-90D3-20B9-ACF01865AB97}"/>
              </a:ext>
            </a:extLst>
          </p:cNvPr>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3" name="Picture 2" descr="A group of people standing in a room&#10;&#10;Description automatically generated">
            <a:extLst>
              <a:ext uri="{FF2B5EF4-FFF2-40B4-BE49-F238E27FC236}">
                <a16:creationId xmlns:a16="http://schemas.microsoft.com/office/drawing/2014/main" id="{A8A67C17-DF4B-2DAB-2C9B-7A4374C46DA0}"/>
              </a:ext>
            </a:extLst>
          </p:cNvPr>
          <p:cNvPicPr>
            <a:picLocks noChangeAspect="1"/>
          </p:cNvPicPr>
          <p:nvPr/>
        </p:nvPicPr>
        <p:blipFill>
          <a:blip r:embed="rId4"/>
          <a:stretch>
            <a:fillRect/>
          </a:stretch>
        </p:blipFill>
        <p:spPr>
          <a:xfrm>
            <a:off x="4464365" y="771807"/>
            <a:ext cx="2133600" cy="1600200"/>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344AA4A7-E7DD-08C6-2D7B-DAF0B8278B19}"/>
              </a:ext>
            </a:extLst>
          </p:cNvPr>
          <p:cNvPicPr>
            <a:picLocks noChangeAspect="1"/>
          </p:cNvPicPr>
          <p:nvPr/>
        </p:nvPicPr>
        <p:blipFill>
          <a:blip r:embed="rId5"/>
          <a:stretch>
            <a:fillRect/>
          </a:stretch>
        </p:blipFill>
        <p:spPr>
          <a:xfrm>
            <a:off x="4464365" y="2459661"/>
            <a:ext cx="2133600" cy="1600200"/>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3BF2A97C-CD81-F197-AD86-BC46389E6556}"/>
              </a:ext>
            </a:extLst>
          </p:cNvPr>
          <p:cNvPicPr>
            <a:picLocks noChangeAspect="1"/>
          </p:cNvPicPr>
          <p:nvPr/>
        </p:nvPicPr>
        <p:blipFill>
          <a:blip r:embed="rId6"/>
          <a:stretch>
            <a:fillRect/>
          </a:stretch>
        </p:blipFill>
        <p:spPr>
          <a:xfrm>
            <a:off x="6683403" y="1516873"/>
            <a:ext cx="2133600" cy="1600200"/>
          </a:xfrm>
          <a:prstGeom prst="rect">
            <a:avLst/>
          </a:prstGeom>
        </p:spPr>
      </p:pic>
      <p:pic>
        <p:nvPicPr>
          <p:cNvPr id="11" name="Picture 10" descr="A group of people in a room&#10;&#10;Description automatically generated">
            <a:extLst>
              <a:ext uri="{FF2B5EF4-FFF2-40B4-BE49-F238E27FC236}">
                <a16:creationId xmlns:a16="http://schemas.microsoft.com/office/drawing/2014/main" id="{02DFEA92-0A2C-55D7-73B8-BE31A2B0DA00}"/>
              </a:ext>
            </a:extLst>
          </p:cNvPr>
          <p:cNvPicPr>
            <a:picLocks noChangeAspect="1"/>
          </p:cNvPicPr>
          <p:nvPr/>
        </p:nvPicPr>
        <p:blipFill>
          <a:blip r:embed="rId7"/>
          <a:stretch>
            <a:fillRect/>
          </a:stretch>
        </p:blipFill>
        <p:spPr>
          <a:xfrm>
            <a:off x="0" y="771807"/>
            <a:ext cx="4384072" cy="3288054"/>
          </a:xfrm>
          <a:prstGeom prst="rect">
            <a:avLst/>
          </a:prstGeom>
        </p:spPr>
      </p:pic>
    </p:spTree>
    <p:extLst>
      <p:ext uri="{BB962C8B-B14F-4D97-AF65-F5344CB8AC3E}">
        <p14:creationId xmlns:p14="http://schemas.microsoft.com/office/powerpoint/2010/main" val="150792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8D579-6E92-4ED7-17C5-CC9187722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A8493-3FAF-7B36-86BE-EF3082F29146}"/>
              </a:ext>
            </a:extLst>
          </p:cNvPr>
          <p:cNvSpPr>
            <a:spLocks noGrp="1"/>
          </p:cNvSpPr>
          <p:nvPr>
            <p:ph type="title"/>
          </p:nvPr>
        </p:nvSpPr>
        <p:spPr/>
        <p:txBody>
          <a:bodyPr>
            <a:normAutofit fontScale="90000"/>
          </a:bodyPr>
          <a:lstStyle/>
          <a:p>
            <a:r>
              <a:rPr lang="en-US" dirty="0"/>
              <a:t>Proposed Site Layout</a:t>
            </a:r>
          </a:p>
        </p:txBody>
      </p:sp>
      <p:pic>
        <p:nvPicPr>
          <p:cNvPr id="3" name="Content Placeholder 4">
            <a:extLst>
              <a:ext uri="{FF2B5EF4-FFF2-40B4-BE49-F238E27FC236}">
                <a16:creationId xmlns:a16="http://schemas.microsoft.com/office/drawing/2014/main" id="{2584DE13-9098-EE16-57C0-0541123DECBD}"/>
              </a:ext>
            </a:extLst>
          </p:cNvPr>
          <p:cNvPicPr>
            <a:picLocks noChangeAspect="1"/>
          </p:cNvPicPr>
          <p:nvPr/>
        </p:nvPicPr>
        <p:blipFill>
          <a:blip r:embed="rId3"/>
          <a:stretch>
            <a:fillRect/>
          </a:stretch>
        </p:blipFill>
        <p:spPr>
          <a:xfrm>
            <a:off x="1731676" y="1169900"/>
            <a:ext cx="5921345" cy="3212303"/>
          </a:xfrm>
          <a:prstGeom prst="rect">
            <a:avLst/>
          </a:prstGeom>
        </p:spPr>
      </p:pic>
    </p:spTree>
    <p:extLst>
      <p:ext uri="{BB962C8B-B14F-4D97-AF65-F5344CB8AC3E}">
        <p14:creationId xmlns:p14="http://schemas.microsoft.com/office/powerpoint/2010/main" val="306340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8D579-6E92-4ED7-17C5-CC9187722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A8493-3FAF-7B36-86BE-EF3082F29146}"/>
              </a:ext>
            </a:extLst>
          </p:cNvPr>
          <p:cNvSpPr>
            <a:spLocks noGrp="1"/>
          </p:cNvSpPr>
          <p:nvPr>
            <p:ph type="title"/>
          </p:nvPr>
        </p:nvSpPr>
        <p:spPr/>
        <p:txBody>
          <a:bodyPr>
            <a:normAutofit fontScale="90000"/>
          </a:bodyPr>
          <a:lstStyle/>
          <a:p>
            <a:r>
              <a:rPr lang="en-US" dirty="0"/>
              <a:t>Proposed Air Traffic Control Tower</a:t>
            </a:r>
          </a:p>
        </p:txBody>
      </p:sp>
      <p:pic>
        <p:nvPicPr>
          <p:cNvPr id="5" name="Picture 4">
            <a:extLst>
              <a:ext uri="{FF2B5EF4-FFF2-40B4-BE49-F238E27FC236}">
                <a16:creationId xmlns:a16="http://schemas.microsoft.com/office/drawing/2014/main" id="{9F64FA81-C547-2077-2622-60863A4CC681}"/>
              </a:ext>
            </a:extLst>
          </p:cNvPr>
          <p:cNvPicPr>
            <a:picLocks noChangeAspect="1"/>
          </p:cNvPicPr>
          <p:nvPr/>
        </p:nvPicPr>
        <p:blipFill>
          <a:blip r:embed="rId3"/>
          <a:stretch>
            <a:fillRect/>
          </a:stretch>
        </p:blipFill>
        <p:spPr>
          <a:xfrm>
            <a:off x="1639000" y="1017725"/>
            <a:ext cx="5866000" cy="3404498"/>
          </a:xfrm>
          <a:prstGeom prst="rect">
            <a:avLst/>
          </a:prstGeom>
        </p:spPr>
      </p:pic>
    </p:spTree>
    <p:extLst>
      <p:ext uri="{BB962C8B-B14F-4D97-AF65-F5344CB8AC3E}">
        <p14:creationId xmlns:p14="http://schemas.microsoft.com/office/powerpoint/2010/main" val="417851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725714"/>
            <a:ext cx="8520600" cy="3606800"/>
          </a:xfrm>
        </p:spPr>
        <p:txBody>
          <a:bodyPr>
            <a:normAutofit fontScale="92500" lnSpcReduction="10000"/>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 Update</a:t>
            </a:r>
          </a:p>
          <a:p>
            <a:pPr lvl="1" algn="l">
              <a:buFont typeface="Arial" panose="020B0604020202020204" pitchFamily="34" charset="0"/>
              <a:buChar char="•"/>
            </a:pPr>
            <a:r>
              <a:rPr lang="en-US" sz="1800" b="0" i="0" u="none" strike="noStrike" baseline="0" dirty="0">
                <a:latin typeface="ArialMT"/>
              </a:rPr>
              <a:t>35% Design Review</a:t>
            </a:r>
          </a:p>
          <a:p>
            <a:pPr lvl="1" algn="l">
              <a:buFont typeface="Arial" panose="020B0604020202020204" pitchFamily="34" charset="0"/>
              <a:buChar char="•"/>
            </a:pPr>
            <a:r>
              <a:rPr lang="en-US" sz="1800" dirty="0">
                <a:latin typeface="ArialMT"/>
              </a:rPr>
              <a:t>ATCT Public Open House</a:t>
            </a:r>
            <a:endParaRPr lang="en-US" sz="1800" b="0" i="0" u="none" strike="noStrike" baseline="0" dirty="0">
              <a:latin typeface="ArialMT"/>
            </a:endParaRPr>
          </a:p>
          <a:p>
            <a:pPr algn="l">
              <a:buFont typeface="Arial" panose="020B0604020202020204" pitchFamily="34" charset="0"/>
              <a:buChar char="•"/>
            </a:pPr>
            <a:r>
              <a:rPr lang="en-US" sz="1800" dirty="0">
                <a:latin typeface="ArialMT"/>
              </a:rPr>
              <a:t>Taxiway A Tenant Construction Communication</a:t>
            </a:r>
          </a:p>
          <a:p>
            <a:pPr algn="l">
              <a:buFont typeface="Arial" panose="020B0604020202020204" pitchFamily="34" charset="0"/>
              <a:buChar char="•"/>
            </a:pPr>
            <a:r>
              <a:rPr lang="en-US" sz="1800" b="0" i="0" u="none" strike="noStrike" baseline="0" dirty="0">
                <a:latin typeface="ArialMT"/>
              </a:rPr>
              <a:t>Storm Summary/Airfield Magnet</a:t>
            </a:r>
          </a:p>
          <a:p>
            <a:pPr algn="l">
              <a:buFont typeface="Arial" panose="020B0604020202020204" pitchFamily="34" charset="0"/>
              <a:buChar char="•"/>
            </a:pPr>
            <a:r>
              <a:rPr lang="en-US" sz="1800" b="0" i="0" u="none" strike="noStrike" baseline="0" dirty="0">
                <a:latin typeface="ArialMT"/>
              </a:rPr>
              <a:t>New ADA Coordinator Certification – DAA Facilities Manager – John Graves</a:t>
            </a:r>
          </a:p>
          <a:p>
            <a:pPr algn="l">
              <a:buFont typeface="Arial" panose="020B0604020202020204" pitchFamily="34" charset="0"/>
              <a:buChar char="•"/>
            </a:pPr>
            <a:r>
              <a:rPr lang="en-US" sz="1800" b="0" i="0" u="none" strike="noStrike" baseline="0" dirty="0">
                <a:latin typeface="ArialMT"/>
              </a:rPr>
              <a:t>Airshow 2024 – May 18-19, 2024</a:t>
            </a: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endParaRPr lang="en-US" sz="1800" b="0" i="0" u="none" strike="noStrike" baseline="0" dirty="0">
              <a:latin typeface="ArialMT"/>
            </a:endParaRPr>
          </a:p>
        </p:txBody>
      </p:sp>
    </p:spTree>
    <p:extLst>
      <p:ext uri="{BB962C8B-B14F-4D97-AF65-F5344CB8AC3E}">
        <p14:creationId xmlns:p14="http://schemas.microsoft.com/office/powerpoint/2010/main" val="177584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akima Airport Receives New Snow Removal Equipment | News – City of Yakima">
            <a:extLst>
              <a:ext uri="{FF2B5EF4-FFF2-40B4-BE49-F238E27FC236}">
                <a16:creationId xmlns:a16="http://schemas.microsoft.com/office/drawing/2014/main" id="{EF4DDB96-909F-D65C-70BD-9E72A62D1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20" y="1090110"/>
            <a:ext cx="4274822" cy="320611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5074C244-AD06-CF94-0723-716ED9F6C15F}"/>
              </a:ext>
            </a:extLst>
          </p:cNvPr>
          <p:cNvSpPr txBox="1">
            <a:spLocks/>
          </p:cNvSpPr>
          <p:nvPr/>
        </p:nvSpPr>
        <p:spPr>
          <a:xfrm>
            <a:off x="384278" y="418003"/>
            <a:ext cx="8520601" cy="895539"/>
          </a:xfrm>
          <a:prstGeom prst="rect">
            <a:avLst/>
          </a:prstGeom>
          <a:noFill/>
          <a:ln>
            <a:noFill/>
          </a:ln>
        </p:spPr>
        <p:txBody>
          <a:bodyPr spcFirstLastPara="1" wrap="square" lIns="91425" tIns="91425" rIns="91425" bIns="91425" anchor="ctr" anchorCtr="0">
            <a:normAutofit fontScale="7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5AA1"/>
              </a:buClr>
              <a:buSzPts val="4800"/>
              <a:buFont typeface="Nunito Sans"/>
              <a:buNone/>
              <a:defRPr sz="48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algn="ctr"/>
            <a:r>
              <a:rPr lang="en-US" sz="2700" dirty="0"/>
              <a:t>Operations/Construction/Projects/Planning Update</a:t>
            </a:r>
            <a:br>
              <a:rPr lang="en-US" dirty="0"/>
            </a:br>
            <a:endParaRPr lang="en-US" dirty="0"/>
          </a:p>
        </p:txBody>
      </p:sp>
      <p:pic>
        <p:nvPicPr>
          <p:cNvPr id="1028" name="Picture 4" descr="Tow behind magnetic sweepers for the airport and roads MSA - SOLLAU s.r.o.  - Magnetic separation">
            <a:extLst>
              <a:ext uri="{FF2B5EF4-FFF2-40B4-BE49-F238E27FC236}">
                <a16:creationId xmlns:a16="http://schemas.microsoft.com/office/drawing/2014/main" id="{000EA8EE-3A00-E3DF-4F34-85110BA7B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060" y="1241740"/>
            <a:ext cx="4358764" cy="290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896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5074C244-AD06-CF94-0723-716ED9F6C15F}"/>
              </a:ext>
            </a:extLst>
          </p:cNvPr>
          <p:cNvSpPr txBox="1">
            <a:spLocks/>
          </p:cNvSpPr>
          <p:nvPr/>
        </p:nvSpPr>
        <p:spPr>
          <a:xfrm>
            <a:off x="384279" y="418003"/>
            <a:ext cx="8447664" cy="895539"/>
          </a:xfrm>
          <a:prstGeom prst="rect">
            <a:avLst/>
          </a:prstGeom>
          <a:noFill/>
          <a:ln>
            <a:noFill/>
          </a:ln>
        </p:spPr>
        <p:txBody>
          <a:bodyPr spcFirstLastPara="1" wrap="square" lIns="91425" tIns="91425" rIns="91425" bIns="91425" anchor="ctr" anchorCtr="0">
            <a:normAutofit fontScale="7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5AA1"/>
              </a:buClr>
              <a:buSzPts val="4800"/>
              <a:buFont typeface="Nunito Sans"/>
              <a:buNone/>
              <a:defRPr sz="48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algn="ctr"/>
            <a:r>
              <a:rPr lang="en-US" sz="2700" dirty="0"/>
              <a:t>Operations/Construction/Projects/Planning Update</a:t>
            </a:r>
            <a:br>
              <a:rPr lang="en-US" dirty="0"/>
            </a:br>
            <a:endParaRPr lang="en-US" dirty="0"/>
          </a:p>
        </p:txBody>
      </p:sp>
      <p:pic>
        <p:nvPicPr>
          <p:cNvPr id="5" name="Picture 4" descr="A yellow truck towing a trailer&#10;&#10;Description automatically generated">
            <a:extLst>
              <a:ext uri="{FF2B5EF4-FFF2-40B4-BE49-F238E27FC236}">
                <a16:creationId xmlns:a16="http://schemas.microsoft.com/office/drawing/2014/main" id="{5043F503-28D1-91FF-C6EC-BAE7FFEC881C}"/>
              </a:ext>
            </a:extLst>
          </p:cNvPr>
          <p:cNvPicPr>
            <a:picLocks noChangeAspect="1"/>
          </p:cNvPicPr>
          <p:nvPr/>
        </p:nvPicPr>
        <p:blipFill>
          <a:blip r:embed="rId2"/>
          <a:stretch>
            <a:fillRect/>
          </a:stretch>
        </p:blipFill>
        <p:spPr>
          <a:xfrm>
            <a:off x="384279" y="1132113"/>
            <a:ext cx="4187721" cy="3140790"/>
          </a:xfrm>
          <a:prstGeom prst="rect">
            <a:avLst/>
          </a:prstGeom>
        </p:spPr>
      </p:pic>
      <p:pic>
        <p:nvPicPr>
          <p:cNvPr id="2050" name="2593074E-E2DB-43A6-A976-759F13DD921E" descr="IMG_2437.jpg">
            <a:extLst>
              <a:ext uri="{FF2B5EF4-FFF2-40B4-BE49-F238E27FC236}">
                <a16:creationId xmlns:a16="http://schemas.microsoft.com/office/drawing/2014/main" id="{AE79D1C8-9D30-C7C0-EEF7-B67D2BC35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1179868"/>
            <a:ext cx="5413829" cy="304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23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A471AD-3859-33A2-140C-66187530948B}"/>
              </a:ext>
            </a:extLst>
          </p:cNvPr>
          <p:cNvSpPr>
            <a:spLocks noGrp="1"/>
          </p:cNvSpPr>
          <p:nvPr>
            <p:ph type="ctrTitle"/>
          </p:nvPr>
        </p:nvSpPr>
        <p:spPr>
          <a:xfrm>
            <a:off x="384279" y="418003"/>
            <a:ext cx="8520600" cy="895539"/>
          </a:xfrm>
        </p:spPr>
        <p:txBody>
          <a:bodyPr>
            <a:normAutofit fontScale="90000"/>
          </a:bodyPr>
          <a:lstStyle/>
          <a:p>
            <a:r>
              <a:rPr lang="en-US" sz="2700" b="1" dirty="0">
                <a:solidFill>
                  <a:srgbClr val="005AA1"/>
                </a:solidFill>
                <a:latin typeface="Nunito Sans"/>
              </a:rPr>
              <a:t>Operations/Construction/Projects/Planning Update</a:t>
            </a:r>
            <a:br>
              <a:rPr lang="en-US" sz="4800" b="1" dirty="0">
                <a:solidFill>
                  <a:srgbClr val="005AA1"/>
                </a:solidFill>
                <a:latin typeface="Nunito Sans"/>
                <a:sym typeface="Nunito Sans"/>
              </a:rPr>
            </a:br>
            <a:endParaRPr lang="en-US" dirty="0"/>
          </a:p>
        </p:txBody>
      </p:sp>
      <p:sp>
        <p:nvSpPr>
          <p:cNvPr id="6" name="Subtitle 5">
            <a:extLst>
              <a:ext uri="{FF2B5EF4-FFF2-40B4-BE49-F238E27FC236}">
                <a16:creationId xmlns:a16="http://schemas.microsoft.com/office/drawing/2014/main" id="{13889D7D-CBBC-96D1-D888-CEBD00EBDE28}"/>
              </a:ext>
            </a:extLst>
          </p:cNvPr>
          <p:cNvSpPr>
            <a:spLocks noGrp="1"/>
          </p:cNvSpPr>
          <p:nvPr>
            <p:ph type="subTitle" idx="1"/>
          </p:nvPr>
        </p:nvSpPr>
        <p:spPr>
          <a:xfrm>
            <a:off x="311700" y="725714"/>
            <a:ext cx="8520600" cy="3606800"/>
          </a:xfrm>
        </p:spPr>
        <p:txBody>
          <a:bodyPr>
            <a:normAutofit fontScale="92500" lnSpcReduction="10000"/>
          </a:bodyPr>
          <a:lstStyle/>
          <a:p>
            <a:pPr marL="127000" indent="0" algn="l"/>
            <a:r>
              <a:rPr lang="en-US" sz="1800" b="1" i="0" u="none" strike="noStrike" baseline="0" dirty="0">
                <a:latin typeface="ArialMT"/>
              </a:rPr>
              <a:t>Duluth International Airport:</a:t>
            </a:r>
          </a:p>
          <a:p>
            <a:pPr marL="127000" indent="0" algn="l"/>
            <a:endParaRPr lang="en-US" sz="1800" b="0" i="0" u="none" strike="noStrike" baseline="0" dirty="0">
              <a:latin typeface="ArialMT"/>
            </a:endParaRPr>
          </a:p>
          <a:p>
            <a:pPr algn="l">
              <a:buFont typeface="Arial" panose="020B0604020202020204" pitchFamily="34" charset="0"/>
              <a:buChar char="•"/>
            </a:pPr>
            <a:r>
              <a:rPr lang="en-US" sz="1800" b="0" i="0" u="none" strike="noStrike" baseline="0" dirty="0">
                <a:latin typeface="ArialMT"/>
              </a:rPr>
              <a:t>Air Traffic Control Tower Update</a:t>
            </a:r>
          </a:p>
          <a:p>
            <a:pPr lvl="1" algn="l">
              <a:buFont typeface="Arial" panose="020B0604020202020204" pitchFamily="34" charset="0"/>
              <a:buChar char="•"/>
            </a:pPr>
            <a:r>
              <a:rPr lang="en-US" sz="1800" b="0" i="0" u="none" strike="noStrike" baseline="0" dirty="0">
                <a:latin typeface="ArialMT"/>
              </a:rPr>
              <a:t>35% Design Review</a:t>
            </a:r>
          </a:p>
          <a:p>
            <a:pPr lvl="1" algn="l">
              <a:buFont typeface="Arial" panose="020B0604020202020204" pitchFamily="34" charset="0"/>
              <a:buChar char="•"/>
            </a:pPr>
            <a:r>
              <a:rPr lang="en-US" sz="1800" dirty="0">
                <a:latin typeface="ArialMT"/>
              </a:rPr>
              <a:t>ATCT Public Open House</a:t>
            </a:r>
            <a:endParaRPr lang="en-US" sz="1800" b="0" i="0" u="none" strike="noStrike" baseline="0" dirty="0">
              <a:latin typeface="ArialMT"/>
            </a:endParaRPr>
          </a:p>
          <a:p>
            <a:pPr algn="l">
              <a:buFont typeface="Arial" panose="020B0604020202020204" pitchFamily="34" charset="0"/>
              <a:buChar char="•"/>
            </a:pPr>
            <a:r>
              <a:rPr lang="en-US" sz="1800" dirty="0">
                <a:latin typeface="ArialMT"/>
              </a:rPr>
              <a:t>Taxiway A Tenant Construction Communication</a:t>
            </a:r>
          </a:p>
          <a:p>
            <a:pPr algn="l">
              <a:buFont typeface="Arial" panose="020B0604020202020204" pitchFamily="34" charset="0"/>
              <a:buChar char="•"/>
            </a:pPr>
            <a:r>
              <a:rPr lang="en-US" sz="1800" b="0" i="0" u="none" strike="noStrike" baseline="0" dirty="0">
                <a:latin typeface="ArialMT"/>
              </a:rPr>
              <a:t>Storm Summary/Airfield Magnet</a:t>
            </a:r>
          </a:p>
          <a:p>
            <a:pPr algn="l">
              <a:buFont typeface="Arial" panose="020B0604020202020204" pitchFamily="34" charset="0"/>
              <a:buChar char="•"/>
            </a:pPr>
            <a:r>
              <a:rPr lang="en-US" sz="1800" b="0" i="0" u="none" strike="noStrike" baseline="0" dirty="0">
                <a:latin typeface="ArialMT"/>
              </a:rPr>
              <a:t>New ADA Coordinator Certification – DAA Facilities Manager – John Graves</a:t>
            </a:r>
          </a:p>
          <a:p>
            <a:pPr algn="l">
              <a:buFont typeface="Arial" panose="020B0604020202020204" pitchFamily="34" charset="0"/>
              <a:buChar char="•"/>
            </a:pPr>
            <a:r>
              <a:rPr lang="en-US" sz="1800" b="0" i="0" u="none" strike="noStrike" baseline="0" dirty="0">
                <a:latin typeface="ArialMT"/>
              </a:rPr>
              <a:t>Airshow 2024 – May 18-19, 2024</a:t>
            </a:r>
          </a:p>
          <a:p>
            <a:pPr marL="127000" indent="0" algn="l"/>
            <a:endParaRPr lang="en-US" sz="1800" b="0" i="0" u="none" strike="noStrike" baseline="0" dirty="0">
              <a:latin typeface="ArialMT"/>
            </a:endParaRPr>
          </a:p>
          <a:p>
            <a:pPr marL="127000" indent="0" algn="l"/>
            <a:r>
              <a:rPr lang="en-US" sz="1800" b="1" dirty="0">
                <a:latin typeface="ArialMT"/>
              </a:rPr>
              <a:t>Sky Harbor Airport:</a:t>
            </a:r>
          </a:p>
          <a:p>
            <a:pPr marL="127000" indent="0" algn="l"/>
            <a:endParaRPr lang="en-US" sz="1800" dirty="0">
              <a:latin typeface="ArialMT"/>
            </a:endParaRPr>
          </a:p>
          <a:p>
            <a:pPr marL="412750" indent="-285750" algn="l">
              <a:buFont typeface="Arial" panose="020B0604020202020204" pitchFamily="34" charset="0"/>
              <a:buChar char="•"/>
            </a:pPr>
            <a:r>
              <a:rPr lang="en-US" sz="1800" b="0" i="0" u="none" strike="noStrike" baseline="0" dirty="0">
                <a:latin typeface="ArialMT"/>
              </a:rPr>
              <a:t>New General Aviation Terminal Construction Update</a:t>
            </a:r>
          </a:p>
          <a:p>
            <a:pPr marL="412750" indent="-285750" algn="l">
              <a:buFont typeface="Arial" panose="020B0604020202020204" pitchFamily="34" charset="0"/>
              <a:buChar char="•"/>
            </a:pPr>
            <a:r>
              <a:rPr lang="en-US" sz="1800" dirty="0">
                <a:latin typeface="ArialMT"/>
              </a:rPr>
              <a:t>New Snow Removal Equipment Building Construction Update</a:t>
            </a:r>
            <a:endParaRPr lang="en-US" sz="1800" b="0" i="0" u="none" strike="noStrike" baseline="0" dirty="0">
              <a:latin typeface="ArialMT"/>
            </a:endParaRPr>
          </a:p>
        </p:txBody>
      </p:sp>
    </p:spTree>
    <p:extLst>
      <p:ext uri="{BB962C8B-B14F-4D97-AF65-F5344CB8AC3E}">
        <p14:creationId xmlns:p14="http://schemas.microsoft.com/office/powerpoint/2010/main" val="2977486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83429" y="241287"/>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a:solidFill>
                  <a:srgbClr val="005AA1"/>
                </a:solidFill>
                <a:latin typeface="Nunito Sans"/>
              </a:rPr>
              <a:t>Sky Harbor Terminal Construction</a:t>
            </a:r>
            <a:endParaRPr lang="en-US" sz="2000" b="1">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6" name="Picture 5" descr="A building with a lot of rubble&#10;&#10;Description automatically generated with medium confidence">
            <a:extLst>
              <a:ext uri="{FF2B5EF4-FFF2-40B4-BE49-F238E27FC236}">
                <a16:creationId xmlns:a16="http://schemas.microsoft.com/office/drawing/2014/main" id="{D33488DB-4DD8-00F1-DF60-8F41DFF33FBC}"/>
              </a:ext>
            </a:extLst>
          </p:cNvPr>
          <p:cNvPicPr>
            <a:picLocks noChangeAspect="1"/>
          </p:cNvPicPr>
          <p:nvPr/>
        </p:nvPicPr>
        <p:blipFill rotWithShape="1">
          <a:blip r:embed="rId4"/>
          <a:srcRect l="25618" t="7642" b="21958"/>
          <a:stretch/>
        </p:blipFill>
        <p:spPr>
          <a:xfrm>
            <a:off x="5544658" y="1239431"/>
            <a:ext cx="3599342" cy="2554979"/>
          </a:xfrm>
          <a:prstGeom prst="rect">
            <a:avLst/>
          </a:prstGeom>
        </p:spPr>
      </p:pic>
      <p:pic>
        <p:nvPicPr>
          <p:cNvPr id="8" name="Picture 7" descr="A yellow dumpster in front of a building&#10;&#10;Description automatically generated">
            <a:extLst>
              <a:ext uri="{FF2B5EF4-FFF2-40B4-BE49-F238E27FC236}">
                <a16:creationId xmlns:a16="http://schemas.microsoft.com/office/drawing/2014/main" id="{D4B5F232-A8D3-0A94-ADF7-DA653FA1E971}"/>
              </a:ext>
            </a:extLst>
          </p:cNvPr>
          <p:cNvPicPr>
            <a:picLocks noChangeAspect="1"/>
          </p:cNvPicPr>
          <p:nvPr/>
        </p:nvPicPr>
        <p:blipFill rotWithShape="1">
          <a:blip r:embed="rId5"/>
          <a:srcRect t="20668" b="14868"/>
          <a:stretch/>
        </p:blipFill>
        <p:spPr>
          <a:xfrm>
            <a:off x="171504" y="1239432"/>
            <a:ext cx="5284541" cy="2554979"/>
          </a:xfrm>
          <a:prstGeom prst="rect">
            <a:avLst/>
          </a:prstGeom>
        </p:spPr>
      </p:pic>
    </p:spTree>
    <p:extLst>
      <p:ext uri="{BB962C8B-B14F-4D97-AF65-F5344CB8AC3E}">
        <p14:creationId xmlns:p14="http://schemas.microsoft.com/office/powerpoint/2010/main" val="96794257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1605</TotalTime>
  <Words>1210</Words>
  <Application>Microsoft Office PowerPoint</Application>
  <PresentationFormat>On-screen Show (16:9)</PresentationFormat>
  <Paragraphs>82</Paragraphs>
  <Slides>18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ArialMT</vt:lpstr>
      <vt:lpstr>Arial</vt:lpstr>
      <vt:lpstr>Nunito Sans ExtraBold</vt:lpstr>
      <vt:lpstr>Nunito Sans</vt:lpstr>
      <vt:lpstr>Simple Light</vt:lpstr>
      <vt:lpstr>Operations/Construction/Projects/Planning Update </vt:lpstr>
      <vt:lpstr>PowerPoint Presentation</vt:lpstr>
      <vt:lpstr>Proposed Site Layout</vt:lpstr>
      <vt:lpstr>Proposed Air Traffic Control Tower</vt:lpstr>
      <vt:lpstr>Operations/Construction/Projects/Planning Update </vt:lpstr>
      <vt:lpstr>PowerPoint Presentation</vt:lpstr>
      <vt:lpstr>PowerPoint Presentation</vt:lpstr>
      <vt:lpstr>Operations/Construction/Projects/Planning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40</cp:revision>
  <dcterms:modified xsi:type="dcterms:W3CDTF">2024-04-16T14:46:07Z</dcterms:modified>
</cp:coreProperties>
</file>