
<file path=[Content_Types].xml><?xml version="1.0" encoding="utf-8"?>
<Types xmlns="http://schemas.openxmlformats.org/package/2006/content-types">
  <Default Extension="emf" ContentType="image/x-emf"/>
  <Default Extension="fntdata" ContentType="application/x-fontdata"/>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7.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726" r:id="rId2"/>
    <p:sldId id="641" r:id="rId3"/>
    <p:sldId id="729" r:id="rId4"/>
    <p:sldId id="728" r:id="rId5"/>
    <p:sldId id="727" r:id="rId6"/>
    <p:sldId id="653" r:id="rId7"/>
    <p:sldId id="652" r:id="rId8"/>
    <p:sldId id="655" r:id="rId9"/>
    <p:sldId id="648" r:id="rId10"/>
    <p:sldId id="654" r:id="rId11"/>
    <p:sldId id="658" r:id="rId12"/>
    <p:sldId id="665" r:id="rId13"/>
    <p:sldId id="659" r:id="rId14"/>
    <p:sldId id="661" r:id="rId15"/>
  </p:sldIdLst>
  <p:sldSz cx="9144000" cy="5143500" type="screen16x9"/>
  <p:notesSz cx="6858000" cy="9144000"/>
  <p:embeddedFontLst>
    <p:embeddedFont>
      <p:font typeface="Georgia" panose="02040502050405020303" pitchFamily="18" charset="0"/>
      <p:regular r:id="rId17"/>
      <p:bold r:id="rId18"/>
      <p:italic r:id="rId19"/>
      <p:boldItalic r:id="rId20"/>
    </p:embeddedFont>
    <p:embeddedFont>
      <p:font typeface="Univers" panose="020B0503020202020204" pitchFamily="34" charset="0"/>
      <p:regular r:id="rId21"/>
      <p:bold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87309" autoAdjust="0"/>
  </p:normalViewPr>
  <p:slideViewPr>
    <p:cSldViewPr snapToGrid="0">
      <p:cViewPr varScale="1">
        <p:scale>
          <a:sx n="131" d="100"/>
          <a:sy n="131" d="100"/>
        </p:scale>
        <p:origin x="1044" y="120"/>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dirty="0"/>
              <a:t>Per Capita Travel</a:t>
            </a:r>
          </a:p>
          <a:p>
            <a:pPr>
              <a:defRPr/>
            </a:pPr>
            <a:r>
              <a:rPr lang="en-US" sz="1400" dirty="0"/>
              <a:t>DLH</a:t>
            </a:r>
            <a:r>
              <a:rPr lang="en-US" sz="1400" baseline="0" dirty="0"/>
              <a:t> vs Selected Regional Airports</a:t>
            </a:r>
            <a:endParaRPr lang="en-US" sz="1400"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Enpl Pax/Capita</c:v>
                </c:pt>
              </c:strCache>
            </c:strRef>
          </c:tx>
          <c:spPr>
            <a:solidFill>
              <a:schemeClr val="accent1"/>
            </a:solidFill>
            <a:ln>
              <a:noFill/>
            </a:ln>
            <a:effectLst/>
          </c:spPr>
          <c:invertIfNegative val="0"/>
          <c:cat>
            <c:strRef>
              <c:f>Sheet1!$A$2:$A$11</c:f>
              <c:strCache>
                <c:ptCount val="10"/>
                <c:pt idx="0">
                  <c:v>AZO</c:v>
                </c:pt>
                <c:pt idx="1">
                  <c:v>BIS</c:v>
                </c:pt>
                <c:pt idx="2">
                  <c:v>DLH</c:v>
                </c:pt>
                <c:pt idx="3">
                  <c:v>FAR</c:v>
                </c:pt>
                <c:pt idx="4">
                  <c:v>FSD</c:v>
                </c:pt>
                <c:pt idx="5">
                  <c:v>GFK</c:v>
                </c:pt>
                <c:pt idx="6">
                  <c:v>MLI</c:v>
                </c:pt>
                <c:pt idx="7">
                  <c:v>RAP</c:v>
                </c:pt>
                <c:pt idx="8">
                  <c:v>RST</c:v>
                </c:pt>
                <c:pt idx="9">
                  <c:v>U.S.</c:v>
                </c:pt>
              </c:strCache>
            </c:strRef>
          </c:cat>
          <c:val>
            <c:numRef>
              <c:f>Sheet1!$B$2:$B$11</c:f>
              <c:numCache>
                <c:formatCode>0.00_);\(0.00\)</c:formatCode>
                <c:ptCount val="10"/>
                <c:pt idx="0">
                  <c:v>0.55884605223357697</c:v>
                </c:pt>
                <c:pt idx="1">
                  <c:v>2.2517278970084393</c:v>
                </c:pt>
                <c:pt idx="2">
                  <c:v>0.54055866240584338</c:v>
                </c:pt>
                <c:pt idx="3">
                  <c:v>1.7854467009197295</c:v>
                </c:pt>
                <c:pt idx="4">
                  <c:v>1.870174740663727</c:v>
                </c:pt>
                <c:pt idx="5">
                  <c:v>1.0983237027844568</c:v>
                </c:pt>
                <c:pt idx="6">
                  <c:v>0.90934803123039532</c:v>
                </c:pt>
                <c:pt idx="7">
                  <c:v>2.1865858009275776</c:v>
                </c:pt>
                <c:pt idx="8">
                  <c:v>0.78315057021216894</c:v>
                </c:pt>
                <c:pt idx="9">
                  <c:v>1</c:v>
                </c:pt>
              </c:numCache>
            </c:numRef>
          </c:val>
          <c:extLst>
            <c:ext xmlns:c16="http://schemas.microsoft.com/office/drawing/2014/chart" uri="{C3380CC4-5D6E-409C-BE32-E72D297353CC}">
              <c16:uniqueId val="{00000000-4A8B-4B34-88ED-415B08D56735}"/>
            </c:ext>
          </c:extLst>
        </c:ser>
        <c:ser>
          <c:idx val="1"/>
          <c:order val="1"/>
          <c:tx>
            <c:strRef>
              <c:f>Sheet1!$C$1</c:f>
              <c:strCache>
                <c:ptCount val="1"/>
                <c:pt idx="0">
                  <c:v>Enpl Pax with leakage/capita</c:v>
                </c:pt>
              </c:strCache>
            </c:strRef>
          </c:tx>
          <c:spPr>
            <a:solidFill>
              <a:schemeClr val="accent4"/>
            </a:solidFill>
            <a:ln>
              <a:noFill/>
            </a:ln>
            <a:effectLst/>
          </c:spPr>
          <c:invertIfNegative val="0"/>
          <c:cat>
            <c:strRef>
              <c:f>Sheet1!$A$2:$A$11</c:f>
              <c:strCache>
                <c:ptCount val="10"/>
                <c:pt idx="0">
                  <c:v>AZO</c:v>
                </c:pt>
                <c:pt idx="1">
                  <c:v>BIS</c:v>
                </c:pt>
                <c:pt idx="2">
                  <c:v>DLH</c:v>
                </c:pt>
                <c:pt idx="3">
                  <c:v>FAR</c:v>
                </c:pt>
                <c:pt idx="4">
                  <c:v>FSD</c:v>
                </c:pt>
                <c:pt idx="5">
                  <c:v>GFK</c:v>
                </c:pt>
                <c:pt idx="6">
                  <c:v>MLI</c:v>
                </c:pt>
                <c:pt idx="7">
                  <c:v>RAP</c:v>
                </c:pt>
                <c:pt idx="8">
                  <c:v>RST</c:v>
                </c:pt>
                <c:pt idx="9">
                  <c:v>U.S.</c:v>
                </c:pt>
              </c:strCache>
            </c:strRef>
          </c:cat>
          <c:val>
            <c:numRef>
              <c:f>Sheet1!$C$2:$C$11</c:f>
              <c:numCache>
                <c:formatCode>0.00_);\(0.00\)</c:formatCode>
                <c:ptCount val="10"/>
                <c:pt idx="0">
                  <c:v>0.5</c:v>
                </c:pt>
                <c:pt idx="2">
                  <c:v>0.5</c:v>
                </c:pt>
                <c:pt idx="6">
                  <c:v>0.3</c:v>
                </c:pt>
                <c:pt idx="8">
                  <c:v>1.18</c:v>
                </c:pt>
              </c:numCache>
            </c:numRef>
          </c:val>
          <c:extLst>
            <c:ext xmlns:c16="http://schemas.microsoft.com/office/drawing/2014/chart" uri="{C3380CC4-5D6E-409C-BE32-E72D297353CC}">
              <c16:uniqueId val="{00000001-4A8B-4B34-88ED-415B08D56735}"/>
            </c:ext>
          </c:extLst>
        </c:ser>
        <c:dLbls>
          <c:showLegendKey val="0"/>
          <c:showVal val="0"/>
          <c:showCatName val="0"/>
          <c:showSerName val="0"/>
          <c:showPercent val="0"/>
          <c:showBubbleSize val="0"/>
        </c:dLbls>
        <c:gapWidth val="150"/>
        <c:overlap val="100"/>
        <c:axId val="1109384671"/>
        <c:axId val="788688191"/>
      </c:barChart>
      <c:catAx>
        <c:axId val="11093846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88688191"/>
        <c:crosses val="autoZero"/>
        <c:auto val="1"/>
        <c:lblAlgn val="ctr"/>
        <c:lblOffset val="100"/>
        <c:noMultiLvlLbl val="0"/>
      </c:catAx>
      <c:valAx>
        <c:axId val="788688191"/>
        <c:scaling>
          <c:orientation val="minMax"/>
        </c:scaling>
        <c:delete val="0"/>
        <c:axPos val="l"/>
        <c:majorGridlines>
          <c:spPr>
            <a:ln w="9525" cap="flat" cmpd="sng" algn="ctr">
              <a:solidFill>
                <a:schemeClr val="tx1">
                  <a:lumMod val="15000"/>
                  <a:lumOff val="85000"/>
                </a:schemeClr>
              </a:solidFill>
              <a:round/>
            </a:ln>
            <a:effectLst/>
          </c:spPr>
        </c:majorGridlines>
        <c:numFmt formatCode="0.00_);\(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10938467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dirty="0"/>
              <a:t>MSA</a:t>
            </a:r>
            <a:r>
              <a:rPr lang="en-US" sz="1400" baseline="0" dirty="0"/>
              <a:t> Per Capita Income</a:t>
            </a:r>
          </a:p>
          <a:p>
            <a:pPr>
              <a:defRPr sz="1400"/>
            </a:pPr>
            <a:r>
              <a:rPr lang="en-US" sz="1400" baseline="0" dirty="0"/>
              <a:t>Duluth-Superior vs Selected Midwest Markets</a:t>
            </a:r>
            <a:endParaRPr lang="en-US" sz="14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835082036476305"/>
          <c:y val="0.21538546969198369"/>
          <c:w val="0.86582670234490522"/>
          <c:h val="0.66728050544863982"/>
        </c:manualLayout>
      </c:layout>
      <c:barChart>
        <c:barDir val="col"/>
        <c:grouping val="clustered"/>
        <c:varyColors val="0"/>
        <c:ser>
          <c:idx val="0"/>
          <c:order val="0"/>
          <c:tx>
            <c:strRef>
              <c:f>Sheet1!$B$1</c:f>
              <c:strCache>
                <c:ptCount val="1"/>
                <c:pt idx="0">
                  <c:v>Seats/Cap</c:v>
                </c:pt>
              </c:strCache>
            </c:strRef>
          </c:tx>
          <c:spPr>
            <a:solidFill>
              <a:schemeClr val="accent1"/>
            </a:solidFill>
            <a:ln>
              <a:solidFill>
                <a:srgbClr val="4982CF"/>
              </a:solidFill>
            </a:ln>
            <a:effectLst/>
            <a:sp3d>
              <a:contourClr>
                <a:srgbClr val="4982CF"/>
              </a:contourClr>
            </a:sp3d>
          </c:spPr>
          <c:invertIfNegative val="0"/>
          <c:dPt>
            <c:idx val="1"/>
            <c:invertIfNegative val="0"/>
            <c:bubble3D val="0"/>
            <c:spPr>
              <a:solidFill>
                <a:srgbClr val="FF0000"/>
              </a:solidFill>
              <a:ln>
                <a:solidFill>
                  <a:srgbClr val="FF0000"/>
                </a:solidFill>
              </a:ln>
              <a:effectLst/>
              <a:sp3d>
                <a:contourClr>
                  <a:srgbClr val="4982CF"/>
                </a:contourClr>
              </a:sp3d>
            </c:spPr>
            <c:extLst>
              <c:ext xmlns:c16="http://schemas.microsoft.com/office/drawing/2014/chart" uri="{C3380CC4-5D6E-409C-BE32-E72D297353CC}">
                <c16:uniqueId val="{00000001-FE25-4034-80B2-FCE07FC34638}"/>
              </c:ext>
            </c:extLst>
          </c:dPt>
          <c:dPt>
            <c:idx val="2"/>
            <c:invertIfNegative val="0"/>
            <c:bubble3D val="0"/>
            <c:spPr>
              <a:solidFill>
                <a:schemeClr val="accent1"/>
              </a:solidFill>
              <a:ln>
                <a:solidFill>
                  <a:srgbClr val="DA763C"/>
                </a:solidFill>
              </a:ln>
              <a:effectLst/>
              <a:sp3d>
                <a:contourClr>
                  <a:srgbClr val="DA763C"/>
                </a:contourClr>
              </a:sp3d>
            </c:spPr>
            <c:extLst>
              <c:ext xmlns:c16="http://schemas.microsoft.com/office/drawing/2014/chart" uri="{C3380CC4-5D6E-409C-BE32-E72D297353CC}">
                <c16:uniqueId val="{00000003-FE25-4034-80B2-FCE07FC34638}"/>
              </c:ext>
            </c:extLst>
          </c:dPt>
          <c:dPt>
            <c:idx val="10"/>
            <c:invertIfNegative val="0"/>
            <c:bubble3D val="0"/>
            <c:spPr>
              <a:solidFill>
                <a:schemeClr val="accent1"/>
              </a:solidFill>
              <a:ln>
                <a:solidFill>
                  <a:srgbClr val="4982CF"/>
                </a:solidFill>
              </a:ln>
              <a:effectLst/>
              <a:sp3d>
                <a:contourClr>
                  <a:srgbClr val="4982CF"/>
                </a:contourClr>
              </a:sp3d>
            </c:spPr>
            <c:extLst>
              <c:ext xmlns:c16="http://schemas.microsoft.com/office/drawing/2014/chart" uri="{C3380CC4-5D6E-409C-BE32-E72D297353CC}">
                <c16:uniqueId val="{00000005-FE25-4034-80B2-FCE07FC34638}"/>
              </c:ext>
            </c:extLst>
          </c:dPt>
          <c:dLbls>
            <c:dLbl>
              <c:idx val="0"/>
              <c:layout>
                <c:manualLayout>
                  <c:x val="7.4697791235359013E-3"/>
                  <c:y val="-2.01333102459923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E25-4034-80B2-FCE07FC34638}"/>
                </c:ext>
              </c:extLst>
            </c:dLbl>
            <c:dLbl>
              <c:idx val="1"/>
              <c:layout>
                <c:manualLayout>
                  <c:x val="4.4915850996408704E-3"/>
                  <c:y val="3.488540992203098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E25-4034-80B2-FCE07FC34638}"/>
                </c:ext>
              </c:extLst>
            </c:dLbl>
            <c:dLbl>
              <c:idx val="2"/>
              <c:layout>
                <c:manualLayout>
                  <c:x val="4.4830176278665822E-3"/>
                  <c:y val="2.7923646552504688E-3"/>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E25-4034-80B2-FCE07FC34638}"/>
                </c:ext>
              </c:extLst>
            </c:dLbl>
            <c:dLbl>
              <c:idx val="3"/>
              <c:layout>
                <c:manualLayout>
                  <c:x val="1.1946984550526455E-2"/>
                  <c:y val="-2.22222222222222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E25-4034-80B2-FCE07FC34638}"/>
                </c:ext>
              </c:extLst>
            </c:dLbl>
            <c:dLbl>
              <c:idx val="4"/>
              <c:layout>
                <c:manualLayout>
                  <c:x val="1.3440357619342152E-2"/>
                  <c:y val="-2.22222222222222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E25-4034-80B2-FCE07FC34638}"/>
                </c:ext>
              </c:extLst>
            </c:dLbl>
            <c:dLbl>
              <c:idx val="7"/>
              <c:layout>
                <c:manualLayout>
                  <c:x val="1.493373068815807E-2"/>
                  <c:y val="-5.555555555555555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E25-4034-80B2-FCE07FC34638}"/>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AZP</c:v>
                </c:pt>
                <c:pt idx="1">
                  <c:v>DLH</c:v>
                </c:pt>
                <c:pt idx="2">
                  <c:v>RST</c:v>
                </c:pt>
                <c:pt idx="3">
                  <c:v>MLI</c:v>
                </c:pt>
                <c:pt idx="4">
                  <c:v>GFK</c:v>
                </c:pt>
                <c:pt idx="5">
                  <c:v>MOT</c:v>
                </c:pt>
                <c:pt idx="6">
                  <c:v>BIS</c:v>
                </c:pt>
                <c:pt idx="7">
                  <c:v>FAR</c:v>
                </c:pt>
                <c:pt idx="8">
                  <c:v>RAP</c:v>
                </c:pt>
                <c:pt idx="9">
                  <c:v>XWA</c:v>
                </c:pt>
                <c:pt idx="10">
                  <c:v>FSD</c:v>
                </c:pt>
              </c:strCache>
            </c:strRef>
          </c:cat>
          <c:val>
            <c:numRef>
              <c:f>Sheet1!$B$2:$B$12</c:f>
              <c:numCache>
                <c:formatCode>"$"#,##0</c:formatCode>
                <c:ptCount val="11"/>
                <c:pt idx="0">
                  <c:v>59691</c:v>
                </c:pt>
                <c:pt idx="1">
                  <c:v>54565</c:v>
                </c:pt>
                <c:pt idx="2">
                  <c:v>65003</c:v>
                </c:pt>
                <c:pt idx="3">
                  <c:v>56690</c:v>
                </c:pt>
                <c:pt idx="4">
                  <c:v>60462</c:v>
                </c:pt>
                <c:pt idx="5">
                  <c:v>62577</c:v>
                </c:pt>
                <c:pt idx="6">
                  <c:v>68698</c:v>
                </c:pt>
                <c:pt idx="7">
                  <c:v>64468</c:v>
                </c:pt>
                <c:pt idx="8">
                  <c:v>65807</c:v>
                </c:pt>
                <c:pt idx="9">
                  <c:v>69096</c:v>
                </c:pt>
                <c:pt idx="10">
                  <c:v>74725</c:v>
                </c:pt>
              </c:numCache>
            </c:numRef>
          </c:val>
          <c:extLst>
            <c:ext xmlns:c16="http://schemas.microsoft.com/office/drawing/2014/chart" uri="{C3380CC4-5D6E-409C-BE32-E72D297353CC}">
              <c16:uniqueId val="{0000000A-FE25-4034-80B2-FCE07FC34638}"/>
            </c:ext>
          </c:extLst>
        </c:ser>
        <c:dLbls>
          <c:showLegendKey val="0"/>
          <c:showVal val="0"/>
          <c:showCatName val="0"/>
          <c:showSerName val="0"/>
          <c:showPercent val="0"/>
          <c:showBubbleSize val="0"/>
        </c:dLbls>
        <c:gapWidth val="219"/>
        <c:axId val="309144504"/>
        <c:axId val="309144896"/>
      </c:barChart>
      <c:catAx>
        <c:axId val="309144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309144896"/>
        <c:crosses val="autoZero"/>
        <c:auto val="1"/>
        <c:lblAlgn val="ctr"/>
        <c:lblOffset val="100"/>
        <c:noMultiLvlLbl val="0"/>
      </c:catAx>
      <c:valAx>
        <c:axId val="309144896"/>
        <c:scaling>
          <c:orientation val="minMax"/>
          <c:min val="4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b="1" baseline="0" dirty="0"/>
                  <a:t>Per Capita Income</a:t>
                </a:r>
                <a:endParaRPr lang="en-US" sz="1200" b="1" dirty="0"/>
              </a:p>
            </c:rich>
          </c:tx>
          <c:layout>
            <c:manualLayout>
              <c:xMode val="edge"/>
              <c:yMode val="edge"/>
              <c:x val="6.5065840433772262E-4"/>
              <c:y val="0.30570894686437527"/>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091445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a:t>PDEWs: DLH-DEN</a:t>
            </a:r>
          </a:p>
          <a:p>
            <a:pPr>
              <a:defRPr sz="1400"/>
            </a:pPr>
            <a:r>
              <a:rPr lang="en-US" sz="1400" dirty="0"/>
              <a:t>By Quarter &amp; Annualized</a:t>
            </a:r>
          </a:p>
        </c:rich>
      </c:tx>
      <c:layout>
        <c:manualLayout>
          <c:xMode val="edge"/>
          <c:yMode val="edge"/>
          <c:x val="0.19329248638203125"/>
          <c:y val="0"/>
        </c:manualLayout>
      </c:layout>
      <c:overlay val="0"/>
    </c:title>
    <c:autoTitleDeleted val="0"/>
    <c:plotArea>
      <c:layout>
        <c:manualLayout>
          <c:layoutTarget val="inner"/>
          <c:xMode val="edge"/>
          <c:yMode val="edge"/>
          <c:x val="8.582569964181222E-2"/>
          <c:y val="0.19173579290576784"/>
          <c:w val="0.88787668490591221"/>
          <c:h val="0.60224308427068463"/>
        </c:manualLayout>
      </c:layout>
      <c:lineChart>
        <c:grouping val="standard"/>
        <c:varyColors val="0"/>
        <c:ser>
          <c:idx val="0"/>
          <c:order val="0"/>
          <c:tx>
            <c:strRef>
              <c:f>Sheet1!$B$1</c:f>
              <c:strCache>
                <c:ptCount val="1"/>
                <c:pt idx="0">
                  <c:v>PDEWs</c:v>
                </c:pt>
              </c:strCache>
            </c:strRef>
          </c:tx>
          <c:trendline>
            <c:spPr>
              <a:ln w="50800">
                <a:solidFill>
                  <a:srgbClr val="FF0000"/>
                </a:solidFill>
              </a:ln>
            </c:spPr>
            <c:trendlineType val="movingAvg"/>
            <c:period val="4"/>
            <c:dispRSqr val="0"/>
            <c:dispEq val="0"/>
          </c:trendline>
          <c:cat>
            <c:strRef>
              <c:f>Sheet1!$A$2:$A$62</c:f>
              <c:strCache>
                <c:ptCount val="61"/>
                <c:pt idx="0">
                  <c:v>3Q08</c:v>
                </c:pt>
                <c:pt idx="1">
                  <c:v>4Q08</c:v>
                </c:pt>
                <c:pt idx="2">
                  <c:v>1Q09</c:v>
                </c:pt>
                <c:pt idx="3">
                  <c:v>2Q09</c:v>
                </c:pt>
                <c:pt idx="4">
                  <c:v>3Q09</c:v>
                </c:pt>
                <c:pt idx="5">
                  <c:v>4Q09</c:v>
                </c:pt>
                <c:pt idx="6">
                  <c:v>1Q10</c:v>
                </c:pt>
                <c:pt idx="7">
                  <c:v>2Q10</c:v>
                </c:pt>
                <c:pt idx="8">
                  <c:v>3Q10</c:v>
                </c:pt>
                <c:pt idx="9">
                  <c:v>4Q10</c:v>
                </c:pt>
                <c:pt idx="10">
                  <c:v>1Q11</c:v>
                </c:pt>
                <c:pt idx="11">
                  <c:v>2Q11</c:v>
                </c:pt>
                <c:pt idx="12">
                  <c:v>3Q11</c:v>
                </c:pt>
                <c:pt idx="13">
                  <c:v>4Q11</c:v>
                </c:pt>
                <c:pt idx="14">
                  <c:v>1Q12</c:v>
                </c:pt>
                <c:pt idx="15">
                  <c:v>2Q12</c:v>
                </c:pt>
                <c:pt idx="16">
                  <c:v>3Q12</c:v>
                </c:pt>
                <c:pt idx="17">
                  <c:v>4Q12</c:v>
                </c:pt>
                <c:pt idx="18">
                  <c:v>1Q13</c:v>
                </c:pt>
                <c:pt idx="19">
                  <c:v>2Q13</c:v>
                </c:pt>
                <c:pt idx="20">
                  <c:v>3Q13</c:v>
                </c:pt>
                <c:pt idx="21">
                  <c:v>4Q13</c:v>
                </c:pt>
                <c:pt idx="22">
                  <c:v>1Q14</c:v>
                </c:pt>
                <c:pt idx="23">
                  <c:v>2Q14</c:v>
                </c:pt>
                <c:pt idx="24">
                  <c:v>3Q14</c:v>
                </c:pt>
                <c:pt idx="25">
                  <c:v>4Q14</c:v>
                </c:pt>
                <c:pt idx="26">
                  <c:v>1Q15</c:v>
                </c:pt>
                <c:pt idx="27">
                  <c:v>2Q15</c:v>
                </c:pt>
                <c:pt idx="28">
                  <c:v>3Q15</c:v>
                </c:pt>
                <c:pt idx="29">
                  <c:v>4Q15</c:v>
                </c:pt>
                <c:pt idx="30">
                  <c:v>1Q16</c:v>
                </c:pt>
                <c:pt idx="31">
                  <c:v>2Q16</c:v>
                </c:pt>
                <c:pt idx="32">
                  <c:v>3Q16</c:v>
                </c:pt>
                <c:pt idx="33">
                  <c:v>4Q16</c:v>
                </c:pt>
                <c:pt idx="34">
                  <c:v>1Q17</c:v>
                </c:pt>
                <c:pt idx="35">
                  <c:v>2Q17</c:v>
                </c:pt>
                <c:pt idx="36">
                  <c:v>3Q17</c:v>
                </c:pt>
                <c:pt idx="37">
                  <c:v>4Q17</c:v>
                </c:pt>
                <c:pt idx="38">
                  <c:v>1Q18</c:v>
                </c:pt>
                <c:pt idx="39">
                  <c:v>2Q18</c:v>
                </c:pt>
                <c:pt idx="40">
                  <c:v>3Q18</c:v>
                </c:pt>
                <c:pt idx="41">
                  <c:v>4Q18</c:v>
                </c:pt>
                <c:pt idx="42">
                  <c:v>1Q19</c:v>
                </c:pt>
                <c:pt idx="43">
                  <c:v>2Q19</c:v>
                </c:pt>
                <c:pt idx="44">
                  <c:v>3Q19</c:v>
                </c:pt>
                <c:pt idx="45">
                  <c:v>4Q19</c:v>
                </c:pt>
                <c:pt idx="46">
                  <c:v>1Q20</c:v>
                </c:pt>
                <c:pt idx="47">
                  <c:v>2Q20</c:v>
                </c:pt>
                <c:pt idx="48">
                  <c:v>3Q20</c:v>
                </c:pt>
                <c:pt idx="49">
                  <c:v>4Q20</c:v>
                </c:pt>
                <c:pt idx="50">
                  <c:v>1Q21</c:v>
                </c:pt>
                <c:pt idx="51">
                  <c:v>2Q21</c:v>
                </c:pt>
                <c:pt idx="52">
                  <c:v>3Q21</c:v>
                </c:pt>
                <c:pt idx="53">
                  <c:v>4Q21</c:v>
                </c:pt>
                <c:pt idx="54">
                  <c:v>1Q22</c:v>
                </c:pt>
                <c:pt idx="55">
                  <c:v>2Q22</c:v>
                </c:pt>
                <c:pt idx="56">
                  <c:v>3Q22</c:v>
                </c:pt>
                <c:pt idx="57">
                  <c:v>4Q22</c:v>
                </c:pt>
                <c:pt idx="58">
                  <c:v>1Q23</c:v>
                </c:pt>
                <c:pt idx="59">
                  <c:v>2Q23</c:v>
                </c:pt>
                <c:pt idx="60">
                  <c:v>3Q23</c:v>
                </c:pt>
              </c:strCache>
            </c:strRef>
          </c:cat>
          <c:val>
            <c:numRef>
              <c:f>Sheet1!$B$2:$B$62</c:f>
              <c:numCache>
                <c:formatCode>#,##0.0;[Red]\(#,##0.0\)</c:formatCode>
                <c:ptCount val="61"/>
                <c:pt idx="0">
                  <c:v>16.2</c:v>
                </c:pt>
                <c:pt idx="1">
                  <c:v>9.3450000000000006</c:v>
                </c:pt>
                <c:pt idx="2">
                  <c:v>6.4799999999999995</c:v>
                </c:pt>
                <c:pt idx="3">
                  <c:v>11.135</c:v>
                </c:pt>
                <c:pt idx="4">
                  <c:v>12.904999999999999</c:v>
                </c:pt>
                <c:pt idx="5">
                  <c:v>6.9399999999999995</c:v>
                </c:pt>
                <c:pt idx="6">
                  <c:v>5.62</c:v>
                </c:pt>
                <c:pt idx="7">
                  <c:v>10.275</c:v>
                </c:pt>
                <c:pt idx="8">
                  <c:v>15.375</c:v>
                </c:pt>
                <c:pt idx="9">
                  <c:v>9.1550000000000011</c:v>
                </c:pt>
                <c:pt idx="10">
                  <c:v>8.4750000000000014</c:v>
                </c:pt>
                <c:pt idx="11">
                  <c:v>10.994999999999999</c:v>
                </c:pt>
                <c:pt idx="12">
                  <c:v>9.875</c:v>
                </c:pt>
                <c:pt idx="13">
                  <c:v>5.3049999999999997</c:v>
                </c:pt>
                <c:pt idx="14">
                  <c:v>5.8049999999999997</c:v>
                </c:pt>
                <c:pt idx="15">
                  <c:v>7.2249999999999996</c:v>
                </c:pt>
                <c:pt idx="16">
                  <c:v>8.09</c:v>
                </c:pt>
                <c:pt idx="17">
                  <c:v>5.7299999999999995</c:v>
                </c:pt>
                <c:pt idx="18">
                  <c:v>3.625</c:v>
                </c:pt>
                <c:pt idx="19">
                  <c:v>6.2550000000000008</c:v>
                </c:pt>
                <c:pt idx="20">
                  <c:v>6.8599999999999994</c:v>
                </c:pt>
                <c:pt idx="21">
                  <c:v>4.9800000000000004</c:v>
                </c:pt>
                <c:pt idx="22">
                  <c:v>4.26</c:v>
                </c:pt>
                <c:pt idx="23">
                  <c:v>5.82</c:v>
                </c:pt>
                <c:pt idx="24">
                  <c:v>7.79</c:v>
                </c:pt>
                <c:pt idx="25">
                  <c:v>4.8049999999999997</c:v>
                </c:pt>
                <c:pt idx="26">
                  <c:v>4.9649999999999999</c:v>
                </c:pt>
                <c:pt idx="27">
                  <c:v>5.1349999999999998</c:v>
                </c:pt>
                <c:pt idx="28">
                  <c:v>10.64</c:v>
                </c:pt>
                <c:pt idx="29">
                  <c:v>6.8949999999999996</c:v>
                </c:pt>
                <c:pt idx="30">
                  <c:v>6.3949999999999996</c:v>
                </c:pt>
                <c:pt idx="31">
                  <c:v>6.9399999999999995</c:v>
                </c:pt>
                <c:pt idx="32">
                  <c:v>9.3650000000000002</c:v>
                </c:pt>
                <c:pt idx="33">
                  <c:v>7.0250000000000004</c:v>
                </c:pt>
                <c:pt idx="34">
                  <c:v>5.7349999999999994</c:v>
                </c:pt>
                <c:pt idx="35">
                  <c:v>6.3549999999999995</c:v>
                </c:pt>
                <c:pt idx="36">
                  <c:v>7.1449999999999996</c:v>
                </c:pt>
                <c:pt idx="37">
                  <c:v>5.85</c:v>
                </c:pt>
                <c:pt idx="38">
                  <c:v>7.9450000000000003</c:v>
                </c:pt>
                <c:pt idx="39">
                  <c:v>10.98</c:v>
                </c:pt>
                <c:pt idx="40">
                  <c:v>16.265000000000001</c:v>
                </c:pt>
                <c:pt idx="41">
                  <c:v>12.1</c:v>
                </c:pt>
                <c:pt idx="42">
                  <c:v>8.6999999999999993</c:v>
                </c:pt>
                <c:pt idx="43">
                  <c:v>11</c:v>
                </c:pt>
                <c:pt idx="44">
                  <c:v>17.100000000000001</c:v>
                </c:pt>
                <c:pt idx="45">
                  <c:v>11.4</c:v>
                </c:pt>
                <c:pt idx="46">
                  <c:v>6.9</c:v>
                </c:pt>
                <c:pt idx="47">
                  <c:v>1.4</c:v>
                </c:pt>
                <c:pt idx="48">
                  <c:v>8.3000000000000007</c:v>
                </c:pt>
                <c:pt idx="49">
                  <c:v>5.0999999999999996</c:v>
                </c:pt>
                <c:pt idx="50">
                  <c:v>5.6</c:v>
                </c:pt>
                <c:pt idx="51">
                  <c:v>13.6</c:v>
                </c:pt>
                <c:pt idx="52">
                  <c:v>16.600000000000001</c:v>
                </c:pt>
                <c:pt idx="53">
                  <c:v>14.9</c:v>
                </c:pt>
                <c:pt idx="54">
                  <c:v>8.3000000000000007</c:v>
                </c:pt>
                <c:pt idx="55">
                  <c:v>12.9</c:v>
                </c:pt>
                <c:pt idx="56">
                  <c:v>12.5</c:v>
                </c:pt>
                <c:pt idx="57">
                  <c:v>8.5</c:v>
                </c:pt>
                <c:pt idx="58">
                  <c:v>7</c:v>
                </c:pt>
                <c:pt idx="59">
                  <c:v>8.5</c:v>
                </c:pt>
                <c:pt idx="60">
                  <c:v>12.5</c:v>
                </c:pt>
              </c:numCache>
            </c:numRef>
          </c:val>
          <c:smooth val="0"/>
          <c:extLst>
            <c:ext xmlns:c16="http://schemas.microsoft.com/office/drawing/2014/chart" uri="{C3380CC4-5D6E-409C-BE32-E72D297353CC}">
              <c16:uniqueId val="{00000000-7D5D-4559-BE6C-3619E0F9C817}"/>
            </c:ext>
          </c:extLst>
        </c:ser>
        <c:ser>
          <c:idx val="1"/>
          <c:order val="1"/>
          <c:tx>
            <c:strRef>
              <c:f>Sheet1!$C$1</c:f>
              <c:strCache>
                <c:ptCount val="1"/>
                <c:pt idx="0">
                  <c:v>Column1</c:v>
                </c:pt>
              </c:strCache>
            </c:strRef>
          </c:tx>
          <c:cat>
            <c:strRef>
              <c:f>Sheet1!$A$2:$A$62</c:f>
              <c:strCache>
                <c:ptCount val="61"/>
                <c:pt idx="0">
                  <c:v>3Q08</c:v>
                </c:pt>
                <c:pt idx="1">
                  <c:v>4Q08</c:v>
                </c:pt>
                <c:pt idx="2">
                  <c:v>1Q09</c:v>
                </c:pt>
                <c:pt idx="3">
                  <c:v>2Q09</c:v>
                </c:pt>
                <c:pt idx="4">
                  <c:v>3Q09</c:v>
                </c:pt>
                <c:pt idx="5">
                  <c:v>4Q09</c:v>
                </c:pt>
                <c:pt idx="6">
                  <c:v>1Q10</c:v>
                </c:pt>
                <c:pt idx="7">
                  <c:v>2Q10</c:v>
                </c:pt>
                <c:pt idx="8">
                  <c:v>3Q10</c:v>
                </c:pt>
                <c:pt idx="9">
                  <c:v>4Q10</c:v>
                </c:pt>
                <c:pt idx="10">
                  <c:v>1Q11</c:v>
                </c:pt>
                <c:pt idx="11">
                  <c:v>2Q11</c:v>
                </c:pt>
                <c:pt idx="12">
                  <c:v>3Q11</c:v>
                </c:pt>
                <c:pt idx="13">
                  <c:v>4Q11</c:v>
                </c:pt>
                <c:pt idx="14">
                  <c:v>1Q12</c:v>
                </c:pt>
                <c:pt idx="15">
                  <c:v>2Q12</c:v>
                </c:pt>
                <c:pt idx="16">
                  <c:v>3Q12</c:v>
                </c:pt>
                <c:pt idx="17">
                  <c:v>4Q12</c:v>
                </c:pt>
                <c:pt idx="18">
                  <c:v>1Q13</c:v>
                </c:pt>
                <c:pt idx="19">
                  <c:v>2Q13</c:v>
                </c:pt>
                <c:pt idx="20">
                  <c:v>3Q13</c:v>
                </c:pt>
                <c:pt idx="21">
                  <c:v>4Q13</c:v>
                </c:pt>
                <c:pt idx="22">
                  <c:v>1Q14</c:v>
                </c:pt>
                <c:pt idx="23">
                  <c:v>2Q14</c:v>
                </c:pt>
                <c:pt idx="24">
                  <c:v>3Q14</c:v>
                </c:pt>
                <c:pt idx="25">
                  <c:v>4Q14</c:v>
                </c:pt>
                <c:pt idx="26">
                  <c:v>1Q15</c:v>
                </c:pt>
                <c:pt idx="27">
                  <c:v>2Q15</c:v>
                </c:pt>
                <c:pt idx="28">
                  <c:v>3Q15</c:v>
                </c:pt>
                <c:pt idx="29">
                  <c:v>4Q15</c:v>
                </c:pt>
                <c:pt idx="30">
                  <c:v>1Q16</c:v>
                </c:pt>
                <c:pt idx="31">
                  <c:v>2Q16</c:v>
                </c:pt>
                <c:pt idx="32">
                  <c:v>3Q16</c:v>
                </c:pt>
                <c:pt idx="33">
                  <c:v>4Q16</c:v>
                </c:pt>
                <c:pt idx="34">
                  <c:v>1Q17</c:v>
                </c:pt>
                <c:pt idx="35">
                  <c:v>2Q17</c:v>
                </c:pt>
                <c:pt idx="36">
                  <c:v>3Q17</c:v>
                </c:pt>
                <c:pt idx="37">
                  <c:v>4Q17</c:v>
                </c:pt>
                <c:pt idx="38">
                  <c:v>1Q18</c:v>
                </c:pt>
                <c:pt idx="39">
                  <c:v>2Q18</c:v>
                </c:pt>
                <c:pt idx="40">
                  <c:v>3Q18</c:v>
                </c:pt>
                <c:pt idx="41">
                  <c:v>4Q18</c:v>
                </c:pt>
                <c:pt idx="42">
                  <c:v>1Q19</c:v>
                </c:pt>
                <c:pt idx="43">
                  <c:v>2Q19</c:v>
                </c:pt>
                <c:pt idx="44">
                  <c:v>3Q19</c:v>
                </c:pt>
                <c:pt idx="45">
                  <c:v>4Q19</c:v>
                </c:pt>
                <c:pt idx="46">
                  <c:v>1Q20</c:v>
                </c:pt>
                <c:pt idx="47">
                  <c:v>2Q20</c:v>
                </c:pt>
                <c:pt idx="48">
                  <c:v>3Q20</c:v>
                </c:pt>
                <c:pt idx="49">
                  <c:v>4Q20</c:v>
                </c:pt>
                <c:pt idx="50">
                  <c:v>1Q21</c:v>
                </c:pt>
                <c:pt idx="51">
                  <c:v>2Q21</c:v>
                </c:pt>
                <c:pt idx="52">
                  <c:v>3Q21</c:v>
                </c:pt>
                <c:pt idx="53">
                  <c:v>4Q21</c:v>
                </c:pt>
                <c:pt idx="54">
                  <c:v>1Q22</c:v>
                </c:pt>
                <c:pt idx="55">
                  <c:v>2Q22</c:v>
                </c:pt>
                <c:pt idx="56">
                  <c:v>3Q22</c:v>
                </c:pt>
                <c:pt idx="57">
                  <c:v>4Q22</c:v>
                </c:pt>
                <c:pt idx="58">
                  <c:v>1Q23</c:v>
                </c:pt>
                <c:pt idx="59">
                  <c:v>2Q23</c:v>
                </c:pt>
                <c:pt idx="60">
                  <c:v>3Q23</c:v>
                </c:pt>
              </c:strCache>
            </c:strRef>
          </c:cat>
          <c:val>
            <c:numRef>
              <c:f>Sheet1!$C$2:$C$62</c:f>
              <c:numCache>
                <c:formatCode>General</c:formatCode>
                <c:ptCount val="61"/>
              </c:numCache>
            </c:numRef>
          </c:val>
          <c:smooth val="0"/>
          <c:extLst>
            <c:ext xmlns:c16="http://schemas.microsoft.com/office/drawing/2014/chart" uri="{C3380CC4-5D6E-409C-BE32-E72D297353CC}">
              <c16:uniqueId val="{00000001-2092-4254-89E0-D7FBE5591A1C}"/>
            </c:ext>
          </c:extLst>
        </c:ser>
        <c:dLbls>
          <c:showLegendKey val="0"/>
          <c:showVal val="0"/>
          <c:showCatName val="0"/>
          <c:showSerName val="0"/>
          <c:showPercent val="0"/>
          <c:showBubbleSize val="0"/>
        </c:dLbls>
        <c:marker val="1"/>
        <c:smooth val="0"/>
        <c:axId val="146851696"/>
        <c:axId val="146850912"/>
      </c:lineChart>
      <c:catAx>
        <c:axId val="146851696"/>
        <c:scaling>
          <c:orientation val="minMax"/>
        </c:scaling>
        <c:delete val="0"/>
        <c:axPos val="b"/>
        <c:numFmt formatCode="General" sourceLinked="0"/>
        <c:majorTickMark val="out"/>
        <c:minorTickMark val="none"/>
        <c:tickLblPos val="nextTo"/>
        <c:txPr>
          <a:bodyPr/>
          <a:lstStyle/>
          <a:p>
            <a:pPr>
              <a:defRPr sz="1000" b="1"/>
            </a:pPr>
            <a:endParaRPr lang="en-US"/>
          </a:p>
        </c:txPr>
        <c:crossAx val="146850912"/>
        <c:crosses val="autoZero"/>
        <c:auto val="1"/>
        <c:lblAlgn val="ctr"/>
        <c:lblOffset val="100"/>
        <c:noMultiLvlLbl val="0"/>
      </c:catAx>
      <c:valAx>
        <c:axId val="146850912"/>
        <c:scaling>
          <c:orientation val="minMax"/>
        </c:scaling>
        <c:delete val="0"/>
        <c:axPos val="l"/>
        <c:majorGridlines/>
        <c:numFmt formatCode="#,##0_);\(#,##0\)" sourceLinked="0"/>
        <c:majorTickMark val="out"/>
        <c:minorTickMark val="none"/>
        <c:tickLblPos val="nextTo"/>
        <c:txPr>
          <a:bodyPr/>
          <a:lstStyle/>
          <a:p>
            <a:pPr>
              <a:defRPr sz="1200" b="1"/>
            </a:pPr>
            <a:endParaRPr lang="en-US"/>
          </a:p>
        </c:txPr>
        <c:crossAx val="146851696"/>
        <c:crosses val="autoZero"/>
        <c:crossBetween val="between"/>
      </c:valAx>
    </c:plotArea>
    <c:plotVisOnly val="1"/>
    <c:dispBlanksAs val="gap"/>
    <c:showDLblsOverMax val="0"/>
  </c:chart>
  <c:spPr>
    <a:ln>
      <a:solidFill>
        <a:schemeClr val="tx1"/>
      </a:solidFill>
    </a:ln>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300" dirty="0"/>
              <a:t>Average One-way Fare paid: DLH-DEN</a:t>
            </a:r>
          </a:p>
          <a:p>
            <a:pPr>
              <a:defRPr sz="1400"/>
            </a:pPr>
            <a:r>
              <a:rPr lang="en-US" sz="1300" dirty="0"/>
              <a:t>By Quarter &amp; Annualized</a:t>
            </a:r>
          </a:p>
        </c:rich>
      </c:tx>
      <c:layout>
        <c:manualLayout>
          <c:xMode val="edge"/>
          <c:yMode val="edge"/>
          <c:x val="0.1428334837872427"/>
          <c:y val="0"/>
        </c:manualLayout>
      </c:layout>
      <c:overlay val="0"/>
    </c:title>
    <c:autoTitleDeleted val="0"/>
    <c:plotArea>
      <c:layout>
        <c:manualLayout>
          <c:layoutTarget val="inner"/>
          <c:xMode val="edge"/>
          <c:yMode val="edge"/>
          <c:x val="0.12566000283031328"/>
          <c:y val="0.18634590734297748"/>
          <c:w val="0.83960416249778214"/>
          <c:h val="0.64974437658215933"/>
        </c:manualLayout>
      </c:layout>
      <c:lineChart>
        <c:grouping val="standard"/>
        <c:varyColors val="0"/>
        <c:ser>
          <c:idx val="0"/>
          <c:order val="0"/>
          <c:tx>
            <c:strRef>
              <c:f>Sheet1!$B$1</c:f>
              <c:strCache>
                <c:ptCount val="1"/>
                <c:pt idx="0">
                  <c:v>Avg Fare</c:v>
                </c:pt>
              </c:strCache>
            </c:strRef>
          </c:tx>
          <c:trendline>
            <c:spPr>
              <a:ln w="50800">
                <a:solidFill>
                  <a:srgbClr val="FF0000"/>
                </a:solidFill>
              </a:ln>
            </c:spPr>
            <c:trendlineType val="movingAvg"/>
            <c:period val="4"/>
            <c:dispRSqr val="0"/>
            <c:dispEq val="0"/>
          </c:trendline>
          <c:cat>
            <c:strRef>
              <c:f>Sheet1!$A$2:$A$62</c:f>
              <c:strCache>
                <c:ptCount val="61"/>
                <c:pt idx="0">
                  <c:v>3Q08</c:v>
                </c:pt>
                <c:pt idx="1">
                  <c:v>4Q08</c:v>
                </c:pt>
                <c:pt idx="2">
                  <c:v>1Q09</c:v>
                </c:pt>
                <c:pt idx="3">
                  <c:v>2Q09</c:v>
                </c:pt>
                <c:pt idx="4">
                  <c:v>3Q09</c:v>
                </c:pt>
                <c:pt idx="5">
                  <c:v>4Q09</c:v>
                </c:pt>
                <c:pt idx="6">
                  <c:v>1Q10</c:v>
                </c:pt>
                <c:pt idx="7">
                  <c:v>2Q10</c:v>
                </c:pt>
                <c:pt idx="8">
                  <c:v>3Q10</c:v>
                </c:pt>
                <c:pt idx="9">
                  <c:v>4Q10</c:v>
                </c:pt>
                <c:pt idx="10">
                  <c:v>1Q11</c:v>
                </c:pt>
                <c:pt idx="11">
                  <c:v>2Q11</c:v>
                </c:pt>
                <c:pt idx="12">
                  <c:v>3Q11</c:v>
                </c:pt>
                <c:pt idx="13">
                  <c:v>4Q11</c:v>
                </c:pt>
                <c:pt idx="14">
                  <c:v>1Q12</c:v>
                </c:pt>
                <c:pt idx="15">
                  <c:v>2Q12</c:v>
                </c:pt>
                <c:pt idx="16">
                  <c:v>3Q12</c:v>
                </c:pt>
                <c:pt idx="17">
                  <c:v>4Q12</c:v>
                </c:pt>
                <c:pt idx="18">
                  <c:v>1Q13</c:v>
                </c:pt>
                <c:pt idx="19">
                  <c:v>2Q13</c:v>
                </c:pt>
                <c:pt idx="20">
                  <c:v>3Q13</c:v>
                </c:pt>
                <c:pt idx="21">
                  <c:v>4Q13</c:v>
                </c:pt>
                <c:pt idx="22">
                  <c:v>1Q14</c:v>
                </c:pt>
                <c:pt idx="23">
                  <c:v>2Q14</c:v>
                </c:pt>
                <c:pt idx="24">
                  <c:v>3Q14</c:v>
                </c:pt>
                <c:pt idx="25">
                  <c:v>4Q14</c:v>
                </c:pt>
                <c:pt idx="26">
                  <c:v>1Q15</c:v>
                </c:pt>
                <c:pt idx="27">
                  <c:v>2Q15</c:v>
                </c:pt>
                <c:pt idx="28">
                  <c:v>3Q15</c:v>
                </c:pt>
                <c:pt idx="29">
                  <c:v>4Q15</c:v>
                </c:pt>
                <c:pt idx="30">
                  <c:v>1Q16</c:v>
                </c:pt>
                <c:pt idx="31">
                  <c:v>2Q16</c:v>
                </c:pt>
                <c:pt idx="32">
                  <c:v>3Q16</c:v>
                </c:pt>
                <c:pt idx="33">
                  <c:v>4Q16</c:v>
                </c:pt>
                <c:pt idx="34">
                  <c:v>1Q17</c:v>
                </c:pt>
                <c:pt idx="35">
                  <c:v>2Q17</c:v>
                </c:pt>
                <c:pt idx="36">
                  <c:v>3Q17</c:v>
                </c:pt>
                <c:pt idx="37">
                  <c:v>4Q17</c:v>
                </c:pt>
                <c:pt idx="38">
                  <c:v>1Q18</c:v>
                </c:pt>
                <c:pt idx="39">
                  <c:v>2Q18</c:v>
                </c:pt>
                <c:pt idx="40">
                  <c:v>3Q18</c:v>
                </c:pt>
                <c:pt idx="41">
                  <c:v>4Q18</c:v>
                </c:pt>
                <c:pt idx="42">
                  <c:v>1Q19</c:v>
                </c:pt>
                <c:pt idx="43">
                  <c:v>2Q19</c:v>
                </c:pt>
                <c:pt idx="44">
                  <c:v>3Q19</c:v>
                </c:pt>
                <c:pt idx="45">
                  <c:v>4Q19</c:v>
                </c:pt>
                <c:pt idx="46">
                  <c:v>1Q20</c:v>
                </c:pt>
                <c:pt idx="47">
                  <c:v>2Q20</c:v>
                </c:pt>
                <c:pt idx="48">
                  <c:v>3Q20</c:v>
                </c:pt>
                <c:pt idx="49">
                  <c:v>4Q20</c:v>
                </c:pt>
                <c:pt idx="50">
                  <c:v>1Q21</c:v>
                </c:pt>
                <c:pt idx="51">
                  <c:v>2Q21</c:v>
                </c:pt>
                <c:pt idx="52">
                  <c:v>3Q21</c:v>
                </c:pt>
                <c:pt idx="53">
                  <c:v>4Q21</c:v>
                </c:pt>
                <c:pt idx="54">
                  <c:v>1Q22</c:v>
                </c:pt>
                <c:pt idx="55">
                  <c:v>2Q22</c:v>
                </c:pt>
                <c:pt idx="56">
                  <c:v>3Q22</c:v>
                </c:pt>
                <c:pt idx="57">
                  <c:v>4Q22</c:v>
                </c:pt>
                <c:pt idx="58">
                  <c:v>1Q23</c:v>
                </c:pt>
                <c:pt idx="59">
                  <c:v>2Q23</c:v>
                </c:pt>
                <c:pt idx="60">
                  <c:v>3Q23</c:v>
                </c:pt>
              </c:strCache>
            </c:strRef>
          </c:cat>
          <c:val>
            <c:numRef>
              <c:f>Sheet1!$B$2:$B$62</c:f>
              <c:numCache>
                <c:formatCode>"$"#,##0_);\("$"#,##0\)</c:formatCode>
                <c:ptCount val="61"/>
                <c:pt idx="0">
                  <c:v>177.95061728395058</c:v>
                </c:pt>
                <c:pt idx="1">
                  <c:v>178.97752808988764</c:v>
                </c:pt>
                <c:pt idx="2">
                  <c:v>166.30092592592592</c:v>
                </c:pt>
                <c:pt idx="3">
                  <c:v>150.4553210597216</c:v>
                </c:pt>
                <c:pt idx="4">
                  <c:v>156.77334366524602</c:v>
                </c:pt>
                <c:pt idx="5">
                  <c:v>169.20965417867433</c:v>
                </c:pt>
                <c:pt idx="6">
                  <c:v>171.81672597864767</c:v>
                </c:pt>
                <c:pt idx="7">
                  <c:v>142.87493917274941</c:v>
                </c:pt>
                <c:pt idx="8">
                  <c:v>152.67252032520324</c:v>
                </c:pt>
                <c:pt idx="9">
                  <c:v>164.8754778809394</c:v>
                </c:pt>
                <c:pt idx="10">
                  <c:v>198.1457227138643</c:v>
                </c:pt>
                <c:pt idx="11">
                  <c:v>171.4693042291951</c:v>
                </c:pt>
                <c:pt idx="12">
                  <c:v>213.28354430379747</c:v>
                </c:pt>
                <c:pt idx="13">
                  <c:v>255.44674835061264</c:v>
                </c:pt>
                <c:pt idx="14">
                  <c:v>234.06632213608958</c:v>
                </c:pt>
                <c:pt idx="15">
                  <c:v>239.01730103806236</c:v>
                </c:pt>
                <c:pt idx="16">
                  <c:v>229.84116192830655</c:v>
                </c:pt>
                <c:pt idx="17">
                  <c:v>236.27923211169283</c:v>
                </c:pt>
                <c:pt idx="18">
                  <c:v>233.17241379310346</c:v>
                </c:pt>
                <c:pt idx="19">
                  <c:v>255.63948840927256</c:v>
                </c:pt>
                <c:pt idx="20">
                  <c:v>230.87390670553938</c:v>
                </c:pt>
                <c:pt idx="21">
                  <c:v>240.74196787148594</c:v>
                </c:pt>
                <c:pt idx="22">
                  <c:v>245.97652582159625</c:v>
                </c:pt>
                <c:pt idx="23">
                  <c:v>282.62800687285227</c:v>
                </c:pt>
                <c:pt idx="24">
                  <c:v>272.18870346598203</c:v>
                </c:pt>
                <c:pt idx="25">
                  <c:v>276.19771071800204</c:v>
                </c:pt>
                <c:pt idx="26">
                  <c:v>298.7069486404834</c:v>
                </c:pt>
                <c:pt idx="27">
                  <c:v>232.65238558909448</c:v>
                </c:pt>
                <c:pt idx="28">
                  <c:v>225.0140977443609</c:v>
                </c:pt>
                <c:pt idx="29">
                  <c:v>218.4234952864395</c:v>
                </c:pt>
                <c:pt idx="30">
                  <c:v>212.7990617670055</c:v>
                </c:pt>
                <c:pt idx="31">
                  <c:v>210.26801152737755</c:v>
                </c:pt>
                <c:pt idx="32">
                  <c:v>225.94394020288308</c:v>
                </c:pt>
                <c:pt idx="33">
                  <c:v>180.47829181494663</c:v>
                </c:pt>
                <c:pt idx="34">
                  <c:v>230.96512641673931</c:v>
                </c:pt>
                <c:pt idx="35">
                  <c:v>260.15263571990562</c:v>
                </c:pt>
                <c:pt idx="36">
                  <c:v>273.38068579426169</c:v>
                </c:pt>
                <c:pt idx="37">
                  <c:v>238.93076923076922</c:v>
                </c:pt>
                <c:pt idx="38">
                  <c:v>183.94461925739461</c:v>
                </c:pt>
                <c:pt idx="39">
                  <c:v>185.60792349726776</c:v>
                </c:pt>
                <c:pt idx="40">
                  <c:v>187</c:v>
                </c:pt>
                <c:pt idx="41">
                  <c:v>186</c:v>
                </c:pt>
                <c:pt idx="42">
                  <c:v>195</c:v>
                </c:pt>
                <c:pt idx="43">
                  <c:v>214</c:v>
                </c:pt>
                <c:pt idx="44">
                  <c:v>214</c:v>
                </c:pt>
                <c:pt idx="45">
                  <c:v>201</c:v>
                </c:pt>
                <c:pt idx="46">
                  <c:v>174</c:v>
                </c:pt>
                <c:pt idx="47">
                  <c:v>124</c:v>
                </c:pt>
                <c:pt idx="48">
                  <c:v>111</c:v>
                </c:pt>
                <c:pt idx="49">
                  <c:v>122</c:v>
                </c:pt>
                <c:pt idx="50">
                  <c:v>149</c:v>
                </c:pt>
                <c:pt idx="51">
                  <c:v>141</c:v>
                </c:pt>
                <c:pt idx="52">
                  <c:v>177</c:v>
                </c:pt>
                <c:pt idx="53">
                  <c:v>155</c:v>
                </c:pt>
                <c:pt idx="54">
                  <c:v>174</c:v>
                </c:pt>
                <c:pt idx="55">
                  <c:v>213</c:v>
                </c:pt>
                <c:pt idx="56">
                  <c:v>293</c:v>
                </c:pt>
                <c:pt idx="57">
                  <c:v>253</c:v>
                </c:pt>
                <c:pt idx="58">
                  <c:v>221</c:v>
                </c:pt>
                <c:pt idx="59">
                  <c:v>274</c:v>
                </c:pt>
                <c:pt idx="60">
                  <c:v>259</c:v>
                </c:pt>
              </c:numCache>
            </c:numRef>
          </c:val>
          <c:smooth val="0"/>
          <c:extLst>
            <c:ext xmlns:c16="http://schemas.microsoft.com/office/drawing/2014/chart" uri="{C3380CC4-5D6E-409C-BE32-E72D297353CC}">
              <c16:uniqueId val="{00000000-EF56-4710-B866-293583E77D14}"/>
            </c:ext>
          </c:extLst>
        </c:ser>
        <c:dLbls>
          <c:showLegendKey val="0"/>
          <c:showVal val="0"/>
          <c:showCatName val="0"/>
          <c:showSerName val="0"/>
          <c:showPercent val="0"/>
          <c:showBubbleSize val="0"/>
        </c:dLbls>
        <c:marker val="1"/>
        <c:smooth val="0"/>
        <c:axId val="146849344"/>
        <c:axId val="146848560"/>
      </c:lineChart>
      <c:catAx>
        <c:axId val="146849344"/>
        <c:scaling>
          <c:orientation val="minMax"/>
        </c:scaling>
        <c:delete val="0"/>
        <c:axPos val="b"/>
        <c:numFmt formatCode="General" sourceLinked="0"/>
        <c:majorTickMark val="out"/>
        <c:minorTickMark val="none"/>
        <c:tickLblPos val="nextTo"/>
        <c:txPr>
          <a:bodyPr rot="-2700000"/>
          <a:lstStyle/>
          <a:p>
            <a:pPr>
              <a:defRPr sz="1000" b="1"/>
            </a:pPr>
            <a:endParaRPr lang="en-US"/>
          </a:p>
        </c:txPr>
        <c:crossAx val="146848560"/>
        <c:crosses val="autoZero"/>
        <c:auto val="1"/>
        <c:lblAlgn val="ctr"/>
        <c:lblOffset val="100"/>
        <c:noMultiLvlLbl val="0"/>
      </c:catAx>
      <c:valAx>
        <c:axId val="146848560"/>
        <c:scaling>
          <c:orientation val="minMax"/>
          <c:min val="75"/>
        </c:scaling>
        <c:delete val="0"/>
        <c:axPos val="l"/>
        <c:majorGridlines/>
        <c:numFmt formatCode="&quot;$&quot;#,##0" sourceLinked="0"/>
        <c:majorTickMark val="out"/>
        <c:minorTickMark val="none"/>
        <c:tickLblPos val="nextTo"/>
        <c:txPr>
          <a:bodyPr/>
          <a:lstStyle/>
          <a:p>
            <a:pPr>
              <a:defRPr sz="1200" b="1"/>
            </a:pPr>
            <a:endParaRPr lang="en-US"/>
          </a:p>
        </c:txPr>
        <c:crossAx val="146849344"/>
        <c:crosses val="autoZero"/>
        <c:crossBetween val="between"/>
      </c:valAx>
    </c:plotArea>
    <c:plotVisOnly val="1"/>
    <c:dispBlanksAs val="gap"/>
    <c:showDLblsOverMax val="0"/>
  </c:chart>
  <c:spPr>
    <a:ln>
      <a:solidFill>
        <a:schemeClr val="tx1"/>
      </a:solidFill>
    </a:ln>
  </c:spPr>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a:t>PDEWs: N.</a:t>
            </a:r>
            <a:r>
              <a:rPr lang="en-US" sz="1400" baseline="0" dirty="0"/>
              <a:t> MN</a:t>
            </a:r>
            <a:r>
              <a:rPr lang="en-US" sz="1400" dirty="0"/>
              <a:t>-DEN</a:t>
            </a:r>
          </a:p>
          <a:p>
            <a:pPr>
              <a:defRPr sz="1400"/>
            </a:pPr>
            <a:r>
              <a:rPr lang="en-US" sz="1400" dirty="0"/>
              <a:t>By Quarter &amp; Annualized</a:t>
            </a:r>
          </a:p>
        </c:rich>
      </c:tx>
      <c:layout>
        <c:manualLayout>
          <c:xMode val="edge"/>
          <c:yMode val="edge"/>
          <c:x val="0.19329248638203125"/>
          <c:y val="0"/>
        </c:manualLayout>
      </c:layout>
      <c:overlay val="0"/>
    </c:title>
    <c:autoTitleDeleted val="0"/>
    <c:plotArea>
      <c:layout>
        <c:manualLayout>
          <c:layoutTarget val="inner"/>
          <c:xMode val="edge"/>
          <c:yMode val="edge"/>
          <c:x val="5.557882357075615E-2"/>
          <c:y val="0.20041019872515936"/>
          <c:w val="0.88787668490591221"/>
          <c:h val="0.61144736204693795"/>
        </c:manualLayout>
      </c:layout>
      <c:lineChart>
        <c:grouping val="standard"/>
        <c:varyColors val="0"/>
        <c:ser>
          <c:idx val="0"/>
          <c:order val="0"/>
          <c:tx>
            <c:strRef>
              <c:f>Sheet1!$B$1</c:f>
              <c:strCache>
                <c:ptCount val="1"/>
                <c:pt idx="0">
                  <c:v>PDEWs</c:v>
                </c:pt>
              </c:strCache>
            </c:strRef>
          </c:tx>
          <c:trendline>
            <c:spPr>
              <a:ln w="50800">
                <a:solidFill>
                  <a:srgbClr val="FF0000"/>
                </a:solidFill>
              </a:ln>
            </c:spPr>
            <c:trendlineType val="movingAvg"/>
            <c:period val="4"/>
            <c:dispRSqr val="0"/>
            <c:dispEq val="0"/>
          </c:trendline>
          <c:cat>
            <c:strRef>
              <c:f>Sheet1!$A$2:$A$62</c:f>
              <c:strCache>
                <c:ptCount val="61"/>
                <c:pt idx="0">
                  <c:v>3Q08</c:v>
                </c:pt>
                <c:pt idx="1">
                  <c:v>4Q08</c:v>
                </c:pt>
                <c:pt idx="2">
                  <c:v>1Q09</c:v>
                </c:pt>
                <c:pt idx="3">
                  <c:v>2Q09</c:v>
                </c:pt>
                <c:pt idx="4">
                  <c:v>3Q09</c:v>
                </c:pt>
                <c:pt idx="5">
                  <c:v>4Q09</c:v>
                </c:pt>
                <c:pt idx="6">
                  <c:v>1Q10</c:v>
                </c:pt>
                <c:pt idx="7">
                  <c:v>2Q10</c:v>
                </c:pt>
                <c:pt idx="8">
                  <c:v>3Q10</c:v>
                </c:pt>
                <c:pt idx="9">
                  <c:v>4Q10</c:v>
                </c:pt>
                <c:pt idx="10">
                  <c:v>1Q11</c:v>
                </c:pt>
                <c:pt idx="11">
                  <c:v>2Q11</c:v>
                </c:pt>
                <c:pt idx="12">
                  <c:v>3Q11</c:v>
                </c:pt>
                <c:pt idx="13">
                  <c:v>4Q11</c:v>
                </c:pt>
                <c:pt idx="14">
                  <c:v>1Q12</c:v>
                </c:pt>
                <c:pt idx="15">
                  <c:v>2Q12</c:v>
                </c:pt>
                <c:pt idx="16">
                  <c:v>3Q12</c:v>
                </c:pt>
                <c:pt idx="17">
                  <c:v>4Q12</c:v>
                </c:pt>
                <c:pt idx="18">
                  <c:v>1Q13</c:v>
                </c:pt>
                <c:pt idx="19">
                  <c:v>2Q13</c:v>
                </c:pt>
                <c:pt idx="20">
                  <c:v>3Q13</c:v>
                </c:pt>
                <c:pt idx="21">
                  <c:v>4Q13</c:v>
                </c:pt>
                <c:pt idx="22">
                  <c:v>1Q14</c:v>
                </c:pt>
                <c:pt idx="23">
                  <c:v>2Q14</c:v>
                </c:pt>
                <c:pt idx="24">
                  <c:v>3Q14</c:v>
                </c:pt>
                <c:pt idx="25">
                  <c:v>4Q14</c:v>
                </c:pt>
                <c:pt idx="26">
                  <c:v>1Q15</c:v>
                </c:pt>
                <c:pt idx="27">
                  <c:v>2Q15</c:v>
                </c:pt>
                <c:pt idx="28">
                  <c:v>3Q15</c:v>
                </c:pt>
                <c:pt idx="29">
                  <c:v>4Q15</c:v>
                </c:pt>
                <c:pt idx="30">
                  <c:v>1Q16</c:v>
                </c:pt>
                <c:pt idx="31">
                  <c:v>2Q16</c:v>
                </c:pt>
                <c:pt idx="32">
                  <c:v>3Q16</c:v>
                </c:pt>
                <c:pt idx="33">
                  <c:v>4Q16</c:v>
                </c:pt>
                <c:pt idx="34">
                  <c:v>1Q17</c:v>
                </c:pt>
                <c:pt idx="35">
                  <c:v>2Q17</c:v>
                </c:pt>
                <c:pt idx="36">
                  <c:v>3Q17</c:v>
                </c:pt>
                <c:pt idx="37">
                  <c:v>4Q17</c:v>
                </c:pt>
                <c:pt idx="38">
                  <c:v>1Q18</c:v>
                </c:pt>
                <c:pt idx="39">
                  <c:v>2Q18</c:v>
                </c:pt>
                <c:pt idx="40">
                  <c:v>3Q18</c:v>
                </c:pt>
                <c:pt idx="41">
                  <c:v>4Q18</c:v>
                </c:pt>
                <c:pt idx="42">
                  <c:v>1Q19</c:v>
                </c:pt>
                <c:pt idx="43">
                  <c:v>2Q19</c:v>
                </c:pt>
                <c:pt idx="44">
                  <c:v>3Q19</c:v>
                </c:pt>
                <c:pt idx="45">
                  <c:v>4Q19</c:v>
                </c:pt>
                <c:pt idx="46">
                  <c:v>1Q20</c:v>
                </c:pt>
                <c:pt idx="47">
                  <c:v>2Q20</c:v>
                </c:pt>
                <c:pt idx="48">
                  <c:v>3Q20</c:v>
                </c:pt>
                <c:pt idx="49">
                  <c:v>4Q20</c:v>
                </c:pt>
                <c:pt idx="50">
                  <c:v>1Q21</c:v>
                </c:pt>
                <c:pt idx="51">
                  <c:v>2Q21</c:v>
                </c:pt>
                <c:pt idx="52">
                  <c:v>3Q21</c:v>
                </c:pt>
                <c:pt idx="53">
                  <c:v>4Q21</c:v>
                </c:pt>
                <c:pt idx="54">
                  <c:v>1Q22</c:v>
                </c:pt>
                <c:pt idx="55">
                  <c:v>2Q22</c:v>
                </c:pt>
                <c:pt idx="56">
                  <c:v>3Q22</c:v>
                </c:pt>
                <c:pt idx="57">
                  <c:v>4Q22</c:v>
                </c:pt>
                <c:pt idx="58">
                  <c:v>1Q23</c:v>
                </c:pt>
                <c:pt idx="59">
                  <c:v>2Q23</c:v>
                </c:pt>
                <c:pt idx="60">
                  <c:v>3Q23</c:v>
                </c:pt>
              </c:strCache>
            </c:strRef>
          </c:cat>
          <c:val>
            <c:numRef>
              <c:f>Sheet1!$B$2:$B$62</c:f>
              <c:numCache>
                <c:formatCode>#,##0.0;[Red]\(#,##0.0\)</c:formatCode>
                <c:ptCount val="61"/>
                <c:pt idx="0">
                  <c:v>19.8</c:v>
                </c:pt>
                <c:pt idx="1">
                  <c:v>11.849999999999998</c:v>
                </c:pt>
                <c:pt idx="2">
                  <c:v>7.9999999999999991</c:v>
                </c:pt>
                <c:pt idx="3">
                  <c:v>16.225000000000001</c:v>
                </c:pt>
                <c:pt idx="4">
                  <c:v>18.260000000000002</c:v>
                </c:pt>
                <c:pt idx="5">
                  <c:v>9.1649999999999991</c:v>
                </c:pt>
                <c:pt idx="6">
                  <c:v>7.7299999999999995</c:v>
                </c:pt>
                <c:pt idx="7">
                  <c:v>15.21</c:v>
                </c:pt>
                <c:pt idx="8">
                  <c:v>22.820000000000004</c:v>
                </c:pt>
                <c:pt idx="9">
                  <c:v>14.385000000000002</c:v>
                </c:pt>
                <c:pt idx="10">
                  <c:v>12.145</c:v>
                </c:pt>
                <c:pt idx="11">
                  <c:v>16.439999999999998</c:v>
                </c:pt>
                <c:pt idx="12">
                  <c:v>18.215000000000003</c:v>
                </c:pt>
                <c:pt idx="13">
                  <c:v>9.9249999999999989</c:v>
                </c:pt>
                <c:pt idx="14">
                  <c:v>9.3750000000000018</c:v>
                </c:pt>
                <c:pt idx="15">
                  <c:v>15.194999999999999</c:v>
                </c:pt>
                <c:pt idx="16">
                  <c:v>18.934999999999999</c:v>
                </c:pt>
                <c:pt idx="17">
                  <c:v>9.8949999999999996</c:v>
                </c:pt>
                <c:pt idx="18">
                  <c:v>5.7899999999999991</c:v>
                </c:pt>
                <c:pt idx="19">
                  <c:v>12.31</c:v>
                </c:pt>
                <c:pt idx="20">
                  <c:v>16.234999999999999</c:v>
                </c:pt>
                <c:pt idx="21">
                  <c:v>9.245000000000001</c:v>
                </c:pt>
                <c:pt idx="22">
                  <c:v>7.92</c:v>
                </c:pt>
                <c:pt idx="23">
                  <c:v>10.845000000000001</c:v>
                </c:pt>
                <c:pt idx="24">
                  <c:v>16</c:v>
                </c:pt>
                <c:pt idx="25">
                  <c:v>10.440000000000001</c:v>
                </c:pt>
                <c:pt idx="26">
                  <c:v>8.08</c:v>
                </c:pt>
                <c:pt idx="27">
                  <c:v>10.719999999999999</c:v>
                </c:pt>
                <c:pt idx="28">
                  <c:v>18.965</c:v>
                </c:pt>
                <c:pt idx="29">
                  <c:v>12.579999999999998</c:v>
                </c:pt>
                <c:pt idx="30">
                  <c:v>10.790000000000001</c:v>
                </c:pt>
                <c:pt idx="31">
                  <c:v>13.635</c:v>
                </c:pt>
                <c:pt idx="32">
                  <c:v>17.3</c:v>
                </c:pt>
                <c:pt idx="33">
                  <c:v>11.765000000000001</c:v>
                </c:pt>
                <c:pt idx="34">
                  <c:v>9.4649999999999999</c:v>
                </c:pt>
                <c:pt idx="35">
                  <c:v>15.81</c:v>
                </c:pt>
                <c:pt idx="36">
                  <c:v>17.404999999999998</c:v>
                </c:pt>
                <c:pt idx="37">
                  <c:v>12.645</c:v>
                </c:pt>
                <c:pt idx="38">
                  <c:v>12.06</c:v>
                </c:pt>
                <c:pt idx="39">
                  <c:v>17.520000000000003</c:v>
                </c:pt>
                <c:pt idx="40">
                  <c:v>23.9</c:v>
                </c:pt>
                <c:pt idx="41">
                  <c:v>16.399999999999999</c:v>
                </c:pt>
                <c:pt idx="42">
                  <c:v>13.4</c:v>
                </c:pt>
                <c:pt idx="43">
                  <c:v>17.600000000000001</c:v>
                </c:pt>
                <c:pt idx="44">
                  <c:v>27</c:v>
                </c:pt>
                <c:pt idx="45">
                  <c:v>17.2</c:v>
                </c:pt>
                <c:pt idx="46">
                  <c:v>10.199999999999999</c:v>
                </c:pt>
                <c:pt idx="47">
                  <c:v>1.7</c:v>
                </c:pt>
                <c:pt idx="48">
                  <c:v>11.9</c:v>
                </c:pt>
                <c:pt idx="49">
                  <c:v>7.7</c:v>
                </c:pt>
                <c:pt idx="50">
                  <c:v>6.8</c:v>
                </c:pt>
                <c:pt idx="51">
                  <c:v>18.3</c:v>
                </c:pt>
                <c:pt idx="52">
                  <c:v>26.4</c:v>
                </c:pt>
                <c:pt idx="53">
                  <c:v>18.5</c:v>
                </c:pt>
                <c:pt idx="54">
                  <c:v>11.3</c:v>
                </c:pt>
                <c:pt idx="55">
                  <c:v>19.600000000000001</c:v>
                </c:pt>
                <c:pt idx="56">
                  <c:v>21.1</c:v>
                </c:pt>
                <c:pt idx="57">
                  <c:v>12.4</c:v>
                </c:pt>
                <c:pt idx="58">
                  <c:v>10.3</c:v>
                </c:pt>
                <c:pt idx="59">
                  <c:v>13.2</c:v>
                </c:pt>
                <c:pt idx="60">
                  <c:v>20.3</c:v>
                </c:pt>
              </c:numCache>
            </c:numRef>
          </c:val>
          <c:smooth val="0"/>
          <c:extLst>
            <c:ext xmlns:c16="http://schemas.microsoft.com/office/drawing/2014/chart" uri="{C3380CC4-5D6E-409C-BE32-E72D297353CC}">
              <c16:uniqueId val="{00000000-7D5D-4559-BE6C-3619E0F9C817}"/>
            </c:ext>
          </c:extLst>
        </c:ser>
        <c:ser>
          <c:idx val="1"/>
          <c:order val="1"/>
          <c:tx>
            <c:strRef>
              <c:f>Sheet1!$C$1</c:f>
              <c:strCache>
                <c:ptCount val="1"/>
                <c:pt idx="0">
                  <c:v>Column1</c:v>
                </c:pt>
              </c:strCache>
            </c:strRef>
          </c:tx>
          <c:cat>
            <c:strRef>
              <c:f>Sheet1!$A$2:$A$62</c:f>
              <c:strCache>
                <c:ptCount val="61"/>
                <c:pt idx="0">
                  <c:v>3Q08</c:v>
                </c:pt>
                <c:pt idx="1">
                  <c:v>4Q08</c:v>
                </c:pt>
                <c:pt idx="2">
                  <c:v>1Q09</c:v>
                </c:pt>
                <c:pt idx="3">
                  <c:v>2Q09</c:v>
                </c:pt>
                <c:pt idx="4">
                  <c:v>3Q09</c:v>
                </c:pt>
                <c:pt idx="5">
                  <c:v>4Q09</c:v>
                </c:pt>
                <c:pt idx="6">
                  <c:v>1Q10</c:v>
                </c:pt>
                <c:pt idx="7">
                  <c:v>2Q10</c:v>
                </c:pt>
                <c:pt idx="8">
                  <c:v>3Q10</c:v>
                </c:pt>
                <c:pt idx="9">
                  <c:v>4Q10</c:v>
                </c:pt>
                <c:pt idx="10">
                  <c:v>1Q11</c:v>
                </c:pt>
                <c:pt idx="11">
                  <c:v>2Q11</c:v>
                </c:pt>
                <c:pt idx="12">
                  <c:v>3Q11</c:v>
                </c:pt>
                <c:pt idx="13">
                  <c:v>4Q11</c:v>
                </c:pt>
                <c:pt idx="14">
                  <c:v>1Q12</c:v>
                </c:pt>
                <c:pt idx="15">
                  <c:v>2Q12</c:v>
                </c:pt>
                <c:pt idx="16">
                  <c:v>3Q12</c:v>
                </c:pt>
                <c:pt idx="17">
                  <c:v>4Q12</c:v>
                </c:pt>
                <c:pt idx="18">
                  <c:v>1Q13</c:v>
                </c:pt>
                <c:pt idx="19">
                  <c:v>2Q13</c:v>
                </c:pt>
                <c:pt idx="20">
                  <c:v>3Q13</c:v>
                </c:pt>
                <c:pt idx="21">
                  <c:v>4Q13</c:v>
                </c:pt>
                <c:pt idx="22">
                  <c:v>1Q14</c:v>
                </c:pt>
                <c:pt idx="23">
                  <c:v>2Q14</c:v>
                </c:pt>
                <c:pt idx="24">
                  <c:v>3Q14</c:v>
                </c:pt>
                <c:pt idx="25">
                  <c:v>4Q14</c:v>
                </c:pt>
                <c:pt idx="26">
                  <c:v>1Q15</c:v>
                </c:pt>
                <c:pt idx="27">
                  <c:v>2Q15</c:v>
                </c:pt>
                <c:pt idx="28">
                  <c:v>3Q15</c:v>
                </c:pt>
                <c:pt idx="29">
                  <c:v>4Q15</c:v>
                </c:pt>
                <c:pt idx="30">
                  <c:v>1Q16</c:v>
                </c:pt>
                <c:pt idx="31">
                  <c:v>2Q16</c:v>
                </c:pt>
                <c:pt idx="32">
                  <c:v>3Q16</c:v>
                </c:pt>
                <c:pt idx="33">
                  <c:v>4Q16</c:v>
                </c:pt>
                <c:pt idx="34">
                  <c:v>1Q17</c:v>
                </c:pt>
                <c:pt idx="35">
                  <c:v>2Q17</c:v>
                </c:pt>
                <c:pt idx="36">
                  <c:v>3Q17</c:v>
                </c:pt>
                <c:pt idx="37">
                  <c:v>4Q17</c:v>
                </c:pt>
                <c:pt idx="38">
                  <c:v>1Q18</c:v>
                </c:pt>
                <c:pt idx="39">
                  <c:v>2Q18</c:v>
                </c:pt>
                <c:pt idx="40">
                  <c:v>3Q18</c:v>
                </c:pt>
                <c:pt idx="41">
                  <c:v>4Q18</c:v>
                </c:pt>
                <c:pt idx="42">
                  <c:v>1Q19</c:v>
                </c:pt>
                <c:pt idx="43">
                  <c:v>2Q19</c:v>
                </c:pt>
                <c:pt idx="44">
                  <c:v>3Q19</c:v>
                </c:pt>
                <c:pt idx="45">
                  <c:v>4Q19</c:v>
                </c:pt>
                <c:pt idx="46">
                  <c:v>1Q20</c:v>
                </c:pt>
                <c:pt idx="47">
                  <c:v>2Q20</c:v>
                </c:pt>
                <c:pt idx="48">
                  <c:v>3Q20</c:v>
                </c:pt>
                <c:pt idx="49">
                  <c:v>4Q20</c:v>
                </c:pt>
                <c:pt idx="50">
                  <c:v>1Q21</c:v>
                </c:pt>
                <c:pt idx="51">
                  <c:v>2Q21</c:v>
                </c:pt>
                <c:pt idx="52">
                  <c:v>3Q21</c:v>
                </c:pt>
                <c:pt idx="53">
                  <c:v>4Q21</c:v>
                </c:pt>
                <c:pt idx="54">
                  <c:v>1Q22</c:v>
                </c:pt>
                <c:pt idx="55">
                  <c:v>2Q22</c:v>
                </c:pt>
                <c:pt idx="56">
                  <c:v>3Q22</c:v>
                </c:pt>
                <c:pt idx="57">
                  <c:v>4Q22</c:v>
                </c:pt>
                <c:pt idx="58">
                  <c:v>1Q23</c:v>
                </c:pt>
                <c:pt idx="59">
                  <c:v>2Q23</c:v>
                </c:pt>
                <c:pt idx="60">
                  <c:v>3Q23</c:v>
                </c:pt>
              </c:strCache>
            </c:strRef>
          </c:cat>
          <c:val>
            <c:numRef>
              <c:f>Sheet1!$C$2:$C$62</c:f>
              <c:numCache>
                <c:formatCode>General</c:formatCode>
                <c:ptCount val="61"/>
              </c:numCache>
            </c:numRef>
          </c:val>
          <c:smooth val="0"/>
          <c:extLst>
            <c:ext xmlns:c16="http://schemas.microsoft.com/office/drawing/2014/chart" uri="{C3380CC4-5D6E-409C-BE32-E72D297353CC}">
              <c16:uniqueId val="{00000001-2092-4254-89E0-D7FBE5591A1C}"/>
            </c:ext>
          </c:extLst>
        </c:ser>
        <c:dLbls>
          <c:showLegendKey val="0"/>
          <c:showVal val="0"/>
          <c:showCatName val="0"/>
          <c:showSerName val="0"/>
          <c:showPercent val="0"/>
          <c:showBubbleSize val="0"/>
        </c:dLbls>
        <c:marker val="1"/>
        <c:smooth val="0"/>
        <c:axId val="146851696"/>
        <c:axId val="146850912"/>
      </c:lineChart>
      <c:catAx>
        <c:axId val="146851696"/>
        <c:scaling>
          <c:orientation val="minMax"/>
        </c:scaling>
        <c:delete val="0"/>
        <c:axPos val="b"/>
        <c:numFmt formatCode="General" sourceLinked="0"/>
        <c:majorTickMark val="out"/>
        <c:minorTickMark val="none"/>
        <c:tickLblPos val="nextTo"/>
        <c:txPr>
          <a:bodyPr/>
          <a:lstStyle/>
          <a:p>
            <a:pPr>
              <a:defRPr sz="1000" b="1"/>
            </a:pPr>
            <a:endParaRPr lang="en-US"/>
          </a:p>
        </c:txPr>
        <c:crossAx val="146850912"/>
        <c:crosses val="autoZero"/>
        <c:auto val="1"/>
        <c:lblAlgn val="ctr"/>
        <c:lblOffset val="100"/>
        <c:noMultiLvlLbl val="0"/>
      </c:catAx>
      <c:valAx>
        <c:axId val="146850912"/>
        <c:scaling>
          <c:orientation val="minMax"/>
        </c:scaling>
        <c:delete val="0"/>
        <c:axPos val="l"/>
        <c:majorGridlines/>
        <c:numFmt formatCode="#,##0_);\(#,##0\)" sourceLinked="0"/>
        <c:majorTickMark val="out"/>
        <c:minorTickMark val="none"/>
        <c:tickLblPos val="nextTo"/>
        <c:txPr>
          <a:bodyPr/>
          <a:lstStyle/>
          <a:p>
            <a:pPr>
              <a:defRPr sz="1200" b="1"/>
            </a:pPr>
            <a:endParaRPr lang="en-US"/>
          </a:p>
        </c:txPr>
        <c:crossAx val="146851696"/>
        <c:crosses val="autoZero"/>
        <c:crossBetween val="between"/>
      </c:valAx>
    </c:plotArea>
    <c:plotVisOnly val="1"/>
    <c:dispBlanksAs val="gap"/>
    <c:showDLblsOverMax val="0"/>
  </c:chart>
  <c:spPr>
    <a:ln>
      <a:solidFill>
        <a:schemeClr val="tx1"/>
      </a:solidFill>
    </a:ln>
  </c:spPr>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300" dirty="0"/>
              <a:t>Average One-way Fare paid: N. MN-DEN</a:t>
            </a:r>
          </a:p>
          <a:p>
            <a:pPr>
              <a:defRPr sz="1400"/>
            </a:pPr>
            <a:r>
              <a:rPr lang="en-US" sz="1300" dirty="0"/>
              <a:t>By Quarter &amp; Annualized</a:t>
            </a:r>
          </a:p>
        </c:rich>
      </c:tx>
      <c:layout>
        <c:manualLayout>
          <c:xMode val="edge"/>
          <c:yMode val="edge"/>
          <c:x val="0.13075583710652761"/>
          <c:y val="5.9903380943928221E-4"/>
        </c:manualLayout>
      </c:layout>
      <c:overlay val="0"/>
    </c:title>
    <c:autoTitleDeleted val="0"/>
    <c:plotArea>
      <c:layout>
        <c:manualLayout>
          <c:layoutTarget val="inner"/>
          <c:xMode val="edge"/>
          <c:yMode val="edge"/>
          <c:x val="0.11852279080403193"/>
          <c:y val="0.19684279899541632"/>
          <c:w val="0.84604301489931311"/>
          <c:h val="0.62419720612366558"/>
        </c:manualLayout>
      </c:layout>
      <c:lineChart>
        <c:grouping val="standard"/>
        <c:varyColors val="0"/>
        <c:ser>
          <c:idx val="0"/>
          <c:order val="0"/>
          <c:tx>
            <c:strRef>
              <c:f>Sheet1!$B$1</c:f>
              <c:strCache>
                <c:ptCount val="1"/>
                <c:pt idx="0">
                  <c:v>Avg Fare</c:v>
                </c:pt>
              </c:strCache>
            </c:strRef>
          </c:tx>
          <c:trendline>
            <c:spPr>
              <a:ln w="50800">
                <a:solidFill>
                  <a:srgbClr val="FF0000"/>
                </a:solidFill>
              </a:ln>
            </c:spPr>
            <c:trendlineType val="movingAvg"/>
            <c:period val="4"/>
            <c:dispRSqr val="0"/>
            <c:dispEq val="0"/>
          </c:trendline>
          <c:cat>
            <c:strRef>
              <c:f>Sheet1!$A$2:$A$62</c:f>
              <c:strCache>
                <c:ptCount val="61"/>
                <c:pt idx="0">
                  <c:v>3Q08</c:v>
                </c:pt>
                <c:pt idx="1">
                  <c:v>4Q08</c:v>
                </c:pt>
                <c:pt idx="2">
                  <c:v>1Q09</c:v>
                </c:pt>
                <c:pt idx="3">
                  <c:v>2Q09</c:v>
                </c:pt>
                <c:pt idx="4">
                  <c:v>3Q09</c:v>
                </c:pt>
                <c:pt idx="5">
                  <c:v>4Q09</c:v>
                </c:pt>
                <c:pt idx="6">
                  <c:v>1Q10</c:v>
                </c:pt>
                <c:pt idx="7">
                  <c:v>2Q10</c:v>
                </c:pt>
                <c:pt idx="8">
                  <c:v>3Q10</c:v>
                </c:pt>
                <c:pt idx="9">
                  <c:v>4Q10</c:v>
                </c:pt>
                <c:pt idx="10">
                  <c:v>1Q11</c:v>
                </c:pt>
                <c:pt idx="11">
                  <c:v>2Q11</c:v>
                </c:pt>
                <c:pt idx="12">
                  <c:v>3Q11</c:v>
                </c:pt>
                <c:pt idx="13">
                  <c:v>4Q11</c:v>
                </c:pt>
                <c:pt idx="14">
                  <c:v>1Q12</c:v>
                </c:pt>
                <c:pt idx="15">
                  <c:v>2Q12</c:v>
                </c:pt>
                <c:pt idx="16">
                  <c:v>3Q12</c:v>
                </c:pt>
                <c:pt idx="17">
                  <c:v>4Q12</c:v>
                </c:pt>
                <c:pt idx="18">
                  <c:v>1Q13</c:v>
                </c:pt>
                <c:pt idx="19">
                  <c:v>2Q13</c:v>
                </c:pt>
                <c:pt idx="20">
                  <c:v>3Q13</c:v>
                </c:pt>
                <c:pt idx="21">
                  <c:v>4Q13</c:v>
                </c:pt>
                <c:pt idx="22">
                  <c:v>1Q14</c:v>
                </c:pt>
                <c:pt idx="23">
                  <c:v>2Q14</c:v>
                </c:pt>
                <c:pt idx="24">
                  <c:v>3Q14</c:v>
                </c:pt>
                <c:pt idx="25">
                  <c:v>4Q14</c:v>
                </c:pt>
                <c:pt idx="26">
                  <c:v>1Q15</c:v>
                </c:pt>
                <c:pt idx="27">
                  <c:v>2Q15</c:v>
                </c:pt>
                <c:pt idx="28">
                  <c:v>3Q15</c:v>
                </c:pt>
                <c:pt idx="29">
                  <c:v>4Q15</c:v>
                </c:pt>
                <c:pt idx="30">
                  <c:v>1Q16</c:v>
                </c:pt>
                <c:pt idx="31">
                  <c:v>2Q16</c:v>
                </c:pt>
                <c:pt idx="32">
                  <c:v>3Q16</c:v>
                </c:pt>
                <c:pt idx="33">
                  <c:v>4Q16</c:v>
                </c:pt>
                <c:pt idx="34">
                  <c:v>1Q17</c:v>
                </c:pt>
                <c:pt idx="35">
                  <c:v>2Q17</c:v>
                </c:pt>
                <c:pt idx="36">
                  <c:v>3Q17</c:v>
                </c:pt>
                <c:pt idx="37">
                  <c:v>4Q17</c:v>
                </c:pt>
                <c:pt idx="38">
                  <c:v>1Q18</c:v>
                </c:pt>
                <c:pt idx="39">
                  <c:v>2Q18</c:v>
                </c:pt>
                <c:pt idx="40">
                  <c:v>3Q18</c:v>
                </c:pt>
                <c:pt idx="41">
                  <c:v>4Q18</c:v>
                </c:pt>
                <c:pt idx="42">
                  <c:v>1Q19</c:v>
                </c:pt>
                <c:pt idx="43">
                  <c:v>2Q19</c:v>
                </c:pt>
                <c:pt idx="44">
                  <c:v>3Q19</c:v>
                </c:pt>
                <c:pt idx="45">
                  <c:v>4Q19</c:v>
                </c:pt>
                <c:pt idx="46">
                  <c:v>1Q20</c:v>
                </c:pt>
                <c:pt idx="47">
                  <c:v>2Q20</c:v>
                </c:pt>
                <c:pt idx="48">
                  <c:v>3Q20</c:v>
                </c:pt>
                <c:pt idx="49">
                  <c:v>4Q20</c:v>
                </c:pt>
                <c:pt idx="50">
                  <c:v>1Q21</c:v>
                </c:pt>
                <c:pt idx="51">
                  <c:v>2Q21</c:v>
                </c:pt>
                <c:pt idx="52">
                  <c:v>3Q21</c:v>
                </c:pt>
                <c:pt idx="53">
                  <c:v>4Q21</c:v>
                </c:pt>
                <c:pt idx="54">
                  <c:v>1Q22</c:v>
                </c:pt>
                <c:pt idx="55">
                  <c:v>2Q22</c:v>
                </c:pt>
                <c:pt idx="56">
                  <c:v>3Q22</c:v>
                </c:pt>
                <c:pt idx="57">
                  <c:v>4Q22</c:v>
                </c:pt>
                <c:pt idx="58">
                  <c:v>1Q23</c:v>
                </c:pt>
                <c:pt idx="59">
                  <c:v>2Q23</c:v>
                </c:pt>
                <c:pt idx="60">
                  <c:v>3Q23</c:v>
                </c:pt>
              </c:strCache>
            </c:strRef>
          </c:cat>
          <c:val>
            <c:numRef>
              <c:f>Sheet1!$B$2:$B$62</c:f>
              <c:numCache>
                <c:formatCode>"$"#,##0_);\("$"#,##0\)</c:formatCode>
                <c:ptCount val="61"/>
                <c:pt idx="0">
                  <c:v>185.21212121212125</c:v>
                </c:pt>
                <c:pt idx="1">
                  <c:v>183.37004219409283</c:v>
                </c:pt>
                <c:pt idx="2">
                  <c:v>168.62312500000004</c:v>
                </c:pt>
                <c:pt idx="3">
                  <c:v>151.25793528505395</c:v>
                </c:pt>
                <c:pt idx="4">
                  <c:v>157.87185104052574</c:v>
                </c:pt>
                <c:pt idx="5">
                  <c:v>161.28750681942174</c:v>
                </c:pt>
                <c:pt idx="6">
                  <c:v>169.23609314359638</c:v>
                </c:pt>
                <c:pt idx="7">
                  <c:v>150.67094017094016</c:v>
                </c:pt>
                <c:pt idx="8">
                  <c:v>156.03878177037683</c:v>
                </c:pt>
                <c:pt idx="9">
                  <c:v>166.93882516510251</c:v>
                </c:pt>
                <c:pt idx="10">
                  <c:v>192.45780156442981</c:v>
                </c:pt>
                <c:pt idx="11">
                  <c:v>175.06447688564478</c:v>
                </c:pt>
                <c:pt idx="12">
                  <c:v>195.39802360691738</c:v>
                </c:pt>
                <c:pt idx="13">
                  <c:v>212.42317380352645</c:v>
                </c:pt>
                <c:pt idx="14">
                  <c:v>201.3690666666667</c:v>
                </c:pt>
                <c:pt idx="15">
                  <c:v>188.50806186245475</c:v>
                </c:pt>
                <c:pt idx="16">
                  <c:v>195.47795088460521</c:v>
                </c:pt>
                <c:pt idx="17">
                  <c:v>210.22182920667012</c:v>
                </c:pt>
                <c:pt idx="18">
                  <c:v>217.53454231433506</c:v>
                </c:pt>
                <c:pt idx="19">
                  <c:v>203.01299756295691</c:v>
                </c:pt>
                <c:pt idx="20">
                  <c:v>209.64059131506008</c:v>
                </c:pt>
                <c:pt idx="21">
                  <c:v>203.50621957815034</c:v>
                </c:pt>
                <c:pt idx="22">
                  <c:v>218.90909090909091</c:v>
                </c:pt>
                <c:pt idx="23">
                  <c:v>253.24619640387272</c:v>
                </c:pt>
                <c:pt idx="24">
                  <c:v>239.73031249999997</c:v>
                </c:pt>
                <c:pt idx="25">
                  <c:v>216.32567049808424</c:v>
                </c:pt>
                <c:pt idx="26">
                  <c:v>272.2852722772277</c:v>
                </c:pt>
                <c:pt idx="27">
                  <c:v>219.96082089552235</c:v>
                </c:pt>
                <c:pt idx="28">
                  <c:v>222.94938043764827</c:v>
                </c:pt>
                <c:pt idx="29">
                  <c:v>201.6212241653418</c:v>
                </c:pt>
                <c:pt idx="30">
                  <c:v>207.16172381835034</c:v>
                </c:pt>
                <c:pt idx="31">
                  <c:v>207.92775944261095</c:v>
                </c:pt>
                <c:pt idx="32">
                  <c:v>228.16531791907508</c:v>
                </c:pt>
                <c:pt idx="33">
                  <c:v>191.21206969825752</c:v>
                </c:pt>
                <c:pt idx="34">
                  <c:v>214.84786053882732</c:v>
                </c:pt>
                <c:pt idx="35">
                  <c:v>207.72264389626824</c:v>
                </c:pt>
                <c:pt idx="36">
                  <c:v>222.2553863832232</c:v>
                </c:pt>
                <c:pt idx="37">
                  <c:v>206.99485962831153</c:v>
                </c:pt>
                <c:pt idx="38">
                  <c:v>178.54809286898839</c:v>
                </c:pt>
                <c:pt idx="39">
                  <c:v>188.53681506849315</c:v>
                </c:pt>
                <c:pt idx="40">
                  <c:v>209</c:v>
                </c:pt>
                <c:pt idx="41">
                  <c:v>187</c:v>
                </c:pt>
                <c:pt idx="42">
                  <c:v>202</c:v>
                </c:pt>
                <c:pt idx="43">
                  <c:v>214</c:v>
                </c:pt>
                <c:pt idx="44">
                  <c:v>217</c:v>
                </c:pt>
                <c:pt idx="45">
                  <c:v>195</c:v>
                </c:pt>
                <c:pt idx="46">
                  <c:v>179</c:v>
                </c:pt>
                <c:pt idx="47">
                  <c:v>123</c:v>
                </c:pt>
                <c:pt idx="48">
                  <c:v>126</c:v>
                </c:pt>
                <c:pt idx="49">
                  <c:v>143</c:v>
                </c:pt>
                <c:pt idx="50">
                  <c:v>146</c:v>
                </c:pt>
                <c:pt idx="51">
                  <c:v>150</c:v>
                </c:pt>
                <c:pt idx="52">
                  <c:v>188</c:v>
                </c:pt>
                <c:pt idx="53">
                  <c:v>165</c:v>
                </c:pt>
                <c:pt idx="54">
                  <c:v>187</c:v>
                </c:pt>
                <c:pt idx="55">
                  <c:v>222</c:v>
                </c:pt>
                <c:pt idx="56">
                  <c:v>280</c:v>
                </c:pt>
                <c:pt idx="57">
                  <c:v>260</c:v>
                </c:pt>
                <c:pt idx="58">
                  <c:v>232</c:v>
                </c:pt>
                <c:pt idx="59">
                  <c:v>276</c:v>
                </c:pt>
                <c:pt idx="60">
                  <c:v>271</c:v>
                </c:pt>
              </c:numCache>
            </c:numRef>
          </c:val>
          <c:smooth val="0"/>
          <c:extLst>
            <c:ext xmlns:c16="http://schemas.microsoft.com/office/drawing/2014/chart" uri="{C3380CC4-5D6E-409C-BE32-E72D297353CC}">
              <c16:uniqueId val="{00000000-EF56-4710-B866-293583E77D14}"/>
            </c:ext>
          </c:extLst>
        </c:ser>
        <c:dLbls>
          <c:showLegendKey val="0"/>
          <c:showVal val="0"/>
          <c:showCatName val="0"/>
          <c:showSerName val="0"/>
          <c:showPercent val="0"/>
          <c:showBubbleSize val="0"/>
        </c:dLbls>
        <c:marker val="1"/>
        <c:smooth val="0"/>
        <c:axId val="146849344"/>
        <c:axId val="146848560"/>
      </c:lineChart>
      <c:catAx>
        <c:axId val="146849344"/>
        <c:scaling>
          <c:orientation val="minMax"/>
        </c:scaling>
        <c:delete val="0"/>
        <c:axPos val="b"/>
        <c:numFmt formatCode="General" sourceLinked="0"/>
        <c:majorTickMark val="out"/>
        <c:minorTickMark val="none"/>
        <c:tickLblPos val="nextTo"/>
        <c:txPr>
          <a:bodyPr rot="-2700000"/>
          <a:lstStyle/>
          <a:p>
            <a:pPr>
              <a:defRPr sz="1000" b="1"/>
            </a:pPr>
            <a:endParaRPr lang="en-US"/>
          </a:p>
        </c:txPr>
        <c:crossAx val="146848560"/>
        <c:crosses val="autoZero"/>
        <c:auto val="1"/>
        <c:lblAlgn val="ctr"/>
        <c:lblOffset val="100"/>
        <c:noMultiLvlLbl val="0"/>
      </c:catAx>
      <c:valAx>
        <c:axId val="146848560"/>
        <c:scaling>
          <c:orientation val="minMax"/>
          <c:min val="75"/>
        </c:scaling>
        <c:delete val="0"/>
        <c:axPos val="l"/>
        <c:majorGridlines/>
        <c:numFmt formatCode="&quot;$&quot;#,##0" sourceLinked="0"/>
        <c:majorTickMark val="out"/>
        <c:minorTickMark val="none"/>
        <c:tickLblPos val="nextTo"/>
        <c:txPr>
          <a:bodyPr/>
          <a:lstStyle/>
          <a:p>
            <a:pPr>
              <a:defRPr sz="1200" b="1"/>
            </a:pPr>
            <a:endParaRPr lang="en-US"/>
          </a:p>
        </c:txPr>
        <c:crossAx val="146849344"/>
        <c:crosses val="autoZero"/>
        <c:crossBetween val="between"/>
      </c:valAx>
    </c:plotArea>
    <c:plotVisOnly val="1"/>
    <c:dispBlanksAs val="gap"/>
    <c:showDLblsOverMax val="0"/>
  </c:chart>
  <c:spPr>
    <a:ln>
      <a:solidFill>
        <a:schemeClr val="tx1"/>
      </a:solidFill>
    </a:ln>
  </c:spPr>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400" b="1" dirty="0">
                <a:latin typeface="Arial" panose="020B0604020202020204" pitchFamily="34" charset="0"/>
                <a:cs typeface="Arial" panose="020B0604020202020204" pitchFamily="34" charset="0"/>
              </a:rPr>
              <a:t>Cost</a:t>
            </a:r>
            <a:r>
              <a:rPr lang="en-US" sz="1400" b="1" baseline="0" dirty="0">
                <a:latin typeface="Arial" panose="020B0604020202020204" pitchFamily="34" charset="0"/>
                <a:cs typeface="Arial" panose="020B0604020202020204" pitchFamily="34" charset="0"/>
              </a:rPr>
              <a:t> per Block Hour</a:t>
            </a:r>
          </a:p>
          <a:p>
            <a:pPr>
              <a:defRPr sz="1400">
                <a:latin typeface="Arial" panose="020B0604020202020204" pitchFamily="34" charset="0"/>
                <a:cs typeface="Arial" panose="020B0604020202020204" pitchFamily="34" charset="0"/>
              </a:defRPr>
            </a:pPr>
            <a:r>
              <a:rPr lang="en-US" sz="1400" b="1" baseline="0" dirty="0">
                <a:latin typeface="Arial" panose="020B0604020202020204" pitchFamily="34" charset="0"/>
                <a:cs typeface="Arial" panose="020B0604020202020204" pitchFamily="34" charset="0"/>
              </a:rPr>
              <a:t>Key Regional Aircraft</a:t>
            </a:r>
            <a:endParaRPr lang="en-US" sz="1400" b="1" dirty="0">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stacked"/>
        <c:varyColors val="0"/>
        <c:ser>
          <c:idx val="0"/>
          <c:order val="0"/>
          <c:tx>
            <c:strRef>
              <c:f>Sheet1!$B$1</c:f>
              <c:strCache>
                <c:ptCount val="1"/>
                <c:pt idx="0">
                  <c:v>Dry Costs</c:v>
                </c:pt>
              </c:strCache>
            </c:strRef>
          </c:tx>
          <c:spPr>
            <a:solidFill>
              <a:srgbClr val="4982CF"/>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CRJ (FY 2021)</c:v>
                </c:pt>
                <c:pt idx="1">
                  <c:v>CRJ (FY 2022)</c:v>
                </c:pt>
                <c:pt idx="2">
                  <c:v>CRJ (FY 2023)</c:v>
                </c:pt>
                <c:pt idx="4">
                  <c:v>CRJ-700 (2023)</c:v>
                </c:pt>
              </c:strCache>
            </c:strRef>
          </c:cat>
          <c:val>
            <c:numRef>
              <c:f>Sheet1!$B$2:$B$6</c:f>
              <c:numCache>
                <c:formatCode>"$"#,##0_);\("$"#,##0\)</c:formatCode>
                <c:ptCount val="5"/>
                <c:pt idx="0">
                  <c:v>2350</c:v>
                </c:pt>
                <c:pt idx="1">
                  <c:v>2828</c:v>
                </c:pt>
                <c:pt idx="2">
                  <c:v>3583</c:v>
                </c:pt>
                <c:pt idx="4">
                  <c:v>4158</c:v>
                </c:pt>
              </c:numCache>
            </c:numRef>
          </c:val>
          <c:extLst>
            <c:ext xmlns:c16="http://schemas.microsoft.com/office/drawing/2014/chart" uri="{C3380CC4-5D6E-409C-BE32-E72D297353CC}">
              <c16:uniqueId val="{00000000-4110-4979-A51A-127811FC19B5}"/>
            </c:ext>
          </c:extLst>
        </c:ser>
        <c:ser>
          <c:idx val="1"/>
          <c:order val="1"/>
          <c:tx>
            <c:strRef>
              <c:f>Sheet1!$C$1</c:f>
              <c:strCache>
                <c:ptCount val="1"/>
                <c:pt idx="0">
                  <c:v>Fuel</c:v>
                </c:pt>
              </c:strCache>
            </c:strRef>
          </c:tx>
          <c:spPr>
            <a:solidFill>
              <a:srgbClr val="CC9F2C"/>
            </a:solidFill>
            <a:ln>
              <a:noFill/>
            </a:ln>
            <a:effectLst/>
          </c:spPr>
          <c:invertIfNegative val="0"/>
          <c:dLbls>
            <c:dLbl>
              <c:idx val="2"/>
              <c:layout>
                <c:manualLayout>
                  <c:x val="-8.2952212615402899E-17"/>
                  <c:y val="-2.504210061932463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110-4979-A51A-127811FC19B5}"/>
                </c:ext>
              </c:extLst>
            </c:dLbl>
            <c:spPr>
              <a:noFill/>
              <a:ln>
                <a:noFill/>
              </a:ln>
              <a:effectLst/>
            </c:spPr>
            <c:txPr>
              <a:bodyPr rot="5400000" spcFirstLastPara="1" vertOverflow="ellipsis" wrap="square" lIns="38100" tIns="19050" rIns="38100" bIns="19050" anchor="ctr" anchorCtr="1">
                <a:spAutoFit/>
              </a:bodyPr>
              <a:lstStyle/>
              <a:p>
                <a:pPr>
                  <a:defRPr sz="9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CRJ (FY 2021)</c:v>
                </c:pt>
                <c:pt idx="1">
                  <c:v>CRJ (FY 2022)</c:v>
                </c:pt>
                <c:pt idx="2">
                  <c:v>CRJ (FY 2023)</c:v>
                </c:pt>
                <c:pt idx="4">
                  <c:v>CRJ-700 (2023)</c:v>
                </c:pt>
              </c:strCache>
            </c:strRef>
          </c:cat>
          <c:val>
            <c:numRef>
              <c:f>Sheet1!$C$2:$C$6</c:f>
              <c:numCache>
                <c:formatCode>"$"#,##0_);\("$"#,##0\)</c:formatCode>
                <c:ptCount val="5"/>
                <c:pt idx="0">
                  <c:v>910</c:v>
                </c:pt>
                <c:pt idx="1">
                  <c:v>1575</c:v>
                </c:pt>
                <c:pt idx="2">
                  <c:v>1300</c:v>
                </c:pt>
                <c:pt idx="4">
                  <c:v>1700</c:v>
                </c:pt>
              </c:numCache>
            </c:numRef>
          </c:val>
          <c:extLst>
            <c:ext xmlns:c16="http://schemas.microsoft.com/office/drawing/2014/chart" uri="{C3380CC4-5D6E-409C-BE32-E72D297353CC}">
              <c16:uniqueId val="{00000002-4110-4979-A51A-127811FC19B5}"/>
            </c:ext>
          </c:extLst>
        </c:ser>
        <c:dLbls>
          <c:showLegendKey val="0"/>
          <c:showVal val="0"/>
          <c:showCatName val="0"/>
          <c:showSerName val="0"/>
          <c:showPercent val="0"/>
          <c:showBubbleSize val="0"/>
        </c:dLbls>
        <c:gapWidth val="219"/>
        <c:overlap val="100"/>
        <c:axId val="19930288"/>
        <c:axId val="557207343"/>
      </c:barChart>
      <c:catAx>
        <c:axId val="19930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57207343"/>
        <c:crosses val="autoZero"/>
        <c:auto val="1"/>
        <c:lblAlgn val="ctr"/>
        <c:lblOffset val="100"/>
        <c:noMultiLvlLbl val="0"/>
      </c:catAx>
      <c:valAx>
        <c:axId val="557207343"/>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quot;$&quot;#,##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9930288"/>
        <c:crosses val="autoZero"/>
        <c:crossBetween val="between"/>
      </c:valAx>
      <c:spPr>
        <a:noFill/>
        <a:ln>
          <a:noFill/>
        </a:ln>
        <a:effectLst/>
      </c:spPr>
    </c:plotArea>
    <c:legend>
      <c:legendPos val="b"/>
      <c:layout>
        <c:manualLayout>
          <c:xMode val="edge"/>
          <c:yMode val="edge"/>
          <c:x val="0.27885816797081986"/>
          <c:y val="0.93986415524320177"/>
          <c:w val="0.4836437664254849"/>
          <c:h val="5.8247916340697176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0.12482</cdr:x>
      <cdr:y>0.217</cdr:y>
    </cdr:from>
    <cdr:to>
      <cdr:x>0.32572</cdr:x>
      <cdr:y>0.35907</cdr:y>
    </cdr:to>
    <cdr:sp macro="" textlink="">
      <cdr:nvSpPr>
        <cdr:cNvPr id="2" name="TextBox 1">
          <a:extLst xmlns:a="http://schemas.openxmlformats.org/drawingml/2006/main">
            <a:ext uri="{FF2B5EF4-FFF2-40B4-BE49-F238E27FC236}">
              <a16:creationId xmlns:a16="http://schemas.microsoft.com/office/drawing/2014/main" id="{737821CE-3D14-80D2-4046-D1EAB116A8D4}"/>
            </a:ext>
          </a:extLst>
        </cdr:cNvPr>
        <cdr:cNvSpPr txBox="1"/>
      </cdr:nvSpPr>
      <cdr:spPr>
        <a:xfrm xmlns:a="http://schemas.openxmlformats.org/drawingml/2006/main">
          <a:off x="1063558" y="793270"/>
          <a:ext cx="1711757" cy="5193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dirty="0"/>
            <a:t>54% of air travel expenditures are made by households with annual income of &gt; $100k</a:t>
          </a:r>
        </a:p>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0.81043</cdr:x>
      <cdr:y>0.20408</cdr:y>
    </cdr:from>
    <cdr:to>
      <cdr:x>1</cdr:x>
      <cdr:y>0.28115</cdr:y>
    </cdr:to>
    <cdr:sp macro="" textlink="">
      <cdr:nvSpPr>
        <cdr:cNvPr id="2" name="TextBox 7">
          <a:extLst xmlns:a="http://schemas.openxmlformats.org/drawingml/2006/main">
            <a:ext uri="{FF2B5EF4-FFF2-40B4-BE49-F238E27FC236}">
              <a16:creationId xmlns:a16="http://schemas.microsoft.com/office/drawing/2014/main" id="{8125CAD6-1575-5399-A8D8-3C737B3FF070}"/>
            </a:ext>
          </a:extLst>
        </cdr:cNvPr>
        <cdr:cNvSpPr txBox="1"/>
      </cdr:nvSpPr>
      <cdr:spPr>
        <a:xfrm xmlns:a="http://schemas.openxmlformats.org/drawingml/2006/main">
          <a:off x="3356726" y="692693"/>
          <a:ext cx="785202" cy="2616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r>
            <a:rPr lang="en-US" dirty="0">
              <a:solidFill>
                <a:srgbClr val="FF0000"/>
              </a:solidFill>
            </a:rPr>
            <a:t>Current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Forecasts were done in 2018…demand further increased in 2019. </a:t>
            </a:r>
          </a:p>
        </p:txBody>
      </p:sp>
      <p:sp>
        <p:nvSpPr>
          <p:cNvPr id="4" name="Slide Number Placeholder 3"/>
          <p:cNvSpPr>
            <a:spLocks noGrp="1"/>
          </p:cNvSpPr>
          <p:nvPr>
            <p:ph type="sldNum" sz="quarter" idx="5"/>
          </p:nvPr>
        </p:nvSpPr>
        <p:spPr/>
        <p:txBody>
          <a:bodyPr/>
          <a:lstStyle/>
          <a:p>
            <a:pPr>
              <a:defRPr/>
            </a:pPr>
            <a:fld id="{780F88C9-86A7-4EE7-A0E5-6E05AC2E46EC}" type="slidenum">
              <a:rPr lang="en-US" smtClean="0"/>
              <a:pPr>
                <a:defRPr/>
              </a:pPr>
              <a:t>2</a:t>
            </a:fld>
            <a:endParaRPr lang="en-US"/>
          </a:p>
        </p:txBody>
      </p:sp>
    </p:spTree>
    <p:extLst>
      <p:ext uri="{BB962C8B-B14F-4D97-AF65-F5344CB8AC3E}">
        <p14:creationId xmlns:p14="http://schemas.microsoft.com/office/powerpoint/2010/main" val="34109248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On next slide I summarize CRJ vs CRJ cost differential and then how much increased gauge contributed to higher costs. </a:t>
            </a:r>
          </a:p>
        </p:txBody>
      </p:sp>
      <p:sp>
        <p:nvSpPr>
          <p:cNvPr id="4" name="Slide Number Placeholder 3"/>
          <p:cNvSpPr>
            <a:spLocks noGrp="1"/>
          </p:cNvSpPr>
          <p:nvPr>
            <p:ph type="sldNum" sz="quarter" idx="5"/>
          </p:nvPr>
        </p:nvSpPr>
        <p:spPr/>
        <p:txBody>
          <a:bodyPr/>
          <a:lstStyle/>
          <a:p>
            <a:pPr>
              <a:defRPr/>
            </a:pPr>
            <a:fld id="{780F88C9-86A7-4EE7-A0E5-6E05AC2E46EC}" type="slidenum">
              <a:rPr lang="en-US" smtClean="0"/>
              <a:pPr>
                <a:defRPr/>
              </a:pPr>
              <a:t>11</a:t>
            </a:fld>
            <a:endParaRPr lang="en-US"/>
          </a:p>
        </p:txBody>
      </p:sp>
    </p:spTree>
    <p:extLst>
      <p:ext uri="{BB962C8B-B14F-4D97-AF65-F5344CB8AC3E}">
        <p14:creationId xmlns:p14="http://schemas.microsoft.com/office/powerpoint/2010/main" val="23664373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Before was for a CRJ-200 Aircraft. Now is a CRJ-700 Aircraft, although I summarized in footnote differences. </a:t>
            </a:r>
          </a:p>
        </p:txBody>
      </p:sp>
      <p:sp>
        <p:nvSpPr>
          <p:cNvPr id="4" name="Slide Number Placeholder 3"/>
          <p:cNvSpPr>
            <a:spLocks noGrp="1"/>
          </p:cNvSpPr>
          <p:nvPr>
            <p:ph type="sldNum" sz="quarter" idx="5"/>
          </p:nvPr>
        </p:nvSpPr>
        <p:spPr/>
        <p:txBody>
          <a:bodyPr/>
          <a:lstStyle/>
          <a:p>
            <a:pPr>
              <a:defRPr/>
            </a:pPr>
            <a:fld id="{780F88C9-86A7-4EE7-A0E5-6E05AC2E46EC}" type="slidenum">
              <a:rPr lang="en-US" smtClean="0"/>
              <a:pPr>
                <a:defRPr/>
              </a:pPr>
              <a:t>12</a:t>
            </a:fld>
            <a:endParaRPr lang="en-US"/>
          </a:p>
        </p:txBody>
      </p:sp>
    </p:spTree>
    <p:extLst>
      <p:ext uri="{BB962C8B-B14F-4D97-AF65-F5344CB8AC3E}">
        <p14:creationId xmlns:p14="http://schemas.microsoft.com/office/powerpoint/2010/main" val="42115542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80F88C9-86A7-4EE7-A0E5-6E05AC2E46EC}" type="slidenum">
              <a:rPr lang="en-US" smtClean="0"/>
              <a:pPr>
                <a:defRPr/>
              </a:pPr>
              <a:t>13</a:t>
            </a:fld>
            <a:endParaRPr lang="en-US"/>
          </a:p>
        </p:txBody>
      </p:sp>
    </p:spTree>
    <p:extLst>
      <p:ext uri="{BB962C8B-B14F-4D97-AF65-F5344CB8AC3E}">
        <p14:creationId xmlns:p14="http://schemas.microsoft.com/office/powerpoint/2010/main" val="24474548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Some specific examples: XWA $2 mil annually (OO-$1.5, SY - $0.5); SBN $1.5 mil with AA recently and has similar proposal to Breeze; CRW has a $2(?) million MRG with Breeze; LAN has $1.5-$3.0 mil in offers outstanding semi-regularly; MFE has done </a:t>
            </a:r>
            <a:r>
              <a:rPr lang="en-US" dirty="0" err="1"/>
              <a:t>mulit</a:t>
            </a:r>
            <a:r>
              <a:rPr lang="en-US" dirty="0"/>
              <a:t>-million deals with </a:t>
            </a:r>
            <a:r>
              <a:rPr lang="en-US" dirty="0" err="1"/>
              <a:t>Aeromar</a:t>
            </a:r>
            <a:r>
              <a:rPr lang="en-US" dirty="0"/>
              <a:t> (who is now out of business). </a:t>
            </a:r>
          </a:p>
        </p:txBody>
      </p:sp>
      <p:sp>
        <p:nvSpPr>
          <p:cNvPr id="4" name="Slide Number Placeholder 3"/>
          <p:cNvSpPr>
            <a:spLocks noGrp="1"/>
          </p:cNvSpPr>
          <p:nvPr>
            <p:ph type="sldNum" sz="quarter" idx="5"/>
          </p:nvPr>
        </p:nvSpPr>
        <p:spPr/>
        <p:txBody>
          <a:bodyPr/>
          <a:lstStyle/>
          <a:p>
            <a:pPr>
              <a:defRPr/>
            </a:pPr>
            <a:fld id="{780F88C9-86A7-4EE7-A0E5-6E05AC2E46EC}" type="slidenum">
              <a:rPr lang="en-US" smtClean="0"/>
              <a:pPr>
                <a:defRPr/>
              </a:pPr>
              <a:t>14</a:t>
            </a:fld>
            <a:endParaRPr lang="en-US"/>
          </a:p>
        </p:txBody>
      </p:sp>
    </p:spTree>
    <p:extLst>
      <p:ext uri="{BB962C8B-B14F-4D97-AF65-F5344CB8AC3E}">
        <p14:creationId xmlns:p14="http://schemas.microsoft.com/office/powerpoint/2010/main" val="4013930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Some comments on relative outperformers: FSD (traffic driving from region, particularly Sioux City area); BIS (traffic driving from region, state capitol), RAP (traffic driving from a very broad region due to isolation, also the fact that RAP is a tourist/destination market); FAR (some drive traffic into FAR, although FAR has a high income/tech-oriented market – also with a relatively large University). GFK has leakage to FAR, but also benefits from drawing some Canadian traffic, particularly due to G4. </a:t>
            </a:r>
          </a:p>
        </p:txBody>
      </p:sp>
    </p:spTree>
    <p:extLst>
      <p:ext uri="{BB962C8B-B14F-4D97-AF65-F5344CB8AC3E}">
        <p14:creationId xmlns:p14="http://schemas.microsoft.com/office/powerpoint/2010/main" val="1058102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26823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There are a lot of COVID-related factors in the near-term, hence I don’t want to update this.  </a:t>
            </a:r>
          </a:p>
          <a:p>
            <a:pPr marL="158750" indent="0">
              <a:buNone/>
            </a:pPr>
            <a:endParaRPr lang="en-US" dirty="0"/>
          </a:p>
          <a:p>
            <a:pPr marL="158750" indent="0">
              <a:buNone/>
            </a:pPr>
            <a:r>
              <a:rPr lang="en-US" dirty="0"/>
              <a:t>Left hand table illustrates that fastest growing economies through most of 2010’s had fastest enplaned passenger growth. </a:t>
            </a:r>
          </a:p>
          <a:p>
            <a:pPr marL="158750" indent="0">
              <a:buNone/>
            </a:pPr>
            <a:r>
              <a:rPr lang="en-US" dirty="0"/>
              <a:t>Right hand table shows economic growth in slower growing economies and related enplaned passenger growth. </a:t>
            </a:r>
          </a:p>
        </p:txBody>
      </p:sp>
    </p:spTree>
    <p:extLst>
      <p:ext uri="{BB962C8B-B14F-4D97-AF65-F5344CB8AC3E}">
        <p14:creationId xmlns:p14="http://schemas.microsoft.com/office/powerpoint/2010/main" val="1524037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DBD78B-6BFE-4412-A2EF-05318DB797AC}" type="slidenum">
              <a:rPr lang="en-US" smtClean="0"/>
              <a:t>6</a:t>
            </a:fld>
            <a:endParaRPr lang="en-US"/>
          </a:p>
        </p:txBody>
      </p:sp>
    </p:spTree>
    <p:extLst>
      <p:ext uri="{BB962C8B-B14F-4D97-AF65-F5344CB8AC3E}">
        <p14:creationId xmlns:p14="http://schemas.microsoft.com/office/powerpoint/2010/main" val="1696627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This is a fairly seasonal market, hence we shouldn’t be surprised if OO/UA only considers starting with seasonal service. </a:t>
            </a:r>
          </a:p>
        </p:txBody>
      </p:sp>
      <p:sp>
        <p:nvSpPr>
          <p:cNvPr id="4" name="Slide Number Placeholder 3"/>
          <p:cNvSpPr>
            <a:spLocks noGrp="1"/>
          </p:cNvSpPr>
          <p:nvPr>
            <p:ph type="sldNum" sz="quarter" idx="10"/>
          </p:nvPr>
        </p:nvSpPr>
        <p:spPr/>
        <p:txBody>
          <a:bodyPr/>
          <a:lstStyle/>
          <a:p>
            <a:fld id="{C6DBD78B-6BFE-4412-A2EF-05318DB797AC}" type="slidenum">
              <a:rPr lang="en-US" smtClean="0"/>
              <a:t>7</a:t>
            </a:fld>
            <a:endParaRPr lang="en-US"/>
          </a:p>
        </p:txBody>
      </p:sp>
    </p:spTree>
    <p:extLst>
      <p:ext uri="{BB962C8B-B14F-4D97-AF65-F5344CB8AC3E}">
        <p14:creationId xmlns:p14="http://schemas.microsoft.com/office/powerpoint/2010/main" val="2463490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I’m using 2019, as 2023 demand to many of targeted markets (such as DEN) are down 25%+ versus 2019 levels. Declines are a function of supply/capacity constraints tied largely to pilot/aircraft shortages. </a:t>
            </a:r>
          </a:p>
          <a:p>
            <a:endParaRPr lang="en-US" dirty="0"/>
          </a:p>
          <a:p>
            <a:r>
              <a:rPr lang="en-US" dirty="0"/>
              <a:t>I’m showing year-round demand, in addition to peak season demand, as it wouldn’t shock me if OO/UA wanted to start with seasonal service only. </a:t>
            </a:r>
          </a:p>
          <a:p>
            <a:endParaRPr lang="en-US" dirty="0"/>
          </a:p>
          <a:p>
            <a:r>
              <a:rPr lang="en-US" dirty="0"/>
              <a:t>The demand levels regionally are not bad. More than most airlines would think/perceive. </a:t>
            </a:r>
          </a:p>
        </p:txBody>
      </p:sp>
      <p:sp>
        <p:nvSpPr>
          <p:cNvPr id="4" name="Slide Number Placeholder 3"/>
          <p:cNvSpPr>
            <a:spLocks noGrp="1"/>
          </p:cNvSpPr>
          <p:nvPr>
            <p:ph type="sldNum" sz="quarter" idx="5"/>
          </p:nvPr>
        </p:nvSpPr>
        <p:spPr/>
        <p:txBody>
          <a:bodyPr/>
          <a:lstStyle/>
          <a:p>
            <a:pPr>
              <a:defRPr/>
            </a:pPr>
            <a:fld id="{780F88C9-86A7-4EE7-A0E5-6E05AC2E46EC}" type="slidenum">
              <a:rPr lang="en-US" smtClean="0"/>
              <a:pPr>
                <a:defRPr/>
              </a:pPr>
              <a:t>8</a:t>
            </a:fld>
            <a:endParaRPr lang="en-US"/>
          </a:p>
        </p:txBody>
      </p:sp>
    </p:spTree>
    <p:extLst>
      <p:ext uri="{BB962C8B-B14F-4D97-AF65-F5344CB8AC3E}">
        <p14:creationId xmlns:p14="http://schemas.microsoft.com/office/powerpoint/2010/main" val="3091511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Fare levels might be a bit low, but for this audience that shouldn’t factor in. </a:t>
            </a:r>
          </a:p>
        </p:txBody>
      </p:sp>
      <p:sp>
        <p:nvSpPr>
          <p:cNvPr id="4" name="Slide Number Placeholder 3"/>
          <p:cNvSpPr>
            <a:spLocks noGrp="1"/>
          </p:cNvSpPr>
          <p:nvPr>
            <p:ph type="sldNum" sz="quarter" idx="5"/>
          </p:nvPr>
        </p:nvSpPr>
        <p:spPr/>
        <p:txBody>
          <a:bodyPr/>
          <a:lstStyle/>
          <a:p>
            <a:pPr>
              <a:defRPr/>
            </a:pPr>
            <a:fld id="{780F88C9-86A7-4EE7-A0E5-6E05AC2E46EC}" type="slidenum">
              <a:rPr lang="en-US" smtClean="0"/>
              <a:pPr>
                <a:defRPr/>
              </a:pPr>
              <a:t>9</a:t>
            </a:fld>
            <a:endParaRPr lang="en-US"/>
          </a:p>
        </p:txBody>
      </p:sp>
    </p:spTree>
    <p:extLst>
      <p:ext uri="{BB962C8B-B14F-4D97-AF65-F5344CB8AC3E}">
        <p14:creationId xmlns:p14="http://schemas.microsoft.com/office/powerpoint/2010/main" val="1592719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Some comments: 1) Why 70% share of locals? DL brand loyalty, in addition with only 1 nonstop a 60%-70% share isn’t uncommon (time-of-day considerations are a major factor); 2) The market share sensitivities are an admittedly tough call. It should be noted that in most cases demand at 15% isn’t a lot different than what is flying out of DLH today. We would no doubt pick up some regional traffic due to ease of going over DEN instead of MSP and in many cases double connecting.  </a:t>
            </a:r>
          </a:p>
        </p:txBody>
      </p:sp>
      <p:sp>
        <p:nvSpPr>
          <p:cNvPr id="4" name="Slide Number Placeholder 3"/>
          <p:cNvSpPr>
            <a:spLocks noGrp="1"/>
          </p:cNvSpPr>
          <p:nvPr>
            <p:ph type="sldNum" sz="quarter" idx="5"/>
          </p:nvPr>
        </p:nvSpPr>
        <p:spPr/>
        <p:txBody>
          <a:bodyPr/>
          <a:lstStyle/>
          <a:p>
            <a:pPr>
              <a:defRPr/>
            </a:pPr>
            <a:fld id="{780F88C9-86A7-4EE7-A0E5-6E05AC2E46EC}" type="slidenum">
              <a:rPr lang="en-US" smtClean="0"/>
              <a:pPr>
                <a:defRPr/>
              </a:pPr>
              <a:t>10</a:t>
            </a:fld>
            <a:endParaRPr lang="en-US"/>
          </a:p>
        </p:txBody>
      </p:sp>
    </p:spTree>
    <p:extLst>
      <p:ext uri="{BB962C8B-B14F-4D97-AF65-F5344CB8AC3E}">
        <p14:creationId xmlns:p14="http://schemas.microsoft.com/office/powerpoint/2010/main" val="1217477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168853" y="4733925"/>
            <a:ext cx="3086100" cy="273844"/>
          </a:xfrm>
        </p:spPr>
        <p:txBody>
          <a:bodyPr/>
          <a:lstStyle/>
          <a:p>
            <a:endParaRPr lang="en-US"/>
          </a:p>
        </p:txBody>
      </p:sp>
    </p:spTree>
    <p:extLst>
      <p:ext uri="{BB962C8B-B14F-4D97-AF65-F5344CB8AC3E}">
        <p14:creationId xmlns:p14="http://schemas.microsoft.com/office/powerpoint/2010/main" val="107086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
        <p:nvSpPr>
          <p:cNvPr id="5" name="Google Shape;86;p16">
            <a:extLst>
              <a:ext uri="{FF2B5EF4-FFF2-40B4-BE49-F238E27FC236}">
                <a16:creationId xmlns:a16="http://schemas.microsoft.com/office/drawing/2014/main" id="{75C3E4C1-909C-48D7-8327-763CA04B327E}"/>
              </a:ext>
            </a:extLst>
          </p:cNvPr>
          <p:cNvSpPr/>
          <p:nvPr userDrawn="1"/>
        </p:nvSpPr>
        <p:spPr>
          <a:xfrm rot="10800000">
            <a:off x="0" y="4503075"/>
            <a:ext cx="9144000" cy="640500"/>
          </a:xfrm>
          <a:prstGeom prst="rect">
            <a:avLst/>
          </a:prstGeom>
          <a:gradFill>
            <a:gsLst>
              <a:gs pos="0">
                <a:srgbClr val="005AA1"/>
              </a:gs>
              <a:gs pos="100000">
                <a:srgbClr val="002958"/>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 name="Google Shape;87;p16">
            <a:extLst>
              <a:ext uri="{FF2B5EF4-FFF2-40B4-BE49-F238E27FC236}">
                <a16:creationId xmlns:a16="http://schemas.microsoft.com/office/drawing/2014/main" id="{6F8206C0-34AF-4014-8A0C-FCF36DFF9133}"/>
              </a:ext>
            </a:extLst>
          </p:cNvPr>
          <p:cNvPicPr preferRelativeResize="0"/>
          <p:nvPr userDrawn="1"/>
        </p:nvPicPr>
        <p:blipFill>
          <a:blip r:embed="rId11">
            <a:alphaModFix/>
          </a:blip>
          <a:stretch>
            <a:fillRect/>
          </a:stretch>
        </p:blipFill>
        <p:spPr>
          <a:xfrm>
            <a:off x="279375" y="4592150"/>
            <a:ext cx="1707926" cy="462325"/>
          </a:xfrm>
          <a:prstGeom prst="rect">
            <a:avLst/>
          </a:prstGeom>
          <a:noFill/>
          <a:ln>
            <a:noFill/>
          </a:ln>
        </p:spPr>
      </p:pic>
      <p:sp>
        <p:nvSpPr>
          <p:cNvPr id="10" name="Google Shape;89;p16">
            <a:extLst>
              <a:ext uri="{FF2B5EF4-FFF2-40B4-BE49-F238E27FC236}">
                <a16:creationId xmlns:a16="http://schemas.microsoft.com/office/drawing/2014/main" id="{8D26D312-7A50-402B-9553-C502E9D9D6E0}"/>
              </a:ext>
            </a:extLst>
          </p:cNvPr>
          <p:cNvSpPr/>
          <p:nvPr userDrawn="1"/>
        </p:nvSpPr>
        <p:spPr>
          <a:xfrm>
            <a:off x="0" y="4443729"/>
            <a:ext cx="9144000" cy="67500"/>
          </a:xfrm>
          <a:prstGeom prst="rect">
            <a:avLst/>
          </a:prstGeom>
          <a:solidFill>
            <a:srgbClr val="CBEC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 id="2147483657" r:id="rId7"/>
    <p:sldLayoutId id="2147483658" r:id="rId8"/>
    <p:sldLayoutId id="2147483660"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lumMod val="50000"/>
            </a:schemeClr>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9.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9.x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eltaWing Simulations CRJ-900 - United Express - CRJ-900 - X-Plane.Org Forum">
            <a:extLst>
              <a:ext uri="{FF2B5EF4-FFF2-40B4-BE49-F238E27FC236}">
                <a16:creationId xmlns:a16="http://schemas.microsoft.com/office/drawing/2014/main" id="{3A35AD54-8772-241B-F247-DAD7CCD101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3619"/>
            <a:ext cx="9143999" cy="4571045"/>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a:extLst>
              <a:ext uri="{FF2B5EF4-FFF2-40B4-BE49-F238E27FC236}">
                <a16:creationId xmlns:a16="http://schemas.microsoft.com/office/drawing/2014/main" id="{660B5163-11F9-D2B7-921B-BF60E6B19623}"/>
              </a:ext>
            </a:extLst>
          </p:cNvPr>
          <p:cNvSpPr txBox="1">
            <a:spLocks/>
          </p:cNvSpPr>
          <p:nvPr/>
        </p:nvSpPr>
        <p:spPr>
          <a:xfrm>
            <a:off x="1375258" y="3350589"/>
            <a:ext cx="6878623" cy="1118044"/>
          </a:xfrm>
          <a:prstGeom prst="rect">
            <a:avLst/>
          </a:prstGeom>
          <a:noFill/>
          <a:ln>
            <a:noFill/>
          </a:ln>
        </p:spPr>
        <p:txBody>
          <a:bodyPr spcFirstLastPara="1" wrap="square" lIns="91425" tIns="91425" rIns="91425" bIns="91425" anchor="t" anchorCtr="0">
            <a:normAutofit fontScale="700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lgn="ctr"/>
            <a:r>
              <a:rPr lang="en-US" sz="4800" dirty="0">
                <a:solidFill>
                  <a:schemeClr val="tx1"/>
                </a:solidFill>
              </a:rPr>
              <a:t>Duluth Area Chamber Foundation</a:t>
            </a:r>
          </a:p>
          <a:p>
            <a:pPr algn="ctr"/>
            <a:endParaRPr lang="en-US" sz="1400" dirty="0">
              <a:solidFill>
                <a:schemeClr val="tx1"/>
              </a:solidFill>
            </a:endParaRPr>
          </a:p>
          <a:p>
            <a:pPr algn="ctr"/>
            <a:r>
              <a:rPr lang="en-US" sz="3400" dirty="0">
                <a:solidFill>
                  <a:schemeClr val="tx1"/>
                </a:solidFill>
              </a:rPr>
              <a:t>United Service to Denver</a:t>
            </a:r>
          </a:p>
        </p:txBody>
      </p:sp>
      <p:sp>
        <p:nvSpPr>
          <p:cNvPr id="11" name="Subtitle 2">
            <a:extLst>
              <a:ext uri="{FF2B5EF4-FFF2-40B4-BE49-F238E27FC236}">
                <a16:creationId xmlns:a16="http://schemas.microsoft.com/office/drawing/2014/main" id="{BD7D8DEF-1839-F2CD-8433-0E868B8716CD}"/>
              </a:ext>
            </a:extLst>
          </p:cNvPr>
          <p:cNvSpPr txBox="1">
            <a:spLocks/>
          </p:cNvSpPr>
          <p:nvPr/>
        </p:nvSpPr>
        <p:spPr>
          <a:xfrm>
            <a:off x="3636164" y="4547820"/>
            <a:ext cx="2808018" cy="792600"/>
          </a:xfrm>
          <a:prstGeom prst="rect">
            <a:avLst/>
          </a:prstGeom>
          <a:noFill/>
          <a:ln>
            <a:noFill/>
          </a:ln>
        </p:spPr>
        <p:txBody>
          <a:bodyPr spcFirstLastPara="1" wrap="square" lIns="91425" tIns="91425" rIns="91425" bIns="91425" anchor="t" anchorCtr="0">
            <a:norm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114300" indent="0">
              <a:buNone/>
            </a:pPr>
            <a:r>
              <a:rPr lang="en-US" sz="2000" dirty="0">
                <a:solidFill>
                  <a:schemeClr val="tx1"/>
                </a:solidFill>
                <a:effectLst>
                  <a:glow>
                    <a:schemeClr val="tx1"/>
                  </a:glow>
                </a:effectLst>
              </a:rPr>
              <a:t>February 2024</a:t>
            </a:r>
          </a:p>
        </p:txBody>
      </p:sp>
    </p:spTree>
    <p:extLst>
      <p:ext uri="{BB962C8B-B14F-4D97-AF65-F5344CB8AC3E}">
        <p14:creationId xmlns:p14="http://schemas.microsoft.com/office/powerpoint/2010/main" val="621234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669" y="0"/>
            <a:ext cx="8520600" cy="572700"/>
          </a:xfrm>
        </p:spPr>
        <p:txBody>
          <a:bodyPr>
            <a:noAutofit/>
          </a:bodyPr>
          <a:lstStyle/>
          <a:p>
            <a:r>
              <a:rPr lang="en-US" sz="2500" dirty="0"/>
              <a:t>Baseline Forecast of about 53.7 passengers per trip or about an 83.8% load factor on a CRJ-700</a:t>
            </a:r>
          </a:p>
        </p:txBody>
      </p:sp>
      <p:sp>
        <p:nvSpPr>
          <p:cNvPr id="5" name="Rectangle 4"/>
          <p:cNvSpPr/>
          <p:nvPr/>
        </p:nvSpPr>
        <p:spPr>
          <a:xfrm>
            <a:off x="1193097" y="914400"/>
            <a:ext cx="248787" cy="230832"/>
          </a:xfrm>
          <a:prstGeom prst="rect">
            <a:avLst/>
          </a:prstGeom>
        </p:spPr>
        <p:txBody>
          <a:bodyPr wrap="none">
            <a:spAutoFit/>
          </a:bodyPr>
          <a:lstStyle/>
          <a:p>
            <a:pPr algn="ctr"/>
            <a:r>
              <a:rPr lang="en-US" sz="900" b="1" dirty="0">
                <a:solidFill>
                  <a:schemeClr val="bg1"/>
                </a:solidFill>
                <a:latin typeface="Arial" pitchFamily="34" charset="0"/>
                <a:cs typeface="Arial" pitchFamily="34" charset="0"/>
              </a:rPr>
              <a:t>3</a:t>
            </a:r>
          </a:p>
        </p:txBody>
      </p:sp>
      <p:sp>
        <p:nvSpPr>
          <p:cNvPr id="7" name="Slide Number Placeholder 2">
            <a:extLst>
              <a:ext uri="{FF2B5EF4-FFF2-40B4-BE49-F238E27FC236}">
                <a16:creationId xmlns:a16="http://schemas.microsoft.com/office/drawing/2014/main" id="{16AB691C-1F8B-4CF5-9DFB-EDFA7606799C}"/>
              </a:ext>
            </a:extLst>
          </p:cNvPr>
          <p:cNvSpPr txBox="1">
            <a:spLocks/>
          </p:cNvSpPr>
          <p:nvPr/>
        </p:nvSpPr>
        <p:spPr>
          <a:xfrm>
            <a:off x="4559969" y="4938838"/>
            <a:ext cx="342900" cy="330994"/>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FC7C6956-D0C6-4908-A601-B590B7F2BE13}" type="slidenum">
              <a:rPr lang="en-US" sz="825" b="1">
                <a:solidFill>
                  <a:schemeClr val="bg1"/>
                </a:solidFill>
              </a:rPr>
              <a:pPr/>
              <a:t>10</a:t>
            </a:fld>
            <a:endParaRPr lang="en-US" sz="825" b="1" dirty="0">
              <a:solidFill>
                <a:schemeClr val="bg1"/>
              </a:solidFill>
            </a:endParaRPr>
          </a:p>
        </p:txBody>
      </p:sp>
      <p:sp>
        <p:nvSpPr>
          <p:cNvPr id="3" name="Rectangle 2">
            <a:extLst>
              <a:ext uri="{FF2B5EF4-FFF2-40B4-BE49-F238E27FC236}">
                <a16:creationId xmlns:a16="http://schemas.microsoft.com/office/drawing/2014/main" id="{2077071C-75D4-476A-957E-E8BAA5AFE93D}"/>
              </a:ext>
            </a:extLst>
          </p:cNvPr>
          <p:cNvSpPr/>
          <p:nvPr/>
        </p:nvSpPr>
        <p:spPr>
          <a:xfrm>
            <a:off x="4559969" y="1427996"/>
            <a:ext cx="4313369" cy="2446824"/>
          </a:xfrm>
          <a:prstGeom prst="rect">
            <a:avLst/>
          </a:prstGeom>
        </p:spPr>
        <p:txBody>
          <a:bodyPr wrap="square">
            <a:spAutoFit/>
          </a:bodyPr>
          <a:lstStyle/>
          <a:p>
            <a:pPr marL="214313" indent="-214313">
              <a:buFont typeface="Arial" panose="020B0604020202020204" pitchFamily="34" charset="0"/>
              <a:buChar char="•"/>
            </a:pPr>
            <a:r>
              <a:rPr lang="en-US" sz="1200" dirty="0"/>
              <a:t>As noted on prior slide, estimating local DEN-DLH demand at 50 PDEWs </a:t>
            </a:r>
          </a:p>
          <a:p>
            <a:pPr marL="214313" indent="-214313">
              <a:buFont typeface="Arial" panose="020B0604020202020204" pitchFamily="34" charset="0"/>
              <a:buChar char="•"/>
            </a:pPr>
            <a:endParaRPr lang="en-US" sz="1200" dirty="0"/>
          </a:p>
          <a:p>
            <a:pPr marL="214313" indent="-214313">
              <a:buFont typeface="Arial" panose="020B0604020202020204" pitchFamily="34" charset="0"/>
              <a:buChar char="•"/>
            </a:pPr>
            <a:r>
              <a:rPr lang="en-US" sz="1200" dirty="0"/>
              <a:t>Assuming UA would garner 70% of local market, results in a forecast of 35 PDEWs for UA in the DEN-DLH Market</a:t>
            </a:r>
          </a:p>
          <a:p>
            <a:pPr marL="214313" indent="-214313">
              <a:buFont typeface="Arial" panose="020B0604020202020204" pitchFamily="34" charset="0"/>
              <a:buChar char="•"/>
            </a:pPr>
            <a:endParaRPr lang="en-US" sz="1200" dirty="0"/>
          </a:p>
          <a:p>
            <a:pPr marL="214313" indent="-214313">
              <a:buFont typeface="Arial" panose="020B0604020202020204" pitchFamily="34" charset="0"/>
              <a:buChar char="•"/>
            </a:pPr>
            <a:r>
              <a:rPr lang="en-US" sz="1200" dirty="0"/>
              <a:t>At a 15% share of regional connecting PDEWs, results in a connecting PDEW forecast of about 23.7 PDEWs</a:t>
            </a:r>
          </a:p>
          <a:p>
            <a:pPr marL="214313" indent="-214313">
              <a:buFont typeface="Arial" panose="020B0604020202020204" pitchFamily="34" charset="0"/>
              <a:buChar char="•"/>
            </a:pPr>
            <a:endParaRPr lang="en-US" sz="1200" dirty="0"/>
          </a:p>
          <a:p>
            <a:pPr marL="214313" indent="-214313">
              <a:buFont typeface="Arial" panose="020B0604020202020204" pitchFamily="34" charset="0"/>
              <a:buChar char="•"/>
            </a:pPr>
            <a:r>
              <a:rPr lang="en-US" sz="1200" dirty="0"/>
              <a:t>In total, 58.7 PDEW forecast for DLH-DEN service on 1x daily CRJ-700 service</a:t>
            </a:r>
          </a:p>
          <a:p>
            <a:endParaRPr lang="en-US" sz="1050" dirty="0"/>
          </a:p>
          <a:p>
            <a:endParaRPr lang="en-US" sz="1050" dirty="0"/>
          </a:p>
        </p:txBody>
      </p:sp>
      <p:pic>
        <p:nvPicPr>
          <p:cNvPr id="12" name="Picture 11">
            <a:extLst>
              <a:ext uri="{FF2B5EF4-FFF2-40B4-BE49-F238E27FC236}">
                <a16:creationId xmlns:a16="http://schemas.microsoft.com/office/drawing/2014/main" id="{F10A5AD4-F6DC-B74B-C86C-7CD6561DF278}"/>
              </a:ext>
            </a:extLst>
          </p:cNvPr>
          <p:cNvPicPr>
            <a:picLocks noChangeAspect="1"/>
          </p:cNvPicPr>
          <p:nvPr/>
        </p:nvPicPr>
        <p:blipFill>
          <a:blip r:embed="rId3"/>
          <a:stretch>
            <a:fillRect/>
          </a:stretch>
        </p:blipFill>
        <p:spPr>
          <a:xfrm>
            <a:off x="961828" y="1014755"/>
            <a:ext cx="3497497" cy="3392362"/>
          </a:xfrm>
          <a:prstGeom prst="rect">
            <a:avLst/>
          </a:prstGeom>
        </p:spPr>
      </p:pic>
    </p:spTree>
    <p:extLst>
      <p:ext uri="{BB962C8B-B14F-4D97-AF65-F5344CB8AC3E}">
        <p14:creationId xmlns:p14="http://schemas.microsoft.com/office/powerpoint/2010/main" val="2602707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B5AD3-CC0C-97B7-CD97-3BCA6E3852E0}"/>
              </a:ext>
            </a:extLst>
          </p:cNvPr>
          <p:cNvSpPr>
            <a:spLocks noGrp="1"/>
          </p:cNvSpPr>
          <p:nvPr>
            <p:ph type="title"/>
          </p:nvPr>
        </p:nvSpPr>
        <p:spPr>
          <a:xfrm>
            <a:off x="368850" y="-57701"/>
            <a:ext cx="8520600" cy="572700"/>
          </a:xfrm>
        </p:spPr>
        <p:txBody>
          <a:bodyPr>
            <a:normAutofit fontScale="90000"/>
          </a:bodyPr>
          <a:lstStyle/>
          <a:p>
            <a:r>
              <a:rPr lang="en-US" dirty="0"/>
              <a:t>Key Point: Since 2019, the biggest change has been operating costs exploded higher (and fleet changes)…</a:t>
            </a:r>
          </a:p>
        </p:txBody>
      </p:sp>
      <p:sp>
        <p:nvSpPr>
          <p:cNvPr id="4" name="Content Placeholder 2">
            <a:extLst>
              <a:ext uri="{FF2B5EF4-FFF2-40B4-BE49-F238E27FC236}">
                <a16:creationId xmlns:a16="http://schemas.microsoft.com/office/drawing/2014/main" id="{F4CC7347-192A-8B4C-946C-C44C1ACC9FF6}"/>
              </a:ext>
            </a:extLst>
          </p:cNvPr>
          <p:cNvSpPr txBox="1">
            <a:spLocks/>
          </p:cNvSpPr>
          <p:nvPr/>
        </p:nvSpPr>
        <p:spPr>
          <a:xfrm>
            <a:off x="368850" y="1024649"/>
            <a:ext cx="2754335" cy="3185262"/>
          </a:xfrm>
          <a:prstGeom prst="rect">
            <a:avLst/>
          </a:prstGeom>
        </p:spPr>
        <p:txBody>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j-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j-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j-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j-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j-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214313" indent="-214313">
              <a:buFont typeface="Arial" panose="020B0604020202020204" pitchFamily="34" charset="0"/>
              <a:buChar char="•"/>
            </a:pPr>
            <a:r>
              <a:rPr lang="en-US" sz="1200" dirty="0">
                <a:latin typeface="Univers" panose="020B0503020202020204" pitchFamily="34" charset="0"/>
              </a:rPr>
              <a:t>Pilot salaries: Roughly 40% higher</a:t>
            </a:r>
          </a:p>
          <a:p>
            <a:pPr marL="0" indent="0">
              <a:buNone/>
            </a:pPr>
            <a:endParaRPr lang="en-US" sz="1200" b="1" dirty="0">
              <a:latin typeface="Univers" panose="020B0503020202020204" pitchFamily="34" charset="0"/>
            </a:endParaRPr>
          </a:p>
          <a:p>
            <a:pPr marL="214313" indent="-214313"/>
            <a:r>
              <a:rPr lang="en-US" sz="1200" dirty="0">
                <a:latin typeface="Univers" panose="020B0503020202020204" pitchFamily="34" charset="0"/>
              </a:rPr>
              <a:t>Oil prices also higher</a:t>
            </a:r>
          </a:p>
          <a:p>
            <a:pPr marL="214313" indent="-214313"/>
            <a:endParaRPr lang="en-US" sz="1200" dirty="0">
              <a:latin typeface="Univers" panose="020B0503020202020204" pitchFamily="34" charset="0"/>
            </a:endParaRPr>
          </a:p>
          <a:p>
            <a:pPr marL="214313" indent="-214313"/>
            <a:r>
              <a:rPr lang="en-US" sz="1200" dirty="0">
                <a:latin typeface="Univers" panose="020B0503020202020204" pitchFamily="34" charset="0"/>
              </a:rPr>
              <a:t>Economics result in generally larger aircraft</a:t>
            </a:r>
          </a:p>
          <a:p>
            <a:pPr marL="0" indent="0">
              <a:buNone/>
            </a:pPr>
            <a:endParaRPr lang="en-US" sz="1200" b="1" dirty="0">
              <a:latin typeface="Univers" panose="020B0503020202020204" pitchFamily="34" charset="0"/>
            </a:endParaRPr>
          </a:p>
          <a:p>
            <a:pPr marL="214313" indent="-214313"/>
            <a:r>
              <a:rPr lang="en-US" sz="1200" dirty="0">
                <a:latin typeface="Univers" panose="020B0503020202020204" pitchFamily="34" charset="0"/>
              </a:rPr>
              <a:t>Even larger RJ aircraft will be more challenged </a:t>
            </a:r>
          </a:p>
          <a:p>
            <a:pPr marL="0" indent="0">
              <a:buNone/>
            </a:pPr>
            <a:endParaRPr lang="en-US" sz="1200" b="1" dirty="0">
              <a:latin typeface="Univers" panose="020B0503020202020204" pitchFamily="34" charset="0"/>
            </a:endParaRPr>
          </a:p>
          <a:p>
            <a:pPr marL="214313" indent="-214313"/>
            <a:r>
              <a:rPr lang="en-US" sz="1200" dirty="0">
                <a:latin typeface="Univers" panose="020B0503020202020204" pitchFamily="34" charset="0"/>
              </a:rPr>
              <a:t>Air fares will have to go and stay higher</a:t>
            </a:r>
          </a:p>
          <a:p>
            <a:pPr marL="214313" indent="-214313"/>
            <a:endParaRPr lang="en-US" sz="1200" dirty="0">
              <a:latin typeface="Univers" panose="020B0503020202020204" pitchFamily="34" charset="0"/>
            </a:endParaRPr>
          </a:p>
          <a:p>
            <a:pPr marL="214313" indent="-214313"/>
            <a:r>
              <a:rPr lang="en-US" sz="1200" dirty="0">
                <a:latin typeface="Univers" panose="020B0503020202020204" pitchFamily="34" charset="0"/>
              </a:rPr>
              <a:t>Retirement of 50-seat RJs</a:t>
            </a:r>
          </a:p>
          <a:p>
            <a:pPr marL="214313" indent="-214313">
              <a:buFont typeface="Arial" panose="020B0604020202020204" pitchFamily="34" charset="0"/>
              <a:buChar char="•"/>
            </a:pPr>
            <a:endParaRPr lang="en-US" sz="2100" dirty="0">
              <a:latin typeface="Univers" panose="020B0503020202020204" pitchFamily="34" charset="0"/>
            </a:endParaRPr>
          </a:p>
          <a:p>
            <a:endParaRPr lang="en-US" sz="2100" dirty="0"/>
          </a:p>
        </p:txBody>
      </p:sp>
      <p:graphicFrame>
        <p:nvGraphicFramePr>
          <p:cNvPr id="5" name="Content Placeholder 8">
            <a:extLst>
              <a:ext uri="{FF2B5EF4-FFF2-40B4-BE49-F238E27FC236}">
                <a16:creationId xmlns:a16="http://schemas.microsoft.com/office/drawing/2014/main" id="{2E6CDB09-8989-8427-1DD5-F0A1F42A016C}"/>
              </a:ext>
            </a:extLst>
          </p:cNvPr>
          <p:cNvGraphicFramePr>
            <a:graphicFrameLocks/>
          </p:cNvGraphicFramePr>
          <p:nvPr>
            <p:extLst>
              <p:ext uri="{D42A27DB-BD31-4B8C-83A1-F6EECF244321}">
                <p14:modId xmlns:p14="http://schemas.microsoft.com/office/powerpoint/2010/main" val="2414105311"/>
              </p:ext>
            </p:extLst>
          </p:nvPr>
        </p:nvGraphicFramePr>
        <p:xfrm>
          <a:off x="3701303" y="1024649"/>
          <a:ext cx="4797238" cy="3306863"/>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a:extLst>
              <a:ext uri="{FF2B5EF4-FFF2-40B4-BE49-F238E27FC236}">
                <a16:creationId xmlns:a16="http://schemas.microsoft.com/office/drawing/2014/main" id="{1B2CF9D7-1C9F-6DDA-92E0-088A7FC2A269}"/>
              </a:ext>
            </a:extLst>
          </p:cNvPr>
          <p:cNvSpPr/>
          <p:nvPr/>
        </p:nvSpPr>
        <p:spPr>
          <a:xfrm>
            <a:off x="4440261" y="2571750"/>
            <a:ext cx="609110" cy="1462368"/>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7" name="Rectangle 6">
            <a:extLst>
              <a:ext uri="{FF2B5EF4-FFF2-40B4-BE49-F238E27FC236}">
                <a16:creationId xmlns:a16="http://schemas.microsoft.com/office/drawing/2014/main" id="{ACF18DAE-7477-FB4E-BD8C-7AF529195C4F}"/>
              </a:ext>
            </a:extLst>
          </p:cNvPr>
          <p:cNvSpPr/>
          <p:nvPr/>
        </p:nvSpPr>
        <p:spPr>
          <a:xfrm>
            <a:off x="7590864" y="1943100"/>
            <a:ext cx="676975" cy="2091018"/>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8" name="TextBox 7">
            <a:extLst>
              <a:ext uri="{FF2B5EF4-FFF2-40B4-BE49-F238E27FC236}">
                <a16:creationId xmlns:a16="http://schemas.microsoft.com/office/drawing/2014/main" id="{8125CAD6-1575-5399-A8D8-3C737B3FF070}"/>
              </a:ext>
            </a:extLst>
          </p:cNvPr>
          <p:cNvSpPr txBox="1"/>
          <p:nvPr/>
        </p:nvSpPr>
        <p:spPr>
          <a:xfrm>
            <a:off x="4440261" y="2274356"/>
            <a:ext cx="800100" cy="261610"/>
          </a:xfrm>
          <a:prstGeom prst="rect">
            <a:avLst/>
          </a:prstGeom>
          <a:noFill/>
        </p:spPr>
        <p:txBody>
          <a:bodyPr wrap="square" rtlCol="0">
            <a:spAutoFit/>
          </a:bodyPr>
          <a:lstStyle/>
          <a:p>
            <a:r>
              <a:rPr lang="en-US" sz="1100" dirty="0">
                <a:solidFill>
                  <a:srgbClr val="FF0000"/>
                </a:solidFill>
              </a:rPr>
              <a:t>Before</a:t>
            </a:r>
          </a:p>
        </p:txBody>
      </p:sp>
      <p:sp>
        <p:nvSpPr>
          <p:cNvPr id="3" name="Slide Number Placeholder 2">
            <a:extLst>
              <a:ext uri="{FF2B5EF4-FFF2-40B4-BE49-F238E27FC236}">
                <a16:creationId xmlns:a16="http://schemas.microsoft.com/office/drawing/2014/main" id="{3C5C0B8E-8950-38CC-2B4B-B4C371C5B57D}"/>
              </a:ext>
            </a:extLst>
          </p:cNvPr>
          <p:cNvSpPr txBox="1">
            <a:spLocks/>
          </p:cNvSpPr>
          <p:nvPr/>
        </p:nvSpPr>
        <p:spPr>
          <a:xfrm>
            <a:off x="4559969" y="4938838"/>
            <a:ext cx="342900" cy="330994"/>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FC7C6956-D0C6-4908-A601-B590B7F2BE13}" type="slidenum">
              <a:rPr lang="en-US" sz="825" b="1">
                <a:solidFill>
                  <a:schemeClr val="bg1"/>
                </a:solidFill>
              </a:rPr>
              <a:pPr/>
              <a:t>11</a:t>
            </a:fld>
            <a:endParaRPr lang="en-US" sz="825" b="1" dirty="0">
              <a:solidFill>
                <a:schemeClr val="bg1"/>
              </a:solidFill>
            </a:endParaRPr>
          </a:p>
        </p:txBody>
      </p:sp>
    </p:spTree>
    <p:extLst>
      <p:ext uri="{BB962C8B-B14F-4D97-AF65-F5344CB8AC3E}">
        <p14:creationId xmlns:p14="http://schemas.microsoft.com/office/powerpoint/2010/main" val="2523205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89531"/>
            <a:ext cx="8520600" cy="572700"/>
          </a:xfrm>
        </p:spPr>
        <p:txBody>
          <a:bodyPr>
            <a:noAutofit/>
          </a:bodyPr>
          <a:lstStyle/>
          <a:p>
            <a:r>
              <a:rPr lang="en-US" sz="2500" dirty="0"/>
              <a:t>…Operating Costs are estimated to have increased by over $3.7 million annually on the DLH-DEN route</a:t>
            </a:r>
          </a:p>
        </p:txBody>
      </p:sp>
      <p:sp>
        <p:nvSpPr>
          <p:cNvPr id="4" name="Slide Number Placeholder 2">
            <a:extLst>
              <a:ext uri="{FF2B5EF4-FFF2-40B4-BE49-F238E27FC236}">
                <a16:creationId xmlns:a16="http://schemas.microsoft.com/office/drawing/2014/main" id="{C30574F4-33C5-4BA0-AF30-A36ED15D4D3D}"/>
              </a:ext>
            </a:extLst>
          </p:cNvPr>
          <p:cNvSpPr txBox="1">
            <a:spLocks/>
          </p:cNvSpPr>
          <p:nvPr/>
        </p:nvSpPr>
        <p:spPr>
          <a:xfrm>
            <a:off x="4559969" y="4938838"/>
            <a:ext cx="342900" cy="330994"/>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FC7C6956-D0C6-4908-A601-B590B7F2BE13}" type="slidenum">
              <a:rPr lang="en-US" sz="825" b="1">
                <a:solidFill>
                  <a:schemeClr val="bg1"/>
                </a:solidFill>
              </a:rPr>
              <a:pPr/>
              <a:t>12</a:t>
            </a:fld>
            <a:endParaRPr lang="en-US" sz="825" b="1" dirty="0">
              <a:solidFill>
                <a:schemeClr val="bg1"/>
              </a:solidFill>
            </a:endParaRPr>
          </a:p>
        </p:txBody>
      </p:sp>
      <p:pic>
        <p:nvPicPr>
          <p:cNvPr id="8" name="Picture 7">
            <a:extLst>
              <a:ext uri="{FF2B5EF4-FFF2-40B4-BE49-F238E27FC236}">
                <a16:creationId xmlns:a16="http://schemas.microsoft.com/office/drawing/2014/main" id="{124394ED-36B8-737D-79F0-96213326E131}"/>
              </a:ext>
            </a:extLst>
          </p:cNvPr>
          <p:cNvPicPr>
            <a:picLocks noChangeAspect="1"/>
          </p:cNvPicPr>
          <p:nvPr/>
        </p:nvPicPr>
        <p:blipFill>
          <a:blip r:embed="rId3"/>
          <a:stretch>
            <a:fillRect/>
          </a:stretch>
        </p:blipFill>
        <p:spPr>
          <a:xfrm>
            <a:off x="1736814" y="1386709"/>
            <a:ext cx="5670371" cy="2668410"/>
          </a:xfrm>
          <a:prstGeom prst="rect">
            <a:avLst/>
          </a:prstGeom>
        </p:spPr>
      </p:pic>
      <p:sp>
        <p:nvSpPr>
          <p:cNvPr id="9" name="TextBox 8">
            <a:extLst>
              <a:ext uri="{FF2B5EF4-FFF2-40B4-BE49-F238E27FC236}">
                <a16:creationId xmlns:a16="http://schemas.microsoft.com/office/drawing/2014/main" id="{E144D0CD-5E31-45F3-B068-B3049D3E3AC2}"/>
              </a:ext>
            </a:extLst>
          </p:cNvPr>
          <p:cNvSpPr txBox="1"/>
          <p:nvPr/>
        </p:nvSpPr>
        <p:spPr>
          <a:xfrm>
            <a:off x="1635035" y="4055119"/>
            <a:ext cx="5772150" cy="230832"/>
          </a:xfrm>
          <a:prstGeom prst="rect">
            <a:avLst/>
          </a:prstGeom>
          <a:noFill/>
        </p:spPr>
        <p:txBody>
          <a:bodyPr wrap="square" rtlCol="0">
            <a:spAutoFit/>
          </a:bodyPr>
          <a:lstStyle/>
          <a:p>
            <a:r>
              <a:rPr lang="en-US" sz="900" dirty="0"/>
              <a:t>*Note: CRJ-200 operating costs are up $1.4 million; the larger gauge increases costs another $2.3 million </a:t>
            </a:r>
          </a:p>
        </p:txBody>
      </p:sp>
    </p:spTree>
    <p:extLst>
      <p:ext uri="{BB962C8B-B14F-4D97-AF65-F5344CB8AC3E}">
        <p14:creationId xmlns:p14="http://schemas.microsoft.com/office/powerpoint/2010/main" val="4045336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569A9-C553-0586-8C32-9C92DEFB73CC}"/>
              </a:ext>
            </a:extLst>
          </p:cNvPr>
          <p:cNvSpPr>
            <a:spLocks noGrp="1"/>
          </p:cNvSpPr>
          <p:nvPr>
            <p:ph type="title"/>
          </p:nvPr>
        </p:nvSpPr>
        <p:spPr>
          <a:xfrm>
            <a:off x="311700" y="57150"/>
            <a:ext cx="8520600" cy="572700"/>
          </a:xfrm>
        </p:spPr>
        <p:txBody>
          <a:bodyPr>
            <a:normAutofit fontScale="90000"/>
          </a:bodyPr>
          <a:lstStyle/>
          <a:p>
            <a:r>
              <a:rPr lang="en-US" dirty="0"/>
              <a:t>We believe that a $1.5 million MRG will be required for this route to be considered (another $750k is needed)</a:t>
            </a:r>
          </a:p>
        </p:txBody>
      </p:sp>
      <p:sp>
        <p:nvSpPr>
          <p:cNvPr id="3" name="Content Placeholder 2">
            <a:extLst>
              <a:ext uri="{FF2B5EF4-FFF2-40B4-BE49-F238E27FC236}">
                <a16:creationId xmlns:a16="http://schemas.microsoft.com/office/drawing/2014/main" id="{8B9AA540-14C7-BF28-CD10-78FD531C48F5}"/>
              </a:ext>
            </a:extLst>
          </p:cNvPr>
          <p:cNvSpPr>
            <a:spLocks noGrp="1"/>
          </p:cNvSpPr>
          <p:nvPr>
            <p:ph idx="1"/>
          </p:nvPr>
        </p:nvSpPr>
        <p:spPr>
          <a:xfrm>
            <a:off x="811130" y="1129554"/>
            <a:ext cx="8021170" cy="3874674"/>
          </a:xfrm>
        </p:spPr>
        <p:txBody>
          <a:bodyPr>
            <a:normAutofit/>
          </a:bodyPr>
          <a:lstStyle/>
          <a:p>
            <a:r>
              <a:rPr lang="en-US" sz="1500" dirty="0"/>
              <a:t>SkyWest has entertained similar opportunities for $1.5 million annual MRGs</a:t>
            </a:r>
          </a:p>
          <a:p>
            <a:endParaRPr lang="en-US" sz="1500" dirty="0"/>
          </a:p>
          <a:p>
            <a:r>
              <a:rPr lang="en-US" sz="1500" dirty="0"/>
              <a:t>They’ve done MRGs as both Delta Connections and United Express, operating CRJ-200s and CRJ-700/900s (on roughly 550-mile hauls)</a:t>
            </a:r>
          </a:p>
          <a:p>
            <a:pPr lvl="1"/>
            <a:r>
              <a:rPr lang="en-US" sz="1350" dirty="0"/>
              <a:t>Although Delta is no longer an option on CRJ-200s</a:t>
            </a:r>
          </a:p>
          <a:p>
            <a:endParaRPr lang="en-US" sz="1500" dirty="0"/>
          </a:p>
          <a:p>
            <a:r>
              <a:rPr lang="en-US" sz="1500" dirty="0"/>
              <a:t>With excess inventory of CRJ-200’s, SkyWest is interested in CRJ-200 flying, but at 768 miles, DLH-DEN is a bit long for a CRJ-200</a:t>
            </a:r>
          </a:p>
          <a:p>
            <a:endParaRPr lang="en-US" sz="1500" dirty="0"/>
          </a:p>
          <a:p>
            <a:r>
              <a:rPr lang="en-US" sz="1500" dirty="0"/>
              <a:t>My recommendation is to go with the CRJ-700/900 despite the operating cost increase</a:t>
            </a:r>
          </a:p>
          <a:p>
            <a:endParaRPr lang="en-US" sz="1500" dirty="0"/>
          </a:p>
          <a:p>
            <a:r>
              <a:rPr lang="en-US" sz="1500" dirty="0"/>
              <a:t>Finally, we might have to consider seasonal flying to start</a:t>
            </a:r>
          </a:p>
          <a:p>
            <a:endParaRPr lang="en-US" sz="1500" dirty="0"/>
          </a:p>
          <a:p>
            <a:endParaRPr lang="en-US" sz="1500" dirty="0"/>
          </a:p>
        </p:txBody>
      </p:sp>
      <p:sp>
        <p:nvSpPr>
          <p:cNvPr id="5" name="Slide Number Placeholder 2">
            <a:extLst>
              <a:ext uri="{FF2B5EF4-FFF2-40B4-BE49-F238E27FC236}">
                <a16:creationId xmlns:a16="http://schemas.microsoft.com/office/drawing/2014/main" id="{543556E6-AC36-2A76-682F-94A7B42F78DE}"/>
              </a:ext>
            </a:extLst>
          </p:cNvPr>
          <p:cNvSpPr txBox="1">
            <a:spLocks/>
          </p:cNvSpPr>
          <p:nvPr/>
        </p:nvSpPr>
        <p:spPr>
          <a:xfrm>
            <a:off x="4559969" y="4938838"/>
            <a:ext cx="342900" cy="330994"/>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FC7C6956-D0C6-4908-A601-B590B7F2BE13}" type="slidenum">
              <a:rPr lang="en-US" sz="825" b="1">
                <a:solidFill>
                  <a:schemeClr val="bg1"/>
                </a:solidFill>
              </a:rPr>
              <a:pPr/>
              <a:t>13</a:t>
            </a:fld>
            <a:endParaRPr lang="en-US" sz="825" b="1" dirty="0">
              <a:solidFill>
                <a:schemeClr val="bg1"/>
              </a:solidFill>
            </a:endParaRPr>
          </a:p>
        </p:txBody>
      </p:sp>
    </p:spTree>
    <p:extLst>
      <p:ext uri="{BB962C8B-B14F-4D97-AF65-F5344CB8AC3E}">
        <p14:creationId xmlns:p14="http://schemas.microsoft.com/office/powerpoint/2010/main" val="591862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7631B-C968-035E-4EE2-220F28EF3EFE}"/>
              </a:ext>
            </a:extLst>
          </p:cNvPr>
          <p:cNvSpPr>
            <a:spLocks noGrp="1"/>
          </p:cNvSpPr>
          <p:nvPr>
            <p:ph type="title"/>
          </p:nvPr>
        </p:nvSpPr>
        <p:spPr>
          <a:xfrm>
            <a:off x="311700" y="0"/>
            <a:ext cx="8520600" cy="572700"/>
          </a:xfrm>
        </p:spPr>
        <p:txBody>
          <a:bodyPr>
            <a:normAutofit fontScale="90000"/>
          </a:bodyPr>
          <a:lstStyle/>
          <a:p>
            <a:r>
              <a:rPr lang="en-US" dirty="0"/>
              <a:t>Closing: Communities/states are getting much more aggressive in recruiting air service with MRGs</a:t>
            </a:r>
          </a:p>
        </p:txBody>
      </p:sp>
      <p:sp>
        <p:nvSpPr>
          <p:cNvPr id="3" name="Content Placeholder 2">
            <a:extLst>
              <a:ext uri="{FF2B5EF4-FFF2-40B4-BE49-F238E27FC236}">
                <a16:creationId xmlns:a16="http://schemas.microsoft.com/office/drawing/2014/main" id="{8A4A7E9A-6F53-5107-7A21-143B794CBEEB}"/>
              </a:ext>
            </a:extLst>
          </p:cNvPr>
          <p:cNvSpPr>
            <a:spLocks noGrp="1"/>
          </p:cNvSpPr>
          <p:nvPr>
            <p:ph idx="1"/>
          </p:nvPr>
        </p:nvSpPr>
        <p:spPr>
          <a:xfrm>
            <a:off x="201707" y="1116868"/>
            <a:ext cx="8888506" cy="3416400"/>
          </a:xfrm>
        </p:spPr>
        <p:txBody>
          <a:bodyPr/>
          <a:lstStyle/>
          <a:p>
            <a:r>
              <a:rPr lang="en-US" sz="1650" dirty="0"/>
              <a:t>The States of Ohio and Indiana have annual budgets of $10+ million to support air service development</a:t>
            </a:r>
          </a:p>
          <a:p>
            <a:endParaRPr lang="en-US" sz="1650" dirty="0"/>
          </a:p>
          <a:p>
            <a:r>
              <a:rPr lang="en-US" sz="1650" dirty="0"/>
              <a:t>Michigan: Just came out with a $5 million package for airports statewide</a:t>
            </a:r>
          </a:p>
          <a:p>
            <a:endParaRPr lang="en-US" sz="1650" dirty="0"/>
          </a:p>
          <a:p>
            <a:r>
              <a:rPr lang="en-US" sz="1650" dirty="0"/>
              <a:t>Breeze: “We get offers regularly; we only accept a few”</a:t>
            </a:r>
          </a:p>
          <a:p>
            <a:endParaRPr lang="en-US" sz="1650" dirty="0"/>
          </a:p>
          <a:p>
            <a:r>
              <a:rPr lang="en-US" sz="1650" dirty="0"/>
              <a:t>MRGs/Financial Support packages are becoming the norm; funding is always the challenge, some more than others</a:t>
            </a:r>
          </a:p>
          <a:p>
            <a:endParaRPr lang="en-US" sz="1650" dirty="0"/>
          </a:p>
          <a:p>
            <a:r>
              <a:rPr lang="en-US" sz="1650" dirty="0"/>
              <a:t>We need your help</a:t>
            </a:r>
          </a:p>
          <a:p>
            <a:endParaRPr lang="en-US" sz="750" dirty="0"/>
          </a:p>
          <a:p>
            <a:endParaRPr lang="en-US" dirty="0"/>
          </a:p>
          <a:p>
            <a:endParaRPr lang="en-US" dirty="0"/>
          </a:p>
          <a:p>
            <a:endParaRPr lang="en-US" dirty="0"/>
          </a:p>
        </p:txBody>
      </p:sp>
      <p:sp>
        <p:nvSpPr>
          <p:cNvPr id="5" name="Slide Number Placeholder 2">
            <a:extLst>
              <a:ext uri="{FF2B5EF4-FFF2-40B4-BE49-F238E27FC236}">
                <a16:creationId xmlns:a16="http://schemas.microsoft.com/office/drawing/2014/main" id="{C13B15A5-1323-C359-CE76-48B928A10C63}"/>
              </a:ext>
            </a:extLst>
          </p:cNvPr>
          <p:cNvSpPr txBox="1">
            <a:spLocks/>
          </p:cNvSpPr>
          <p:nvPr/>
        </p:nvSpPr>
        <p:spPr>
          <a:xfrm>
            <a:off x="4559969" y="4938838"/>
            <a:ext cx="342900" cy="330994"/>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FC7C6956-D0C6-4908-A601-B590B7F2BE13}" type="slidenum">
              <a:rPr lang="en-US" sz="825" b="1">
                <a:solidFill>
                  <a:schemeClr val="bg1"/>
                </a:solidFill>
              </a:rPr>
              <a:pPr/>
              <a:t>14</a:t>
            </a:fld>
            <a:endParaRPr lang="en-US" sz="825" b="1" dirty="0">
              <a:solidFill>
                <a:schemeClr val="bg1"/>
              </a:solidFill>
            </a:endParaRPr>
          </a:p>
        </p:txBody>
      </p:sp>
    </p:spTree>
    <p:extLst>
      <p:ext uri="{BB962C8B-B14F-4D97-AF65-F5344CB8AC3E}">
        <p14:creationId xmlns:p14="http://schemas.microsoft.com/office/powerpoint/2010/main" val="353956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699" y="204662"/>
            <a:ext cx="8611235" cy="572700"/>
          </a:xfrm>
        </p:spPr>
        <p:txBody>
          <a:bodyPr>
            <a:noAutofit/>
          </a:bodyPr>
          <a:lstStyle/>
          <a:p>
            <a:r>
              <a:rPr lang="en-US" sz="2500" dirty="0"/>
              <a:t>Potential DLH-DEN Service on UA: Where we were in 2019</a:t>
            </a:r>
          </a:p>
        </p:txBody>
      </p:sp>
      <p:sp>
        <p:nvSpPr>
          <p:cNvPr id="3" name="Content Placeholder 2"/>
          <p:cNvSpPr>
            <a:spLocks noGrp="1"/>
          </p:cNvSpPr>
          <p:nvPr>
            <p:ph idx="1"/>
          </p:nvPr>
        </p:nvSpPr>
        <p:spPr>
          <a:xfrm>
            <a:off x="254351" y="1093361"/>
            <a:ext cx="8611236" cy="3673079"/>
          </a:xfrm>
        </p:spPr>
        <p:txBody>
          <a:bodyPr/>
          <a:lstStyle/>
          <a:p>
            <a:r>
              <a:rPr lang="en-US" sz="1200" b="1" dirty="0"/>
              <a:t>With non-stop DLH-DEN service, forecasts indicated an 80% Load Factor with 1x daily CRJ service</a:t>
            </a:r>
          </a:p>
          <a:p>
            <a:pPr lvl="1"/>
            <a:r>
              <a:rPr lang="en-US" sz="1050" dirty="0"/>
              <a:t>Local DLH-DEN passengers on UA: 23 PDEWs (of 32.6 estimated market demand)</a:t>
            </a:r>
          </a:p>
          <a:p>
            <a:pPr lvl="1"/>
            <a:r>
              <a:rPr lang="en-US" sz="1050" dirty="0"/>
              <a:t>Connecting PDEWs on UA: 17 PDEWs (15% share of western region connections)</a:t>
            </a:r>
          </a:p>
          <a:p>
            <a:pPr lvl="1"/>
            <a:r>
              <a:rPr lang="en-US" sz="1050" dirty="0"/>
              <a:t>Route appeared profitable and SkyWest Airlines, flying as United Express indicated that they planned to move forward the following summer</a:t>
            </a:r>
          </a:p>
          <a:p>
            <a:endParaRPr lang="en-US" sz="1200" b="1" dirty="0"/>
          </a:p>
          <a:p>
            <a:r>
              <a:rPr lang="en-US" sz="1200" b="1" dirty="0"/>
              <a:t>DLH put together a $1.05 million package to support this service</a:t>
            </a:r>
          </a:p>
          <a:p>
            <a:pPr lvl="1"/>
            <a:r>
              <a:rPr lang="en-US" sz="1050" dirty="0"/>
              <a:t>Included a $750,000 Minimum Revenue Guarantee (MRG) via a SCASD Grant</a:t>
            </a:r>
          </a:p>
          <a:p>
            <a:pPr lvl="1"/>
            <a:r>
              <a:rPr lang="en-US" sz="1050" dirty="0"/>
              <a:t>DLH/community invested $255,000 in marketing support</a:t>
            </a:r>
          </a:p>
          <a:p>
            <a:pPr lvl="1"/>
            <a:endParaRPr lang="en-US" sz="1050" b="1" dirty="0"/>
          </a:p>
          <a:p>
            <a:r>
              <a:rPr lang="en-US" sz="1200" b="1" dirty="0"/>
              <a:t>The following slides will portray: Relative importance of economic growth/incomes as it pertains to air travel demand, the business case for DLH-DEN route, where things stand currently and needs going forward</a:t>
            </a:r>
          </a:p>
          <a:p>
            <a:endParaRPr lang="en-US" sz="1200" b="1" dirty="0"/>
          </a:p>
        </p:txBody>
      </p:sp>
      <p:sp>
        <p:nvSpPr>
          <p:cNvPr id="4" name="Slide Number Placeholder 2">
            <a:extLst>
              <a:ext uri="{FF2B5EF4-FFF2-40B4-BE49-F238E27FC236}">
                <a16:creationId xmlns:a16="http://schemas.microsoft.com/office/drawing/2014/main" id="{C30574F4-33C5-4BA0-AF30-A36ED15D4D3D}"/>
              </a:ext>
            </a:extLst>
          </p:cNvPr>
          <p:cNvSpPr txBox="1">
            <a:spLocks/>
          </p:cNvSpPr>
          <p:nvPr/>
        </p:nvSpPr>
        <p:spPr>
          <a:xfrm>
            <a:off x="4559969" y="4938838"/>
            <a:ext cx="342900" cy="330994"/>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FC7C6956-D0C6-4908-A601-B590B7F2BE13}" type="slidenum">
              <a:rPr lang="en-US" sz="825" b="1">
                <a:solidFill>
                  <a:schemeClr val="bg1"/>
                </a:solidFill>
              </a:rPr>
              <a:pPr/>
              <a:t>2</a:t>
            </a:fld>
            <a:endParaRPr lang="en-US" sz="825" b="1" dirty="0">
              <a:solidFill>
                <a:schemeClr val="bg1"/>
              </a:solidFill>
            </a:endParaRPr>
          </a:p>
        </p:txBody>
      </p:sp>
      <p:sp>
        <p:nvSpPr>
          <p:cNvPr id="5" name="TextBox 4">
            <a:extLst>
              <a:ext uri="{FF2B5EF4-FFF2-40B4-BE49-F238E27FC236}">
                <a16:creationId xmlns:a16="http://schemas.microsoft.com/office/drawing/2014/main" id="{46221DF3-BC88-624C-BD6C-1316F4CD8912}"/>
              </a:ext>
            </a:extLst>
          </p:cNvPr>
          <p:cNvSpPr txBox="1"/>
          <p:nvPr/>
        </p:nvSpPr>
        <p:spPr>
          <a:xfrm>
            <a:off x="367534" y="3989951"/>
            <a:ext cx="4363885" cy="400110"/>
          </a:xfrm>
          <a:prstGeom prst="rect">
            <a:avLst/>
          </a:prstGeom>
          <a:noFill/>
        </p:spPr>
        <p:txBody>
          <a:bodyPr wrap="square" rtlCol="0">
            <a:spAutoFit/>
          </a:bodyPr>
          <a:lstStyle/>
          <a:p>
            <a:r>
              <a:rPr lang="en-US" sz="1000" dirty="0"/>
              <a:t>PDEWs: Passengers Daily Each Way</a:t>
            </a:r>
          </a:p>
          <a:p>
            <a:r>
              <a:rPr lang="en-US" sz="1000" dirty="0"/>
              <a:t>SCASD: Small Community Air Service Development Grant</a:t>
            </a:r>
          </a:p>
        </p:txBody>
      </p:sp>
    </p:spTree>
    <p:extLst>
      <p:ext uri="{BB962C8B-B14F-4D97-AF65-F5344CB8AC3E}">
        <p14:creationId xmlns:p14="http://schemas.microsoft.com/office/powerpoint/2010/main" val="3076131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4C7CE-1380-EA2E-B98B-199DFD08FE0A}"/>
              </a:ext>
            </a:extLst>
          </p:cNvPr>
          <p:cNvSpPr>
            <a:spLocks noGrp="1"/>
          </p:cNvSpPr>
          <p:nvPr>
            <p:ph type="title"/>
          </p:nvPr>
        </p:nvSpPr>
        <p:spPr>
          <a:xfrm>
            <a:off x="362906" y="-67038"/>
            <a:ext cx="8520600" cy="572700"/>
          </a:xfrm>
        </p:spPr>
        <p:txBody>
          <a:bodyPr>
            <a:normAutofit fontScale="90000"/>
          </a:bodyPr>
          <a:lstStyle/>
          <a:p>
            <a:r>
              <a:rPr lang="en-US" dirty="0"/>
              <a:t>Enplaned Passengers per capita: U.S. average is 1.0, but airports differ due to a few factors</a:t>
            </a:r>
          </a:p>
        </p:txBody>
      </p:sp>
      <p:graphicFrame>
        <p:nvGraphicFramePr>
          <p:cNvPr id="8" name="Content Placeholder 7">
            <a:extLst>
              <a:ext uri="{FF2B5EF4-FFF2-40B4-BE49-F238E27FC236}">
                <a16:creationId xmlns:a16="http://schemas.microsoft.com/office/drawing/2014/main" id="{40B7889C-9BFF-A9D9-A956-E000847C2950}"/>
              </a:ext>
            </a:extLst>
          </p:cNvPr>
          <p:cNvGraphicFramePr>
            <a:graphicFrameLocks noGrp="1"/>
          </p:cNvGraphicFramePr>
          <p:nvPr>
            <p:ph idx="1"/>
            <p:extLst>
              <p:ext uri="{D42A27DB-BD31-4B8C-83A1-F6EECF244321}">
                <p14:modId xmlns:p14="http://schemas.microsoft.com/office/powerpoint/2010/main" val="4235515844"/>
              </p:ext>
            </p:extLst>
          </p:nvPr>
        </p:nvGraphicFramePr>
        <p:xfrm>
          <a:off x="128740" y="939800"/>
          <a:ext cx="4443260" cy="3449320"/>
        </p:xfrm>
        <a:graphic>
          <a:graphicData uri="http://schemas.openxmlformats.org/drawingml/2006/chart">
            <c:chart xmlns:c="http://schemas.openxmlformats.org/drawingml/2006/chart" xmlns:r="http://schemas.openxmlformats.org/officeDocument/2006/relationships" r:id="rId3"/>
          </a:graphicData>
        </a:graphic>
      </p:graphicFrame>
      <p:sp>
        <p:nvSpPr>
          <p:cNvPr id="10" name="Content Placeholder 2">
            <a:extLst>
              <a:ext uri="{FF2B5EF4-FFF2-40B4-BE49-F238E27FC236}">
                <a16:creationId xmlns:a16="http://schemas.microsoft.com/office/drawing/2014/main" id="{5CAA5478-AC5A-862B-154D-5842F060624F}"/>
              </a:ext>
            </a:extLst>
          </p:cNvPr>
          <p:cNvSpPr txBox="1">
            <a:spLocks/>
          </p:cNvSpPr>
          <p:nvPr/>
        </p:nvSpPr>
        <p:spPr>
          <a:xfrm>
            <a:off x="4623206" y="939800"/>
            <a:ext cx="4133088" cy="3416400"/>
          </a:xfrm>
          <a:prstGeom prst="rect">
            <a:avLst/>
          </a:prstGeom>
          <a:noFill/>
          <a:ln>
            <a:noFill/>
          </a:ln>
        </p:spPr>
        <p:txBody>
          <a:bodyPr spcFirstLastPara="1" wrap="square" lIns="91425" tIns="91425" rIns="91425" bIns="91425" anchor="t" anchorCtr="0">
            <a:norm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a:lnSpc>
                <a:spcPct val="100000"/>
              </a:lnSpc>
            </a:pPr>
            <a:r>
              <a:rPr lang="en-US" sz="1400" dirty="0"/>
              <a:t>Enplaned passenger volumes are driven by multiple factors</a:t>
            </a:r>
          </a:p>
          <a:p>
            <a:pPr lvl="1">
              <a:lnSpc>
                <a:spcPct val="100000"/>
              </a:lnSpc>
            </a:pPr>
            <a:r>
              <a:rPr lang="en-US" sz="1200" dirty="0"/>
              <a:t>Size of Economic Base</a:t>
            </a:r>
          </a:p>
          <a:p>
            <a:pPr lvl="1">
              <a:lnSpc>
                <a:spcPct val="100000"/>
              </a:lnSpc>
            </a:pPr>
            <a:r>
              <a:rPr lang="en-US" sz="1200" dirty="0"/>
              <a:t>Income levels</a:t>
            </a:r>
          </a:p>
          <a:p>
            <a:pPr lvl="1">
              <a:lnSpc>
                <a:spcPct val="100000"/>
              </a:lnSpc>
            </a:pPr>
            <a:r>
              <a:rPr lang="en-US" sz="1200" dirty="0"/>
              <a:t>Proximity to other airports</a:t>
            </a:r>
          </a:p>
          <a:p>
            <a:pPr lvl="1">
              <a:lnSpc>
                <a:spcPct val="100000"/>
              </a:lnSpc>
            </a:pPr>
            <a:endParaRPr lang="en-US" sz="1200" dirty="0"/>
          </a:p>
          <a:p>
            <a:pPr>
              <a:lnSpc>
                <a:spcPct val="100000"/>
              </a:lnSpc>
            </a:pPr>
            <a:r>
              <a:rPr lang="en-US" sz="1400" dirty="0"/>
              <a:t>DLH faces multiple challenges, with proximity to MSP being the major one</a:t>
            </a:r>
          </a:p>
          <a:p>
            <a:pPr>
              <a:lnSpc>
                <a:spcPct val="100000"/>
              </a:lnSpc>
            </a:pPr>
            <a:endParaRPr lang="en-US" sz="1400" dirty="0"/>
          </a:p>
          <a:p>
            <a:pPr>
              <a:lnSpc>
                <a:spcPct val="100000"/>
              </a:lnSpc>
            </a:pPr>
            <a:r>
              <a:rPr lang="en-US" sz="1400" dirty="0"/>
              <a:t>RST has high incomes, but also struggles due to MSP</a:t>
            </a:r>
          </a:p>
          <a:p>
            <a:pPr>
              <a:lnSpc>
                <a:spcPct val="100000"/>
              </a:lnSpc>
            </a:pPr>
            <a:endParaRPr lang="en-US" sz="1400" dirty="0"/>
          </a:p>
          <a:p>
            <a:pPr>
              <a:lnSpc>
                <a:spcPct val="100000"/>
              </a:lnSpc>
            </a:pPr>
            <a:r>
              <a:rPr lang="en-US" sz="1400" dirty="0"/>
              <a:t>Isolated airports generally benefit by traffic driving to that airport (Dakotas)</a:t>
            </a:r>
          </a:p>
        </p:txBody>
      </p:sp>
      <p:cxnSp>
        <p:nvCxnSpPr>
          <p:cNvPr id="12" name="Straight Connector 11">
            <a:extLst>
              <a:ext uri="{FF2B5EF4-FFF2-40B4-BE49-F238E27FC236}">
                <a16:creationId xmlns:a16="http://schemas.microsoft.com/office/drawing/2014/main" id="{9F2721EE-F463-80EA-273F-BEFE8D2F16BA}"/>
              </a:ext>
            </a:extLst>
          </p:cNvPr>
          <p:cNvCxnSpPr>
            <a:cxnSpLocks/>
          </p:cNvCxnSpPr>
          <p:nvPr/>
        </p:nvCxnSpPr>
        <p:spPr>
          <a:xfrm>
            <a:off x="475488" y="2911450"/>
            <a:ext cx="3913632"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7390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47F04-CAB4-0310-933C-7C47FF6D751D}"/>
              </a:ext>
            </a:extLst>
          </p:cNvPr>
          <p:cNvSpPr>
            <a:spLocks noGrp="1"/>
          </p:cNvSpPr>
          <p:nvPr>
            <p:ph type="title"/>
          </p:nvPr>
        </p:nvSpPr>
        <p:spPr>
          <a:xfrm>
            <a:off x="245863" y="0"/>
            <a:ext cx="8520600" cy="572700"/>
          </a:xfrm>
        </p:spPr>
        <p:txBody>
          <a:bodyPr>
            <a:normAutofit fontScale="90000"/>
          </a:bodyPr>
          <a:lstStyle/>
          <a:p>
            <a:r>
              <a:rPr lang="en-US" dirty="0"/>
              <a:t>Higher incomes also generate most of air travel demand</a:t>
            </a:r>
          </a:p>
        </p:txBody>
      </p:sp>
      <p:sp>
        <p:nvSpPr>
          <p:cNvPr id="8" name="TextBox 7">
            <a:extLst>
              <a:ext uri="{FF2B5EF4-FFF2-40B4-BE49-F238E27FC236}">
                <a16:creationId xmlns:a16="http://schemas.microsoft.com/office/drawing/2014/main" id="{81694127-ACA8-B03E-5B62-F6EFFE33DB40}"/>
              </a:ext>
            </a:extLst>
          </p:cNvPr>
          <p:cNvSpPr txBox="1"/>
          <p:nvPr/>
        </p:nvSpPr>
        <p:spPr>
          <a:xfrm>
            <a:off x="2384755" y="4568825"/>
            <a:ext cx="4081882" cy="400110"/>
          </a:xfrm>
          <a:prstGeom prst="rect">
            <a:avLst/>
          </a:prstGeom>
          <a:noFill/>
        </p:spPr>
        <p:txBody>
          <a:bodyPr wrap="square" rtlCol="0">
            <a:spAutoFit/>
          </a:bodyPr>
          <a:lstStyle/>
          <a:p>
            <a:r>
              <a:rPr lang="en-US" sz="1000" dirty="0">
                <a:solidFill>
                  <a:schemeClr val="bg1"/>
                </a:solidFill>
              </a:rPr>
              <a:t>* Sources: Woods &amp; Poole; Consumer Expenditure Survey data from U.S. Bureau of Labor Statistics</a:t>
            </a:r>
          </a:p>
        </p:txBody>
      </p:sp>
      <p:graphicFrame>
        <p:nvGraphicFramePr>
          <p:cNvPr id="5" name="Content Placeholder 6">
            <a:extLst>
              <a:ext uri="{FF2B5EF4-FFF2-40B4-BE49-F238E27FC236}">
                <a16:creationId xmlns:a16="http://schemas.microsoft.com/office/drawing/2014/main" id="{4FF214EC-C500-8DB1-F80A-E744D174AD60}"/>
              </a:ext>
            </a:extLst>
          </p:cNvPr>
          <p:cNvGraphicFramePr>
            <a:graphicFrameLocks noGrp="1"/>
          </p:cNvGraphicFramePr>
          <p:nvPr>
            <p:ph idx="1"/>
            <p:extLst>
              <p:ext uri="{D42A27DB-BD31-4B8C-83A1-F6EECF244321}">
                <p14:modId xmlns:p14="http://schemas.microsoft.com/office/powerpoint/2010/main" val="4179223240"/>
              </p:ext>
            </p:extLst>
          </p:nvPr>
        </p:nvGraphicFramePr>
        <p:xfrm>
          <a:off x="245863" y="855878"/>
          <a:ext cx="8520600" cy="35866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4446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4C7CE-1380-EA2E-B98B-199DFD08FE0A}"/>
              </a:ext>
            </a:extLst>
          </p:cNvPr>
          <p:cNvSpPr>
            <a:spLocks noGrp="1"/>
          </p:cNvSpPr>
          <p:nvPr>
            <p:ph type="title"/>
          </p:nvPr>
        </p:nvSpPr>
        <p:spPr>
          <a:xfrm>
            <a:off x="362906" y="57320"/>
            <a:ext cx="8520600" cy="572700"/>
          </a:xfrm>
        </p:spPr>
        <p:txBody>
          <a:bodyPr>
            <a:normAutofit fontScale="90000"/>
          </a:bodyPr>
          <a:lstStyle/>
          <a:p>
            <a:r>
              <a:rPr lang="en-US" dirty="0"/>
              <a:t>Economic growth drives passenger volume growth</a:t>
            </a:r>
          </a:p>
        </p:txBody>
      </p:sp>
      <p:pic>
        <p:nvPicPr>
          <p:cNvPr id="5" name="Content Placeholder 4">
            <a:extLst>
              <a:ext uri="{FF2B5EF4-FFF2-40B4-BE49-F238E27FC236}">
                <a16:creationId xmlns:a16="http://schemas.microsoft.com/office/drawing/2014/main" id="{A405279A-ABCC-3EFA-61A6-8FCC2DAF1A14}"/>
              </a:ext>
            </a:extLst>
          </p:cNvPr>
          <p:cNvPicPr>
            <a:picLocks noGrp="1" noChangeAspect="1"/>
          </p:cNvPicPr>
          <p:nvPr>
            <p:ph idx="1"/>
          </p:nvPr>
        </p:nvPicPr>
        <p:blipFill>
          <a:blip r:embed="rId3"/>
          <a:stretch>
            <a:fillRect/>
          </a:stretch>
        </p:blipFill>
        <p:spPr>
          <a:xfrm>
            <a:off x="1368254" y="863599"/>
            <a:ext cx="6251363" cy="3569411"/>
          </a:xfrm>
          <a:prstGeom prst="rect">
            <a:avLst/>
          </a:prstGeom>
        </p:spPr>
      </p:pic>
    </p:spTree>
    <p:extLst>
      <p:ext uri="{BB962C8B-B14F-4D97-AF65-F5344CB8AC3E}">
        <p14:creationId xmlns:p14="http://schemas.microsoft.com/office/powerpoint/2010/main" val="2062760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066" y="85725"/>
            <a:ext cx="8205806" cy="628650"/>
          </a:xfrm>
        </p:spPr>
        <p:txBody>
          <a:bodyPr>
            <a:noAutofit/>
          </a:bodyPr>
          <a:lstStyle/>
          <a:p>
            <a:r>
              <a:rPr lang="en-US" sz="2500" dirty="0"/>
              <a:t>DLH-DEN O&amp;D market had been growing briskly until pilot shortages constrained supply…</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642445335"/>
              </p:ext>
            </p:extLst>
          </p:nvPr>
        </p:nvGraphicFramePr>
        <p:xfrm>
          <a:off x="352984" y="1210221"/>
          <a:ext cx="4219016" cy="30188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195353815"/>
              </p:ext>
            </p:extLst>
          </p:nvPr>
        </p:nvGraphicFramePr>
        <p:xfrm>
          <a:off x="4902869" y="1210221"/>
          <a:ext cx="3945296" cy="3026718"/>
        </p:xfrm>
        <a:graphic>
          <a:graphicData uri="http://schemas.openxmlformats.org/drawingml/2006/chart">
            <c:chart xmlns:c="http://schemas.openxmlformats.org/drawingml/2006/chart" xmlns:r="http://schemas.openxmlformats.org/officeDocument/2006/relationships" r:id="rId4"/>
          </a:graphicData>
        </a:graphic>
      </p:graphicFrame>
      <p:sp>
        <p:nvSpPr>
          <p:cNvPr id="8" name="Rectangle 7"/>
          <p:cNvSpPr/>
          <p:nvPr/>
        </p:nvSpPr>
        <p:spPr>
          <a:xfrm>
            <a:off x="1171026" y="914400"/>
            <a:ext cx="312906" cy="230832"/>
          </a:xfrm>
          <a:prstGeom prst="rect">
            <a:avLst/>
          </a:prstGeom>
        </p:spPr>
        <p:txBody>
          <a:bodyPr wrap="none">
            <a:spAutoFit/>
          </a:bodyPr>
          <a:lstStyle/>
          <a:p>
            <a:pPr algn="ctr"/>
            <a:r>
              <a:rPr lang="en-US" sz="900" dirty="0">
                <a:solidFill>
                  <a:schemeClr val="bg1"/>
                </a:solidFill>
                <a:latin typeface="Arial" pitchFamily="34" charset="0"/>
                <a:cs typeface="Arial" pitchFamily="34" charset="0"/>
              </a:rPr>
              <a:t>10</a:t>
            </a:r>
          </a:p>
        </p:txBody>
      </p:sp>
      <p:sp>
        <p:nvSpPr>
          <p:cNvPr id="10" name="Slide Number Placeholder 2">
            <a:extLst>
              <a:ext uri="{FF2B5EF4-FFF2-40B4-BE49-F238E27FC236}">
                <a16:creationId xmlns:a16="http://schemas.microsoft.com/office/drawing/2014/main" id="{DB45EE27-5546-4F74-81B3-20EC94822F85}"/>
              </a:ext>
            </a:extLst>
          </p:cNvPr>
          <p:cNvSpPr txBox="1">
            <a:spLocks/>
          </p:cNvSpPr>
          <p:nvPr/>
        </p:nvSpPr>
        <p:spPr>
          <a:xfrm>
            <a:off x="4559969" y="4938838"/>
            <a:ext cx="342900" cy="330994"/>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FC7C6956-D0C6-4908-A601-B590B7F2BE13}" type="slidenum">
              <a:rPr lang="en-US" sz="825" b="1">
                <a:solidFill>
                  <a:schemeClr val="bg1"/>
                </a:solidFill>
              </a:rPr>
              <a:pPr/>
              <a:t>6</a:t>
            </a:fld>
            <a:endParaRPr lang="en-US" sz="825" b="1" dirty="0">
              <a:solidFill>
                <a:schemeClr val="bg1"/>
              </a:solidFill>
            </a:endParaRPr>
          </a:p>
        </p:txBody>
      </p:sp>
      <p:sp>
        <p:nvSpPr>
          <p:cNvPr id="3" name="TextBox 2">
            <a:extLst>
              <a:ext uri="{FF2B5EF4-FFF2-40B4-BE49-F238E27FC236}">
                <a16:creationId xmlns:a16="http://schemas.microsoft.com/office/drawing/2014/main" id="{17F62220-7F1D-70CD-488E-3B8A6BF54259}"/>
              </a:ext>
            </a:extLst>
          </p:cNvPr>
          <p:cNvSpPr txBox="1"/>
          <p:nvPr/>
        </p:nvSpPr>
        <p:spPr>
          <a:xfrm>
            <a:off x="295835" y="4236939"/>
            <a:ext cx="3086100" cy="196208"/>
          </a:xfrm>
          <a:prstGeom prst="rect">
            <a:avLst/>
          </a:prstGeom>
          <a:noFill/>
        </p:spPr>
        <p:txBody>
          <a:bodyPr wrap="square" rtlCol="0">
            <a:spAutoFit/>
          </a:bodyPr>
          <a:lstStyle/>
          <a:p>
            <a:r>
              <a:rPr lang="en-US" sz="675" dirty="0"/>
              <a:t>*Source: </a:t>
            </a:r>
            <a:r>
              <a:rPr lang="en-US" sz="675" dirty="0" err="1"/>
              <a:t>Diio</a:t>
            </a:r>
            <a:endParaRPr lang="en-US" sz="675" dirty="0"/>
          </a:p>
        </p:txBody>
      </p:sp>
    </p:spTree>
    <p:extLst>
      <p:ext uri="{BB962C8B-B14F-4D97-AF65-F5344CB8AC3E}">
        <p14:creationId xmlns:p14="http://schemas.microsoft.com/office/powerpoint/2010/main" val="1841770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2625" y="210051"/>
            <a:ext cx="7254688" cy="628650"/>
          </a:xfrm>
        </p:spPr>
        <p:txBody>
          <a:bodyPr>
            <a:noAutofit/>
          </a:bodyPr>
          <a:lstStyle/>
          <a:p>
            <a:r>
              <a:rPr lang="en-US" sz="2500" dirty="0"/>
              <a:t>…as had the Northern Minnesota market to DEN</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918690081"/>
              </p:ext>
            </p:extLst>
          </p:nvPr>
        </p:nvGraphicFramePr>
        <p:xfrm>
          <a:off x="341167" y="1220931"/>
          <a:ext cx="4022403" cy="276612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594114714"/>
              </p:ext>
            </p:extLst>
          </p:nvPr>
        </p:nvGraphicFramePr>
        <p:xfrm>
          <a:off x="4780432" y="1220930"/>
          <a:ext cx="4128244" cy="2766121"/>
        </p:xfrm>
        <a:graphic>
          <a:graphicData uri="http://schemas.openxmlformats.org/drawingml/2006/chart">
            <c:chart xmlns:c="http://schemas.openxmlformats.org/drawingml/2006/chart" xmlns:r="http://schemas.openxmlformats.org/officeDocument/2006/relationships" r:id="rId4"/>
          </a:graphicData>
        </a:graphic>
      </p:graphicFrame>
      <p:sp>
        <p:nvSpPr>
          <p:cNvPr id="8" name="Rectangle 7"/>
          <p:cNvSpPr/>
          <p:nvPr/>
        </p:nvSpPr>
        <p:spPr>
          <a:xfrm>
            <a:off x="1171026" y="914400"/>
            <a:ext cx="312906" cy="230832"/>
          </a:xfrm>
          <a:prstGeom prst="rect">
            <a:avLst/>
          </a:prstGeom>
        </p:spPr>
        <p:txBody>
          <a:bodyPr wrap="none">
            <a:spAutoFit/>
          </a:bodyPr>
          <a:lstStyle/>
          <a:p>
            <a:pPr algn="ctr"/>
            <a:r>
              <a:rPr lang="en-US" sz="900" dirty="0">
                <a:solidFill>
                  <a:schemeClr val="bg1"/>
                </a:solidFill>
                <a:latin typeface="Arial" pitchFamily="34" charset="0"/>
                <a:cs typeface="Arial" pitchFamily="34" charset="0"/>
              </a:rPr>
              <a:t>10</a:t>
            </a:r>
          </a:p>
        </p:txBody>
      </p:sp>
      <p:sp>
        <p:nvSpPr>
          <p:cNvPr id="3" name="TextBox 2"/>
          <p:cNvSpPr txBox="1"/>
          <p:nvPr/>
        </p:nvSpPr>
        <p:spPr>
          <a:xfrm>
            <a:off x="263573" y="3947336"/>
            <a:ext cx="4177590" cy="369332"/>
          </a:xfrm>
          <a:prstGeom prst="rect">
            <a:avLst/>
          </a:prstGeom>
          <a:noFill/>
        </p:spPr>
        <p:txBody>
          <a:bodyPr wrap="square" rtlCol="0">
            <a:spAutoFit/>
          </a:bodyPr>
          <a:lstStyle/>
          <a:p>
            <a:r>
              <a:rPr lang="en-US" sz="900" dirty="0"/>
              <a:t>* Northern Minnesota: DLH, BJI,  INL, &amp; HIB</a:t>
            </a:r>
          </a:p>
          <a:p>
            <a:endParaRPr lang="en-US" sz="900" dirty="0"/>
          </a:p>
        </p:txBody>
      </p:sp>
      <p:sp>
        <p:nvSpPr>
          <p:cNvPr id="10" name="Slide Number Placeholder 2">
            <a:extLst>
              <a:ext uri="{FF2B5EF4-FFF2-40B4-BE49-F238E27FC236}">
                <a16:creationId xmlns:a16="http://schemas.microsoft.com/office/drawing/2014/main" id="{DB45EE27-5546-4F74-81B3-20EC94822F85}"/>
              </a:ext>
            </a:extLst>
          </p:cNvPr>
          <p:cNvSpPr txBox="1">
            <a:spLocks/>
          </p:cNvSpPr>
          <p:nvPr/>
        </p:nvSpPr>
        <p:spPr>
          <a:xfrm>
            <a:off x="4559969" y="4938838"/>
            <a:ext cx="342900" cy="330994"/>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FC7C6956-D0C6-4908-A601-B590B7F2BE13}" type="slidenum">
              <a:rPr lang="en-US" sz="825" b="1">
                <a:solidFill>
                  <a:schemeClr val="bg1"/>
                </a:solidFill>
              </a:rPr>
              <a:pPr/>
              <a:t>7</a:t>
            </a:fld>
            <a:endParaRPr lang="en-US" sz="825" b="1" dirty="0">
              <a:solidFill>
                <a:schemeClr val="bg1"/>
              </a:solidFill>
            </a:endParaRPr>
          </a:p>
        </p:txBody>
      </p:sp>
      <p:sp>
        <p:nvSpPr>
          <p:cNvPr id="5" name="TextBox 4">
            <a:extLst>
              <a:ext uri="{FF2B5EF4-FFF2-40B4-BE49-F238E27FC236}">
                <a16:creationId xmlns:a16="http://schemas.microsoft.com/office/drawing/2014/main" id="{04D47E68-243E-F72A-3D51-249D8B8EBBB1}"/>
              </a:ext>
            </a:extLst>
          </p:cNvPr>
          <p:cNvSpPr txBox="1"/>
          <p:nvPr/>
        </p:nvSpPr>
        <p:spPr>
          <a:xfrm>
            <a:off x="263573" y="4155763"/>
            <a:ext cx="3086100" cy="196208"/>
          </a:xfrm>
          <a:prstGeom prst="rect">
            <a:avLst/>
          </a:prstGeom>
          <a:noFill/>
        </p:spPr>
        <p:txBody>
          <a:bodyPr wrap="square" rtlCol="0">
            <a:spAutoFit/>
          </a:bodyPr>
          <a:lstStyle/>
          <a:p>
            <a:r>
              <a:rPr lang="en-US" sz="675" dirty="0"/>
              <a:t>*Source: </a:t>
            </a:r>
            <a:r>
              <a:rPr lang="en-US" sz="675" dirty="0" err="1"/>
              <a:t>Diio</a:t>
            </a:r>
            <a:endParaRPr lang="en-US" sz="675" dirty="0"/>
          </a:p>
        </p:txBody>
      </p:sp>
    </p:spTree>
    <p:extLst>
      <p:ext uri="{BB962C8B-B14F-4D97-AF65-F5344CB8AC3E}">
        <p14:creationId xmlns:p14="http://schemas.microsoft.com/office/powerpoint/2010/main" val="554436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72" y="-79236"/>
            <a:ext cx="8520600" cy="572700"/>
          </a:xfrm>
        </p:spPr>
        <p:txBody>
          <a:bodyPr>
            <a:noAutofit/>
          </a:bodyPr>
          <a:lstStyle/>
          <a:p>
            <a:r>
              <a:rPr lang="en-US" sz="2500" dirty="0"/>
              <a:t>With the only regional service exclusively to “the west”, there is ample demand regionally that could use service</a:t>
            </a:r>
          </a:p>
        </p:txBody>
      </p:sp>
      <p:sp>
        <p:nvSpPr>
          <p:cNvPr id="5" name="Rectangle 4"/>
          <p:cNvSpPr/>
          <p:nvPr/>
        </p:nvSpPr>
        <p:spPr>
          <a:xfrm>
            <a:off x="1193097" y="914400"/>
            <a:ext cx="248787" cy="230832"/>
          </a:xfrm>
          <a:prstGeom prst="rect">
            <a:avLst/>
          </a:prstGeom>
        </p:spPr>
        <p:txBody>
          <a:bodyPr wrap="none">
            <a:spAutoFit/>
          </a:bodyPr>
          <a:lstStyle/>
          <a:p>
            <a:pPr algn="ctr"/>
            <a:r>
              <a:rPr lang="en-US" sz="900" b="1" dirty="0">
                <a:solidFill>
                  <a:schemeClr val="bg1"/>
                </a:solidFill>
                <a:latin typeface="Arial" pitchFamily="34" charset="0"/>
                <a:cs typeface="Arial" pitchFamily="34" charset="0"/>
              </a:rPr>
              <a:t>3</a:t>
            </a:r>
          </a:p>
        </p:txBody>
      </p:sp>
      <p:sp>
        <p:nvSpPr>
          <p:cNvPr id="7" name="Slide Number Placeholder 2">
            <a:extLst>
              <a:ext uri="{FF2B5EF4-FFF2-40B4-BE49-F238E27FC236}">
                <a16:creationId xmlns:a16="http://schemas.microsoft.com/office/drawing/2014/main" id="{16AB691C-1F8B-4CF5-9DFB-EDFA7606799C}"/>
              </a:ext>
            </a:extLst>
          </p:cNvPr>
          <p:cNvSpPr txBox="1">
            <a:spLocks/>
          </p:cNvSpPr>
          <p:nvPr/>
        </p:nvSpPr>
        <p:spPr>
          <a:xfrm>
            <a:off x="4243388" y="4863703"/>
            <a:ext cx="342900" cy="330994"/>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FC7C6956-D0C6-4908-A601-B590B7F2BE13}" type="slidenum">
              <a:rPr lang="en-US" sz="825" b="1">
                <a:solidFill>
                  <a:schemeClr val="bg1"/>
                </a:solidFill>
              </a:rPr>
              <a:pPr/>
              <a:t>8</a:t>
            </a:fld>
            <a:endParaRPr lang="en-US" sz="825" b="1" dirty="0">
              <a:solidFill>
                <a:schemeClr val="bg1"/>
              </a:solidFill>
            </a:endParaRPr>
          </a:p>
        </p:txBody>
      </p:sp>
      <p:pic>
        <p:nvPicPr>
          <p:cNvPr id="13" name="Picture 12">
            <a:extLst>
              <a:ext uri="{FF2B5EF4-FFF2-40B4-BE49-F238E27FC236}">
                <a16:creationId xmlns:a16="http://schemas.microsoft.com/office/drawing/2014/main" id="{AD3AD6C4-010A-B98F-9DFA-0AD4FD608468}"/>
              </a:ext>
            </a:extLst>
          </p:cNvPr>
          <p:cNvPicPr>
            <a:picLocks noChangeAspect="1"/>
          </p:cNvPicPr>
          <p:nvPr/>
        </p:nvPicPr>
        <p:blipFill>
          <a:blip r:embed="rId3"/>
          <a:stretch>
            <a:fillRect/>
          </a:stretch>
        </p:blipFill>
        <p:spPr>
          <a:xfrm>
            <a:off x="5497365" y="914400"/>
            <a:ext cx="2019541" cy="3431947"/>
          </a:xfrm>
          <a:prstGeom prst="rect">
            <a:avLst/>
          </a:prstGeom>
        </p:spPr>
      </p:pic>
      <p:pic>
        <p:nvPicPr>
          <p:cNvPr id="15" name="Picture 14">
            <a:extLst>
              <a:ext uri="{FF2B5EF4-FFF2-40B4-BE49-F238E27FC236}">
                <a16:creationId xmlns:a16="http://schemas.microsoft.com/office/drawing/2014/main" id="{F71DF507-7B84-1F0B-E7C8-367847FF8A2E}"/>
              </a:ext>
            </a:extLst>
          </p:cNvPr>
          <p:cNvPicPr>
            <a:picLocks noChangeAspect="1"/>
          </p:cNvPicPr>
          <p:nvPr/>
        </p:nvPicPr>
        <p:blipFill>
          <a:blip r:embed="rId4"/>
          <a:stretch>
            <a:fillRect/>
          </a:stretch>
        </p:blipFill>
        <p:spPr>
          <a:xfrm>
            <a:off x="1317490" y="966103"/>
            <a:ext cx="2482240" cy="3505428"/>
          </a:xfrm>
          <a:prstGeom prst="rect">
            <a:avLst/>
          </a:prstGeom>
        </p:spPr>
      </p:pic>
    </p:spTree>
    <p:extLst>
      <p:ext uri="{BB962C8B-B14F-4D97-AF65-F5344CB8AC3E}">
        <p14:creationId xmlns:p14="http://schemas.microsoft.com/office/powerpoint/2010/main" val="748737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028" y="0"/>
            <a:ext cx="8592671" cy="628650"/>
          </a:xfrm>
        </p:spPr>
        <p:txBody>
          <a:bodyPr>
            <a:noAutofit/>
          </a:bodyPr>
          <a:lstStyle/>
          <a:p>
            <a:r>
              <a:rPr lang="en-US" sz="2500" dirty="0"/>
              <a:t>Given historical new market stimulation, DLH-DEN O&amp;D market should generate about 50 PDEWs annually</a:t>
            </a:r>
          </a:p>
        </p:txBody>
      </p:sp>
      <p:sp>
        <p:nvSpPr>
          <p:cNvPr id="5" name="Slide Number Placeholder 2">
            <a:extLst>
              <a:ext uri="{FF2B5EF4-FFF2-40B4-BE49-F238E27FC236}">
                <a16:creationId xmlns:a16="http://schemas.microsoft.com/office/drawing/2014/main" id="{D029928B-E655-4550-8A80-98668D94BF3E}"/>
              </a:ext>
            </a:extLst>
          </p:cNvPr>
          <p:cNvSpPr txBox="1">
            <a:spLocks/>
          </p:cNvSpPr>
          <p:nvPr/>
        </p:nvSpPr>
        <p:spPr>
          <a:xfrm>
            <a:off x="4559969" y="4938838"/>
            <a:ext cx="342900" cy="330994"/>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FC7C6956-D0C6-4908-A601-B590B7F2BE13}" type="slidenum">
              <a:rPr lang="en-US" sz="825" b="1">
                <a:solidFill>
                  <a:schemeClr val="bg1"/>
                </a:solidFill>
              </a:rPr>
              <a:pPr/>
              <a:t>9</a:t>
            </a:fld>
            <a:endParaRPr lang="en-US" sz="825" b="1" dirty="0">
              <a:solidFill>
                <a:schemeClr val="bg1"/>
              </a:solidFill>
            </a:endParaRPr>
          </a:p>
        </p:txBody>
      </p:sp>
      <p:sp>
        <p:nvSpPr>
          <p:cNvPr id="9" name="Rectangle 8">
            <a:extLst>
              <a:ext uri="{FF2B5EF4-FFF2-40B4-BE49-F238E27FC236}">
                <a16:creationId xmlns:a16="http://schemas.microsoft.com/office/drawing/2014/main" id="{CCF99AC7-4371-475C-BA2F-485B131CEF20}"/>
              </a:ext>
            </a:extLst>
          </p:cNvPr>
          <p:cNvSpPr/>
          <p:nvPr/>
        </p:nvSpPr>
        <p:spPr>
          <a:xfrm>
            <a:off x="1551664" y="3383151"/>
            <a:ext cx="7249435" cy="1223412"/>
          </a:xfrm>
          <a:prstGeom prst="rect">
            <a:avLst/>
          </a:prstGeom>
        </p:spPr>
        <p:txBody>
          <a:bodyPr wrap="square">
            <a:spAutoFit/>
          </a:bodyPr>
          <a:lstStyle/>
          <a:p>
            <a:pPr marL="214313" indent="-214313">
              <a:buFont typeface="Arial" panose="020B0604020202020204" pitchFamily="34" charset="0"/>
              <a:buChar char="•"/>
            </a:pPr>
            <a:r>
              <a:rPr lang="en-US" sz="1050" dirty="0"/>
              <a:t>ORD-DLH was stimulated about 315% after new service started</a:t>
            </a:r>
          </a:p>
          <a:p>
            <a:pPr marL="214313" indent="-214313">
              <a:buFont typeface="Arial" panose="020B0604020202020204" pitchFamily="34" charset="0"/>
              <a:buChar char="•"/>
            </a:pPr>
            <a:endParaRPr lang="en-US" sz="1050" dirty="0"/>
          </a:p>
          <a:p>
            <a:pPr marL="214313" indent="-214313">
              <a:buFont typeface="Arial" panose="020B0604020202020204" pitchFamily="34" charset="0"/>
              <a:buChar char="•"/>
            </a:pPr>
            <a:r>
              <a:rPr lang="en-US" sz="1050" dirty="0"/>
              <a:t>It would be expected that new DEN-DLH service would generate at least 25-30 PDEWs at lower stimulation sensitivities; note that N. Minnesota generated 27 PDEWs in 3Q and almost 19 year-round – with leakage of greater than 60% from region (indicating much greater demand when including traffic driving to MSP first)</a:t>
            </a:r>
          </a:p>
          <a:p>
            <a:pPr marL="214313" indent="-214313">
              <a:buFont typeface="Arial" panose="020B0604020202020204" pitchFamily="34" charset="0"/>
              <a:buChar char="•"/>
            </a:pPr>
            <a:endParaRPr lang="en-US" sz="1050" dirty="0"/>
          </a:p>
          <a:p>
            <a:endParaRPr lang="en-US" sz="1050" dirty="0"/>
          </a:p>
        </p:txBody>
      </p:sp>
      <p:pic>
        <p:nvPicPr>
          <p:cNvPr id="6" name="Picture 5">
            <a:extLst>
              <a:ext uri="{FF2B5EF4-FFF2-40B4-BE49-F238E27FC236}">
                <a16:creationId xmlns:a16="http://schemas.microsoft.com/office/drawing/2014/main" id="{1DC57A3B-C868-3F55-80EB-92FEE760247B}"/>
              </a:ext>
            </a:extLst>
          </p:cNvPr>
          <p:cNvPicPr>
            <a:picLocks noChangeAspect="1"/>
          </p:cNvPicPr>
          <p:nvPr/>
        </p:nvPicPr>
        <p:blipFill>
          <a:blip r:embed="rId3"/>
          <a:stretch>
            <a:fillRect/>
          </a:stretch>
        </p:blipFill>
        <p:spPr>
          <a:xfrm>
            <a:off x="1646895" y="1059698"/>
            <a:ext cx="5507309" cy="2354426"/>
          </a:xfrm>
          <a:prstGeom prst="rect">
            <a:avLst/>
          </a:prstGeom>
        </p:spPr>
      </p:pic>
      <p:sp>
        <p:nvSpPr>
          <p:cNvPr id="10" name="TextBox 9">
            <a:extLst>
              <a:ext uri="{FF2B5EF4-FFF2-40B4-BE49-F238E27FC236}">
                <a16:creationId xmlns:a16="http://schemas.microsoft.com/office/drawing/2014/main" id="{C35103D0-8A75-613F-9BE7-6B355C66C05F}"/>
              </a:ext>
            </a:extLst>
          </p:cNvPr>
          <p:cNvSpPr txBox="1"/>
          <p:nvPr/>
        </p:nvSpPr>
        <p:spPr>
          <a:xfrm>
            <a:off x="103845" y="4287938"/>
            <a:ext cx="3086100" cy="196208"/>
          </a:xfrm>
          <a:prstGeom prst="rect">
            <a:avLst/>
          </a:prstGeom>
          <a:noFill/>
        </p:spPr>
        <p:txBody>
          <a:bodyPr wrap="square" rtlCol="0">
            <a:spAutoFit/>
          </a:bodyPr>
          <a:lstStyle/>
          <a:p>
            <a:r>
              <a:rPr lang="en-US" sz="675" dirty="0"/>
              <a:t>*Source: </a:t>
            </a:r>
            <a:r>
              <a:rPr lang="en-US" sz="675" dirty="0" err="1"/>
              <a:t>Diio</a:t>
            </a:r>
            <a:r>
              <a:rPr lang="en-US" sz="675" dirty="0"/>
              <a:t> for market demand; fares are average one-way net of taxes</a:t>
            </a:r>
          </a:p>
        </p:txBody>
      </p:sp>
    </p:spTree>
    <p:extLst>
      <p:ext uri="{BB962C8B-B14F-4D97-AF65-F5344CB8AC3E}">
        <p14:creationId xmlns:p14="http://schemas.microsoft.com/office/powerpoint/2010/main" val="13835056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790</TotalTime>
  <Words>1453</Words>
  <Application>Microsoft Office PowerPoint</Application>
  <PresentationFormat>On-screen Show (16:9)</PresentationFormat>
  <Paragraphs>152</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Georgia</vt:lpstr>
      <vt:lpstr>Univers</vt:lpstr>
      <vt:lpstr>Simple Light</vt:lpstr>
      <vt:lpstr>PowerPoint Presentation</vt:lpstr>
      <vt:lpstr>Potential DLH-DEN Service on UA: Where we were in 2019</vt:lpstr>
      <vt:lpstr>Enplaned Passengers per capita: U.S. average is 1.0, but airports differ due to a few factors</vt:lpstr>
      <vt:lpstr>Higher incomes also generate most of air travel demand</vt:lpstr>
      <vt:lpstr>Economic growth drives passenger volume growth</vt:lpstr>
      <vt:lpstr>DLH-DEN O&amp;D market had been growing briskly until pilot shortages constrained supply…</vt:lpstr>
      <vt:lpstr>…as had the Northern Minnesota market to DEN</vt:lpstr>
      <vt:lpstr>With the only regional service exclusively to “the west”, there is ample demand regionally that could use service</vt:lpstr>
      <vt:lpstr>Given historical new market stimulation, DLH-DEN O&amp;D market should generate about 50 PDEWs annually</vt:lpstr>
      <vt:lpstr>Baseline Forecast of about 53.7 passengers per trip or about an 83.8% load factor on a CRJ-700</vt:lpstr>
      <vt:lpstr>Key Point: Since 2019, the biggest change has been operating costs exploded higher (and fleet changes)…</vt:lpstr>
      <vt:lpstr>…Operating Costs are estimated to have increased by over $3.7 million annually on the DLH-DEN route</vt:lpstr>
      <vt:lpstr>We believe that a $1.5 million MRG will be required for this route to be considered (another $750k is needed)</vt:lpstr>
      <vt:lpstr>Closing: Communities/states are getting much more aggressive in recruiting air service with MRGs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Bown</dc:creator>
  <cp:lastModifiedBy>Mike Bown</cp:lastModifiedBy>
  <cp:revision>76</cp:revision>
  <dcterms:modified xsi:type="dcterms:W3CDTF">2024-02-05T20:24:12Z</dcterms:modified>
</cp:coreProperties>
</file>