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11"/>
  </p:notesMasterIdLst>
  <p:sldIdLst>
    <p:sldId id="276" r:id="rId2"/>
    <p:sldId id="267" r:id="rId3"/>
    <p:sldId id="268" r:id="rId4"/>
    <p:sldId id="265" r:id="rId5"/>
    <p:sldId id="266" r:id="rId6"/>
    <p:sldId id="264" r:id="rId7"/>
    <p:sldId id="285" r:id="rId8"/>
    <p:sldId id="286" r:id="rId9"/>
    <p:sldId id="287" r:id="rId10"/>
  </p:sldIdLst>
  <p:sldSz cx="9144000" cy="5143500" type="screen16x9"/>
  <p:notesSz cx="6858000" cy="9144000"/>
  <p:embeddedFontLst>
    <p:embeddedFont>
      <p:font typeface="Nunito Sans" pitchFamily="2" charset="0"/>
      <p:regular r:id="rId12"/>
      <p:bold r:id="rId13"/>
      <p:italic r:id="rId14"/>
      <p:boldItalic r:id="rId15"/>
    </p:embeddedFont>
    <p:embeddedFont>
      <p:font typeface="Nunito Sans ExtraBold" pitchFamily="2" charset="0"/>
      <p:bold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80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6426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87130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5083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80444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20915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0886EC9A-EBA6-24DA-CA53-924FF172F097}"/>
            </a:ext>
          </a:extLst>
        </p:cNvPr>
        <p:cNvGrpSpPr/>
        <p:nvPr/>
      </p:nvGrpSpPr>
      <p:grpSpPr>
        <a:xfrm>
          <a:off x="0" y="0"/>
          <a:ext cx="0" cy="0"/>
          <a:chOff x="0" y="0"/>
          <a:chExt cx="0" cy="0"/>
        </a:xfrm>
      </p:grpSpPr>
      <p:sp>
        <p:nvSpPr>
          <p:cNvPr id="51" name="Google Shape;51;p2:notes">
            <a:extLst>
              <a:ext uri="{FF2B5EF4-FFF2-40B4-BE49-F238E27FC236}">
                <a16:creationId xmlns:a16="http://schemas.microsoft.com/office/drawing/2014/main" id="{9D06D4A5-16B1-1490-AA0A-616264F586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a:extLst>
              <a:ext uri="{FF2B5EF4-FFF2-40B4-BE49-F238E27FC236}">
                <a16:creationId xmlns:a16="http://schemas.microsoft.com/office/drawing/2014/main" id="{5847C802-95C3-4BB4-1A61-79F5417EF55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5114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0886EC9A-EBA6-24DA-CA53-924FF172F097}"/>
            </a:ext>
          </a:extLst>
        </p:cNvPr>
        <p:cNvGrpSpPr/>
        <p:nvPr/>
      </p:nvGrpSpPr>
      <p:grpSpPr>
        <a:xfrm>
          <a:off x="0" y="0"/>
          <a:ext cx="0" cy="0"/>
          <a:chOff x="0" y="0"/>
          <a:chExt cx="0" cy="0"/>
        </a:xfrm>
      </p:grpSpPr>
      <p:sp>
        <p:nvSpPr>
          <p:cNvPr id="51" name="Google Shape;51;p2:notes">
            <a:extLst>
              <a:ext uri="{FF2B5EF4-FFF2-40B4-BE49-F238E27FC236}">
                <a16:creationId xmlns:a16="http://schemas.microsoft.com/office/drawing/2014/main" id="{9D06D4A5-16B1-1490-AA0A-616264F586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a:extLst>
              <a:ext uri="{FF2B5EF4-FFF2-40B4-BE49-F238E27FC236}">
                <a16:creationId xmlns:a16="http://schemas.microsoft.com/office/drawing/2014/main" id="{5847C802-95C3-4BB4-1A61-79F5417EF55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92015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0886EC9A-EBA6-24DA-CA53-924FF172F097}"/>
            </a:ext>
          </a:extLst>
        </p:cNvPr>
        <p:cNvGrpSpPr/>
        <p:nvPr/>
      </p:nvGrpSpPr>
      <p:grpSpPr>
        <a:xfrm>
          <a:off x="0" y="0"/>
          <a:ext cx="0" cy="0"/>
          <a:chOff x="0" y="0"/>
          <a:chExt cx="0" cy="0"/>
        </a:xfrm>
      </p:grpSpPr>
      <p:sp>
        <p:nvSpPr>
          <p:cNvPr id="51" name="Google Shape;51;p2:notes">
            <a:extLst>
              <a:ext uri="{FF2B5EF4-FFF2-40B4-BE49-F238E27FC236}">
                <a16:creationId xmlns:a16="http://schemas.microsoft.com/office/drawing/2014/main" id="{9D06D4A5-16B1-1490-AA0A-616264F586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a:extLst>
              <a:ext uri="{FF2B5EF4-FFF2-40B4-BE49-F238E27FC236}">
                <a16:creationId xmlns:a16="http://schemas.microsoft.com/office/drawing/2014/main" id="{5847C802-95C3-4BB4-1A61-79F5417EF55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76880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25407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6" name="Google Shape;26;p7"/>
          <p:cNvSpPr txBox="1">
            <a:spLocks noGrp="1"/>
          </p:cNvSpPr>
          <p:nvPr>
            <p:ph type="body" idx="1"/>
          </p:nvPr>
        </p:nvSpPr>
        <p:spPr>
          <a:xfrm>
            <a:off x="311700" y="1389600"/>
            <a:ext cx="39267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p:nvPr/>
        </p:nvSpPr>
        <p:spPr>
          <a:xfrm>
            <a:off x="4572000" y="-125"/>
            <a:ext cx="4572000" cy="451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 name="Google Shape;32;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 name="Google Shape;33;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
        <p:cNvGrpSpPr/>
        <p:nvPr/>
      </p:nvGrpSpPr>
      <p:grpSpPr>
        <a:xfrm>
          <a:off x="0" y="0"/>
          <a:ext cx="0" cy="0"/>
          <a:chOff x="0" y="0"/>
          <a:chExt cx="0" cy="0"/>
        </a:xfrm>
      </p:grpSpPr>
      <p:sp>
        <p:nvSpPr>
          <p:cNvPr id="35" name="Google Shape;35;p1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11"/>
          <p:cNvSpPr txBox="1"/>
          <p:nvPr/>
        </p:nvSpPr>
        <p:spPr>
          <a:xfrm>
            <a:off x="620300" y="582650"/>
            <a:ext cx="5387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 sz="3600" b="1">
                <a:solidFill>
                  <a:srgbClr val="005AA1"/>
                </a:solidFill>
                <a:latin typeface="Nunito Sans"/>
                <a:ea typeface="Nunito Sans"/>
                <a:cs typeface="Nunito Sans"/>
                <a:sym typeface="Nunito Sans"/>
              </a:rPr>
              <a:t>Headline for the page.</a:t>
            </a:r>
            <a:endParaRPr sz="3600" b="1" i="0" u="none" strike="noStrike" cap="none">
              <a:solidFill>
                <a:srgbClr val="005AA1"/>
              </a:solidFill>
              <a:latin typeface="Nunito Sans"/>
              <a:ea typeface="Nunito Sans"/>
              <a:cs typeface="Nunito Sans"/>
              <a:sym typeface="Nunito Sans"/>
            </a:endParaRPr>
          </a:p>
        </p:txBody>
      </p:sp>
      <p:sp>
        <p:nvSpPr>
          <p:cNvPr id="38" name="Google Shape;38;p11"/>
          <p:cNvSpPr txBox="1"/>
          <p:nvPr/>
        </p:nvSpPr>
        <p:spPr>
          <a:xfrm>
            <a:off x="620300" y="2073275"/>
            <a:ext cx="81447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434343"/>
                </a:solidFill>
                <a:latin typeface="Nunito Sans"/>
                <a:ea typeface="Nunito Sans"/>
                <a:cs typeface="Nunito Sans"/>
                <a:sym typeface="Nunito Sans"/>
              </a:rPr>
              <a:t>Lorem ipsum dolor sit amet, consectetur adipiscing elit. Donec purus tortor, venenatis id nisi non, dignissim egestas ligula. Praesent scelerisque, libero sed lobortis efficitur, mauris nunc maximus purus, id faucibus mi elit vel tellus. </a:t>
            </a:r>
            <a:endParaRPr sz="1600" b="0" i="0" u="none" strike="noStrike" cap="none">
              <a:solidFill>
                <a:srgbClr val="434343"/>
              </a:solidFill>
              <a:latin typeface="Nunito Sans ExtraBold"/>
              <a:ea typeface="Nunito Sans ExtraBold"/>
              <a:cs typeface="Nunito Sans ExtraBold"/>
              <a:sym typeface="Nunito Sans ExtraBold"/>
            </a:endParaRPr>
          </a:p>
        </p:txBody>
      </p:sp>
      <p:sp>
        <p:nvSpPr>
          <p:cNvPr id="39" name="Google Shape;39;p11"/>
          <p:cNvSpPr txBox="1"/>
          <p:nvPr/>
        </p:nvSpPr>
        <p:spPr>
          <a:xfrm>
            <a:off x="620300" y="1377175"/>
            <a:ext cx="701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5AA1"/>
                </a:solidFill>
                <a:latin typeface="Nunito Sans ExtraBold"/>
                <a:ea typeface="Nunito Sans ExtraBold"/>
                <a:cs typeface="Nunito Sans ExtraBold"/>
                <a:sym typeface="Nunito Sans ExtraBold"/>
              </a:rPr>
              <a:t>Subheadline for this slide.</a:t>
            </a:r>
            <a:endParaRPr sz="2400" b="0" i="0" u="none" strike="noStrike" cap="none">
              <a:solidFill>
                <a:srgbClr val="005AA1"/>
              </a:solidFill>
              <a:latin typeface="Nunito Sans ExtraBold"/>
              <a:ea typeface="Nunito Sans ExtraBold"/>
              <a:cs typeface="Nunito Sans ExtraBold"/>
              <a:sym typeface="Nunito Sans ExtraBo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005AA1"/>
              </a:buClr>
              <a:buSzPts val="3600"/>
              <a:buFont typeface="Nunito Sans"/>
              <a:buNone/>
              <a:defRPr sz="3600" b="1" i="0" u="none" strike="noStrike" cap="none">
                <a:solidFill>
                  <a:srgbClr val="005AA1"/>
                </a:solidFill>
                <a:latin typeface="Nunito Sans"/>
                <a:ea typeface="Nunito Sans"/>
                <a:cs typeface="Nunito Sans"/>
                <a:sym typeface="Nunito Sa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1pPr>
            <a:lvl2pPr marL="914400" marR="0" lvl="1"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2pPr>
            <a:lvl3pPr marL="1371600" marR="0" lvl="2"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3pPr>
            <a:lvl4pPr marL="1828800" marR="0" lvl="3"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4pPr>
            <a:lvl5pPr marL="2286000" marR="0" lvl="4"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5pPr>
            <a:lvl6pPr marL="2743200" marR="0" lvl="5"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6pPr>
            <a:lvl7pPr marL="3200400" marR="0" lvl="6"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7pPr>
            <a:lvl8pPr marL="3657600" marR="0" lvl="7"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8pPr>
            <a:lvl9pPr marL="4114800" marR="0" lvl="8"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9pPr>
          </a:lstStyle>
          <a:p>
            <a:endParaRPr/>
          </a:p>
        </p:txBody>
      </p:sp>
      <p:sp>
        <p:nvSpPr>
          <p:cNvPr id="8" name="Google Shape;8;p1"/>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Google Shape;9;p1"/>
          <p:cNvPicPr preferRelativeResize="0"/>
          <p:nvPr/>
        </p:nvPicPr>
        <p:blipFill rotWithShape="1">
          <a:blip r:embed="rId10">
            <a:alphaModFix/>
          </a:blip>
          <a:srcRect/>
          <a:stretch/>
        </p:blipFill>
        <p:spPr>
          <a:xfrm>
            <a:off x="313450" y="4655250"/>
            <a:ext cx="1418226" cy="3449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A471AD-3859-33A2-140C-66187530948B}"/>
              </a:ext>
            </a:extLst>
          </p:cNvPr>
          <p:cNvSpPr>
            <a:spLocks noGrp="1"/>
          </p:cNvSpPr>
          <p:nvPr>
            <p:ph type="ctrTitle"/>
          </p:nvPr>
        </p:nvSpPr>
        <p:spPr>
          <a:xfrm>
            <a:off x="384279" y="418003"/>
            <a:ext cx="8520600" cy="895539"/>
          </a:xfrm>
        </p:spPr>
        <p:txBody>
          <a:bodyPr>
            <a:normAutofit fontScale="90000"/>
          </a:bodyPr>
          <a:lstStyle/>
          <a:p>
            <a:r>
              <a:rPr lang="en-US" sz="2700" b="1" dirty="0">
                <a:solidFill>
                  <a:srgbClr val="005AA1"/>
                </a:solidFill>
                <a:latin typeface="Nunito Sans"/>
              </a:rPr>
              <a:t>Operations/Construction/Projects/Planning Update</a:t>
            </a:r>
            <a:br>
              <a:rPr lang="en-US" sz="4800" b="1" dirty="0">
                <a:solidFill>
                  <a:srgbClr val="005AA1"/>
                </a:solidFill>
                <a:latin typeface="Nunito Sans"/>
                <a:sym typeface="Nunito Sans"/>
              </a:rPr>
            </a:br>
            <a:endParaRPr lang="en-US" dirty="0"/>
          </a:p>
        </p:txBody>
      </p:sp>
      <p:sp>
        <p:nvSpPr>
          <p:cNvPr id="6" name="Subtitle 5">
            <a:extLst>
              <a:ext uri="{FF2B5EF4-FFF2-40B4-BE49-F238E27FC236}">
                <a16:creationId xmlns:a16="http://schemas.microsoft.com/office/drawing/2014/main" id="{13889D7D-CBBC-96D1-D888-CEBD00EBDE28}"/>
              </a:ext>
            </a:extLst>
          </p:cNvPr>
          <p:cNvSpPr>
            <a:spLocks noGrp="1"/>
          </p:cNvSpPr>
          <p:nvPr>
            <p:ph type="subTitle" idx="1"/>
          </p:nvPr>
        </p:nvSpPr>
        <p:spPr>
          <a:xfrm>
            <a:off x="311700" y="725714"/>
            <a:ext cx="8520600" cy="3606800"/>
          </a:xfrm>
        </p:spPr>
        <p:txBody>
          <a:bodyPr>
            <a:normAutofit/>
          </a:bodyPr>
          <a:lstStyle/>
          <a:p>
            <a:pPr marL="127000" indent="0" algn="l"/>
            <a:r>
              <a:rPr lang="en-US" sz="1800" b="1" i="0" u="none" strike="noStrike" baseline="0" dirty="0">
                <a:latin typeface="ArialMT"/>
              </a:rPr>
              <a:t>Duluth International Airport:</a:t>
            </a:r>
          </a:p>
          <a:p>
            <a:pPr marL="127000" indent="0" algn="l"/>
            <a:endParaRPr lang="en-US" sz="1800" b="0" i="0" u="none" strike="noStrike" baseline="0" dirty="0">
              <a:latin typeface="ArialMT"/>
            </a:endParaRPr>
          </a:p>
          <a:p>
            <a:pPr algn="l">
              <a:buFont typeface="Arial" panose="020B0604020202020204" pitchFamily="34" charset="0"/>
              <a:buChar char="•"/>
            </a:pPr>
            <a:r>
              <a:rPr lang="en-US" sz="1800" b="0" i="0" u="none" strike="noStrike" baseline="0" dirty="0">
                <a:latin typeface="ArialMT"/>
              </a:rPr>
              <a:t>Air Traffic Control Tower Design Update</a:t>
            </a:r>
          </a:p>
          <a:p>
            <a:pPr lvl="1" algn="l">
              <a:buFont typeface="Arial" panose="020B0604020202020204" pitchFamily="34" charset="0"/>
              <a:buChar char="•"/>
            </a:pPr>
            <a:r>
              <a:rPr lang="en-US" sz="1800" dirty="0">
                <a:latin typeface="ArialMT"/>
              </a:rPr>
              <a:t>Building 100 Demolition </a:t>
            </a:r>
          </a:p>
          <a:p>
            <a:pPr algn="l">
              <a:buFont typeface="Arial" panose="020B0604020202020204" pitchFamily="34" charset="0"/>
              <a:buChar char="•"/>
            </a:pPr>
            <a:r>
              <a:rPr lang="en-US" sz="1800" b="0" i="0" u="none" strike="noStrike" baseline="0" dirty="0">
                <a:latin typeface="ArialMT"/>
              </a:rPr>
              <a:t>Taxiway A – Phase 3 Construction </a:t>
            </a:r>
          </a:p>
          <a:p>
            <a:pPr lvl="1" algn="l">
              <a:buFont typeface="Arial" panose="020B0604020202020204" pitchFamily="34" charset="0"/>
              <a:buChar char="•"/>
            </a:pPr>
            <a:r>
              <a:rPr lang="en-US" sz="1800" b="0" i="0" u="none" strike="noStrike" baseline="0" dirty="0">
                <a:latin typeface="ArialMT"/>
              </a:rPr>
              <a:t>Starts May 21</a:t>
            </a:r>
            <a:r>
              <a:rPr lang="en-US" sz="1800" b="0" i="0" u="none" strike="noStrike" baseline="30000" dirty="0">
                <a:latin typeface="ArialMT"/>
              </a:rPr>
              <a:t>st</a:t>
            </a:r>
            <a:r>
              <a:rPr lang="en-US" sz="1800" b="0" i="0" u="none" strike="noStrike" baseline="0" dirty="0">
                <a:latin typeface="ArialMT"/>
              </a:rPr>
              <a:t>, 2024</a:t>
            </a:r>
          </a:p>
          <a:p>
            <a:pPr algn="l">
              <a:buFont typeface="Arial" panose="020B0604020202020204" pitchFamily="34" charset="0"/>
              <a:buChar char="•"/>
            </a:pPr>
            <a:r>
              <a:rPr lang="en-US" sz="1800" b="0" i="0" u="none" strike="noStrike" baseline="0" dirty="0">
                <a:latin typeface="ArialMT"/>
              </a:rPr>
              <a:t>Airshow 2024 – May 18-19, 2024</a:t>
            </a:r>
          </a:p>
          <a:p>
            <a:pPr marL="127000" indent="0" algn="l"/>
            <a:endParaRPr lang="en-US" sz="1800" b="0" i="0" u="none" strike="noStrike" baseline="0" dirty="0">
              <a:latin typeface="ArialMT"/>
            </a:endParaRPr>
          </a:p>
          <a:p>
            <a:pPr marL="127000" indent="0" algn="l"/>
            <a:r>
              <a:rPr lang="en-US" sz="1800" b="1" dirty="0">
                <a:latin typeface="ArialMT"/>
              </a:rPr>
              <a:t>Sky Harbor Airport:</a:t>
            </a:r>
          </a:p>
          <a:p>
            <a:pPr marL="127000" indent="0" algn="l"/>
            <a:endParaRPr lang="en-US" sz="1800" dirty="0">
              <a:latin typeface="ArialMT"/>
            </a:endParaRPr>
          </a:p>
          <a:p>
            <a:pPr marL="412750" indent="-285750" algn="l">
              <a:buFont typeface="Arial" panose="020B0604020202020204" pitchFamily="34" charset="0"/>
              <a:buChar char="•"/>
            </a:pPr>
            <a:r>
              <a:rPr lang="en-US" sz="1800" b="0" i="0" u="none" strike="noStrike" baseline="0" dirty="0">
                <a:latin typeface="ArialMT"/>
              </a:rPr>
              <a:t>New General Aviation Terminal Construction Update</a:t>
            </a:r>
          </a:p>
          <a:p>
            <a:pPr marL="412750" indent="-285750" algn="l">
              <a:buFont typeface="Arial" panose="020B0604020202020204" pitchFamily="34" charset="0"/>
              <a:buChar char="•"/>
            </a:pPr>
            <a:r>
              <a:rPr lang="en-US" sz="1800" dirty="0">
                <a:latin typeface="ArialMT"/>
              </a:rPr>
              <a:t>New Snow Removal Equipment Building Construction Update</a:t>
            </a:r>
            <a:endParaRPr lang="en-US" sz="1800" b="0" i="0" u="none" strike="noStrike" baseline="0" dirty="0">
              <a:latin typeface="ArialMT"/>
            </a:endParaRPr>
          </a:p>
        </p:txBody>
      </p:sp>
    </p:spTree>
    <p:extLst>
      <p:ext uri="{BB962C8B-B14F-4D97-AF65-F5344CB8AC3E}">
        <p14:creationId xmlns:p14="http://schemas.microsoft.com/office/powerpoint/2010/main" val="1519692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82715" y="241287"/>
            <a:ext cx="8545414"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Air Traffic Control Tower Replacement</a:t>
            </a:r>
            <a:endParaRPr lang="en-US"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3" name="Picture 2">
            <a:extLst>
              <a:ext uri="{FF2B5EF4-FFF2-40B4-BE49-F238E27FC236}">
                <a16:creationId xmlns:a16="http://schemas.microsoft.com/office/drawing/2014/main" id="{EA9A472F-744D-C2D3-6230-6A9DEAD3C7D9}"/>
              </a:ext>
            </a:extLst>
          </p:cNvPr>
          <p:cNvPicPr>
            <a:picLocks noChangeAspect="1"/>
          </p:cNvPicPr>
          <p:nvPr/>
        </p:nvPicPr>
        <p:blipFill>
          <a:blip r:embed="rId4"/>
          <a:stretch>
            <a:fillRect/>
          </a:stretch>
        </p:blipFill>
        <p:spPr>
          <a:xfrm>
            <a:off x="1354881" y="779115"/>
            <a:ext cx="6201081" cy="3585269"/>
          </a:xfrm>
          <a:prstGeom prst="rect">
            <a:avLst/>
          </a:prstGeom>
        </p:spPr>
      </p:pic>
    </p:spTree>
    <p:extLst>
      <p:ext uri="{BB962C8B-B14F-4D97-AF65-F5344CB8AC3E}">
        <p14:creationId xmlns:p14="http://schemas.microsoft.com/office/powerpoint/2010/main" val="1931947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82715" y="241287"/>
            <a:ext cx="8545414"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sym typeface="Nunito Sans"/>
              </a:rPr>
              <a:t>Building 100 Demolition</a:t>
            </a: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3" name="Picture 2">
            <a:extLst>
              <a:ext uri="{FF2B5EF4-FFF2-40B4-BE49-F238E27FC236}">
                <a16:creationId xmlns:a16="http://schemas.microsoft.com/office/drawing/2014/main" id="{CE8B2D04-451A-F3B3-465C-F861B5EA746F}"/>
              </a:ext>
            </a:extLst>
          </p:cNvPr>
          <p:cNvPicPr>
            <a:picLocks noChangeAspect="1"/>
          </p:cNvPicPr>
          <p:nvPr/>
        </p:nvPicPr>
        <p:blipFill>
          <a:blip r:embed="rId4"/>
          <a:stretch>
            <a:fillRect/>
          </a:stretch>
        </p:blipFill>
        <p:spPr>
          <a:xfrm>
            <a:off x="102395" y="1414531"/>
            <a:ext cx="2712262" cy="2208770"/>
          </a:xfrm>
          <a:prstGeom prst="rect">
            <a:avLst/>
          </a:prstGeom>
        </p:spPr>
      </p:pic>
      <p:pic>
        <p:nvPicPr>
          <p:cNvPr id="6" name="Picture 5">
            <a:extLst>
              <a:ext uri="{FF2B5EF4-FFF2-40B4-BE49-F238E27FC236}">
                <a16:creationId xmlns:a16="http://schemas.microsoft.com/office/drawing/2014/main" id="{4ACCDB16-A50B-0E75-7472-227D0527F80F}"/>
              </a:ext>
            </a:extLst>
          </p:cNvPr>
          <p:cNvPicPr>
            <a:picLocks noChangeAspect="1"/>
          </p:cNvPicPr>
          <p:nvPr/>
        </p:nvPicPr>
        <p:blipFill rotWithShape="1">
          <a:blip r:embed="rId5"/>
          <a:srcRect l="15896" r="3474" b="9149"/>
          <a:stretch/>
        </p:blipFill>
        <p:spPr>
          <a:xfrm>
            <a:off x="5796562" y="1414531"/>
            <a:ext cx="3083011" cy="2208770"/>
          </a:xfrm>
          <a:prstGeom prst="rect">
            <a:avLst/>
          </a:prstGeom>
        </p:spPr>
      </p:pic>
      <p:pic>
        <p:nvPicPr>
          <p:cNvPr id="8" name="Picture 7">
            <a:extLst>
              <a:ext uri="{FF2B5EF4-FFF2-40B4-BE49-F238E27FC236}">
                <a16:creationId xmlns:a16="http://schemas.microsoft.com/office/drawing/2014/main" id="{E4E5F278-BDA1-097D-68FD-87A70FF881E1}"/>
              </a:ext>
            </a:extLst>
          </p:cNvPr>
          <p:cNvPicPr>
            <a:picLocks noChangeAspect="1"/>
          </p:cNvPicPr>
          <p:nvPr/>
        </p:nvPicPr>
        <p:blipFill rotWithShape="1">
          <a:blip r:embed="rId6"/>
          <a:srcRect l="704" r="25644"/>
          <a:stretch/>
        </p:blipFill>
        <p:spPr>
          <a:xfrm>
            <a:off x="3014847" y="1406490"/>
            <a:ext cx="2581525" cy="2208770"/>
          </a:xfrm>
          <a:prstGeom prst="rect">
            <a:avLst/>
          </a:prstGeom>
        </p:spPr>
      </p:pic>
      <p:sp>
        <p:nvSpPr>
          <p:cNvPr id="10" name="TextBox 9">
            <a:extLst>
              <a:ext uri="{FF2B5EF4-FFF2-40B4-BE49-F238E27FC236}">
                <a16:creationId xmlns:a16="http://schemas.microsoft.com/office/drawing/2014/main" id="{5D4E70A8-51E1-1D55-F65F-23FFA8E9D13A}"/>
              </a:ext>
            </a:extLst>
          </p:cNvPr>
          <p:cNvSpPr txBox="1"/>
          <p:nvPr/>
        </p:nvSpPr>
        <p:spPr>
          <a:xfrm>
            <a:off x="1353971" y="885874"/>
            <a:ext cx="755409" cy="523220"/>
          </a:xfrm>
          <a:prstGeom prst="rect">
            <a:avLst/>
          </a:prstGeom>
          <a:noFill/>
        </p:spPr>
        <p:txBody>
          <a:bodyPr wrap="square" rtlCol="0">
            <a:spAutoFit/>
          </a:bodyPr>
          <a:lstStyle/>
          <a:p>
            <a:r>
              <a:rPr lang="en-US" dirty="0"/>
              <a:t>Before	</a:t>
            </a:r>
          </a:p>
        </p:txBody>
      </p:sp>
      <p:sp>
        <p:nvSpPr>
          <p:cNvPr id="11" name="TextBox 10">
            <a:extLst>
              <a:ext uri="{FF2B5EF4-FFF2-40B4-BE49-F238E27FC236}">
                <a16:creationId xmlns:a16="http://schemas.microsoft.com/office/drawing/2014/main" id="{714DD6D9-76E7-C478-0DC1-48D2958AB22D}"/>
              </a:ext>
            </a:extLst>
          </p:cNvPr>
          <p:cNvSpPr txBox="1"/>
          <p:nvPr/>
        </p:nvSpPr>
        <p:spPr>
          <a:xfrm>
            <a:off x="3927904" y="863630"/>
            <a:ext cx="755409" cy="523220"/>
          </a:xfrm>
          <a:prstGeom prst="rect">
            <a:avLst/>
          </a:prstGeom>
          <a:noFill/>
        </p:spPr>
        <p:txBody>
          <a:bodyPr wrap="square" rtlCol="0">
            <a:spAutoFit/>
          </a:bodyPr>
          <a:lstStyle/>
          <a:p>
            <a:r>
              <a:rPr lang="en-US" dirty="0"/>
              <a:t>During	</a:t>
            </a:r>
          </a:p>
        </p:txBody>
      </p:sp>
      <p:sp>
        <p:nvSpPr>
          <p:cNvPr id="12" name="TextBox 11">
            <a:extLst>
              <a:ext uri="{FF2B5EF4-FFF2-40B4-BE49-F238E27FC236}">
                <a16:creationId xmlns:a16="http://schemas.microsoft.com/office/drawing/2014/main" id="{409C331C-6F4F-A145-411E-39C349150546}"/>
              </a:ext>
            </a:extLst>
          </p:cNvPr>
          <p:cNvSpPr txBox="1"/>
          <p:nvPr/>
        </p:nvSpPr>
        <p:spPr>
          <a:xfrm>
            <a:off x="6960362" y="870692"/>
            <a:ext cx="755409" cy="523220"/>
          </a:xfrm>
          <a:prstGeom prst="rect">
            <a:avLst/>
          </a:prstGeom>
          <a:noFill/>
        </p:spPr>
        <p:txBody>
          <a:bodyPr wrap="square" rtlCol="0">
            <a:spAutoFit/>
          </a:bodyPr>
          <a:lstStyle/>
          <a:p>
            <a:r>
              <a:rPr lang="en-US" dirty="0"/>
              <a:t>After	</a:t>
            </a:r>
          </a:p>
        </p:txBody>
      </p:sp>
    </p:spTree>
    <p:extLst>
      <p:ext uri="{BB962C8B-B14F-4D97-AF65-F5344CB8AC3E}">
        <p14:creationId xmlns:p14="http://schemas.microsoft.com/office/powerpoint/2010/main" val="448111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83429" y="241287"/>
            <a:ext cx="8144700"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Ranch Hangar Completion - Ribbon Cutting</a:t>
            </a:r>
            <a:endParaRPr lang="en-US"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3" name="Picture 2">
            <a:extLst>
              <a:ext uri="{FF2B5EF4-FFF2-40B4-BE49-F238E27FC236}">
                <a16:creationId xmlns:a16="http://schemas.microsoft.com/office/drawing/2014/main" id="{EF467F5B-BECD-E11A-7123-21F6492691DB}"/>
              </a:ext>
            </a:extLst>
          </p:cNvPr>
          <p:cNvPicPr>
            <a:picLocks noChangeAspect="1"/>
          </p:cNvPicPr>
          <p:nvPr/>
        </p:nvPicPr>
        <p:blipFill>
          <a:blip r:embed="rId4"/>
          <a:stretch>
            <a:fillRect/>
          </a:stretch>
        </p:blipFill>
        <p:spPr>
          <a:xfrm>
            <a:off x="313450" y="1682433"/>
            <a:ext cx="2334727" cy="1643721"/>
          </a:xfrm>
          <a:prstGeom prst="rect">
            <a:avLst/>
          </a:prstGeom>
        </p:spPr>
      </p:pic>
      <p:pic>
        <p:nvPicPr>
          <p:cNvPr id="6" name="Picture 5">
            <a:extLst>
              <a:ext uri="{FF2B5EF4-FFF2-40B4-BE49-F238E27FC236}">
                <a16:creationId xmlns:a16="http://schemas.microsoft.com/office/drawing/2014/main" id="{95E724AF-B96A-485A-BC87-13C416D937AB}"/>
              </a:ext>
            </a:extLst>
          </p:cNvPr>
          <p:cNvPicPr>
            <a:picLocks noChangeAspect="1"/>
          </p:cNvPicPr>
          <p:nvPr/>
        </p:nvPicPr>
        <p:blipFill>
          <a:blip r:embed="rId5"/>
          <a:stretch>
            <a:fillRect/>
          </a:stretch>
        </p:blipFill>
        <p:spPr>
          <a:xfrm>
            <a:off x="3186424" y="1681451"/>
            <a:ext cx="2334727" cy="1659759"/>
          </a:xfrm>
          <a:prstGeom prst="rect">
            <a:avLst/>
          </a:prstGeom>
        </p:spPr>
      </p:pic>
      <p:pic>
        <p:nvPicPr>
          <p:cNvPr id="8" name="Picture 7">
            <a:extLst>
              <a:ext uri="{FF2B5EF4-FFF2-40B4-BE49-F238E27FC236}">
                <a16:creationId xmlns:a16="http://schemas.microsoft.com/office/drawing/2014/main" id="{69112768-A51F-CB8D-B4AA-3F37A77AC785}"/>
              </a:ext>
            </a:extLst>
          </p:cNvPr>
          <p:cNvPicPr>
            <a:picLocks noChangeAspect="1"/>
          </p:cNvPicPr>
          <p:nvPr/>
        </p:nvPicPr>
        <p:blipFill>
          <a:blip r:embed="rId6"/>
          <a:stretch>
            <a:fillRect/>
          </a:stretch>
        </p:blipFill>
        <p:spPr>
          <a:xfrm>
            <a:off x="6232392" y="1681451"/>
            <a:ext cx="2250522" cy="1644703"/>
          </a:xfrm>
          <a:prstGeom prst="rect">
            <a:avLst/>
          </a:prstGeom>
        </p:spPr>
      </p:pic>
    </p:spTree>
    <p:extLst>
      <p:ext uri="{BB962C8B-B14F-4D97-AF65-F5344CB8AC3E}">
        <p14:creationId xmlns:p14="http://schemas.microsoft.com/office/powerpoint/2010/main" val="2402192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82715" y="241287"/>
            <a:ext cx="8545414"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Taxiway A Phase 3 Reconstruction</a:t>
            </a:r>
            <a:endParaRPr lang="en-US"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4" name="Picture 3">
            <a:extLst>
              <a:ext uri="{FF2B5EF4-FFF2-40B4-BE49-F238E27FC236}">
                <a16:creationId xmlns:a16="http://schemas.microsoft.com/office/drawing/2014/main" id="{09F0ED48-ED1A-34D6-AC7D-A36AF3801D84}"/>
              </a:ext>
            </a:extLst>
          </p:cNvPr>
          <p:cNvPicPr>
            <a:picLocks noChangeAspect="1"/>
          </p:cNvPicPr>
          <p:nvPr/>
        </p:nvPicPr>
        <p:blipFill>
          <a:blip r:embed="rId4"/>
          <a:stretch>
            <a:fillRect/>
          </a:stretch>
        </p:blipFill>
        <p:spPr>
          <a:xfrm>
            <a:off x="940866" y="1253376"/>
            <a:ext cx="2331922" cy="2636748"/>
          </a:xfrm>
          <a:prstGeom prst="rect">
            <a:avLst/>
          </a:prstGeom>
        </p:spPr>
      </p:pic>
      <p:sp>
        <p:nvSpPr>
          <p:cNvPr id="5" name="TextBox 4">
            <a:extLst>
              <a:ext uri="{FF2B5EF4-FFF2-40B4-BE49-F238E27FC236}">
                <a16:creationId xmlns:a16="http://schemas.microsoft.com/office/drawing/2014/main" id="{6B8426C4-93C6-CA1A-6F0D-38695F7CDE69}"/>
              </a:ext>
            </a:extLst>
          </p:cNvPr>
          <p:cNvSpPr txBox="1"/>
          <p:nvPr/>
        </p:nvSpPr>
        <p:spPr>
          <a:xfrm>
            <a:off x="3997411" y="1253376"/>
            <a:ext cx="4730718" cy="2246769"/>
          </a:xfrm>
          <a:prstGeom prst="rect">
            <a:avLst/>
          </a:prstGeom>
          <a:noFill/>
        </p:spPr>
        <p:txBody>
          <a:bodyPr wrap="square" rtlCol="0">
            <a:spAutoFit/>
          </a:bodyPr>
          <a:lstStyle/>
          <a:p>
            <a:r>
              <a:rPr lang="en-US" b="1" dirty="0"/>
              <a:t>Schedule:  </a:t>
            </a:r>
            <a:r>
              <a:rPr lang="en-US" dirty="0"/>
              <a:t>Starts Tuesday, May 21, 2024</a:t>
            </a:r>
          </a:p>
          <a:p>
            <a:endParaRPr lang="en-US" dirty="0"/>
          </a:p>
          <a:p>
            <a:r>
              <a:rPr lang="en-US" b="1" dirty="0"/>
              <a:t>Outreach</a:t>
            </a:r>
            <a:r>
              <a:rPr lang="en-US" dirty="0"/>
              <a:t>:  Completed preconstruction meeting and presentation to tenant group.  Submitting weekly project email updates to stakeholders.</a:t>
            </a:r>
          </a:p>
          <a:p>
            <a:endParaRPr lang="en-US" b="1" dirty="0"/>
          </a:p>
          <a:p>
            <a:r>
              <a:rPr lang="en-US" b="1" dirty="0"/>
              <a:t>Coordination:  </a:t>
            </a:r>
            <a:r>
              <a:rPr lang="en-US" dirty="0"/>
              <a:t>Working with FAA engineering staff to coordinate work impacting FAA-owned cables, Air Traffic Control to schedule closures, and the contractor to complete work in impactful areas.</a:t>
            </a:r>
          </a:p>
        </p:txBody>
      </p:sp>
    </p:spTree>
    <p:extLst>
      <p:ext uri="{BB962C8B-B14F-4D97-AF65-F5344CB8AC3E}">
        <p14:creationId xmlns:p14="http://schemas.microsoft.com/office/powerpoint/2010/main" val="2293125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83429" y="241287"/>
            <a:ext cx="8144700"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Sky Harbor – Terminal and SRE Building</a:t>
            </a:r>
            <a:endParaRPr lang="en-US"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4" name="Picture 3">
            <a:extLst>
              <a:ext uri="{FF2B5EF4-FFF2-40B4-BE49-F238E27FC236}">
                <a16:creationId xmlns:a16="http://schemas.microsoft.com/office/drawing/2014/main" id="{D18BBED2-0A13-F67A-47CD-BBB1164995FA}"/>
              </a:ext>
            </a:extLst>
          </p:cNvPr>
          <p:cNvPicPr>
            <a:picLocks noChangeAspect="1"/>
          </p:cNvPicPr>
          <p:nvPr/>
        </p:nvPicPr>
        <p:blipFill>
          <a:blip r:embed="rId4"/>
          <a:stretch>
            <a:fillRect/>
          </a:stretch>
        </p:blipFill>
        <p:spPr>
          <a:xfrm>
            <a:off x="681040" y="683009"/>
            <a:ext cx="2439041" cy="1885675"/>
          </a:xfrm>
          <a:prstGeom prst="rect">
            <a:avLst/>
          </a:prstGeom>
        </p:spPr>
      </p:pic>
      <p:pic>
        <p:nvPicPr>
          <p:cNvPr id="6" name="Picture 5">
            <a:extLst>
              <a:ext uri="{FF2B5EF4-FFF2-40B4-BE49-F238E27FC236}">
                <a16:creationId xmlns:a16="http://schemas.microsoft.com/office/drawing/2014/main" id="{731D010C-DE9C-3CE1-CA12-65F25FB774AF}"/>
              </a:ext>
            </a:extLst>
          </p:cNvPr>
          <p:cNvPicPr>
            <a:picLocks noChangeAspect="1"/>
          </p:cNvPicPr>
          <p:nvPr/>
        </p:nvPicPr>
        <p:blipFill>
          <a:blip r:embed="rId5"/>
          <a:stretch>
            <a:fillRect/>
          </a:stretch>
        </p:blipFill>
        <p:spPr>
          <a:xfrm>
            <a:off x="681040" y="2634781"/>
            <a:ext cx="2443680" cy="1825711"/>
          </a:xfrm>
          <a:prstGeom prst="rect">
            <a:avLst/>
          </a:prstGeom>
        </p:spPr>
      </p:pic>
      <p:pic>
        <p:nvPicPr>
          <p:cNvPr id="8" name="Picture 7">
            <a:extLst>
              <a:ext uri="{FF2B5EF4-FFF2-40B4-BE49-F238E27FC236}">
                <a16:creationId xmlns:a16="http://schemas.microsoft.com/office/drawing/2014/main" id="{4F5072B6-B365-4805-045E-C161D47E478E}"/>
              </a:ext>
            </a:extLst>
          </p:cNvPr>
          <p:cNvPicPr>
            <a:picLocks noChangeAspect="1"/>
          </p:cNvPicPr>
          <p:nvPr/>
        </p:nvPicPr>
        <p:blipFill>
          <a:blip r:embed="rId6"/>
          <a:stretch>
            <a:fillRect/>
          </a:stretch>
        </p:blipFill>
        <p:spPr>
          <a:xfrm>
            <a:off x="3395420" y="683008"/>
            <a:ext cx="2650839" cy="1885675"/>
          </a:xfrm>
          <a:prstGeom prst="rect">
            <a:avLst/>
          </a:prstGeom>
        </p:spPr>
      </p:pic>
      <p:pic>
        <p:nvPicPr>
          <p:cNvPr id="11" name="Picture 10">
            <a:extLst>
              <a:ext uri="{FF2B5EF4-FFF2-40B4-BE49-F238E27FC236}">
                <a16:creationId xmlns:a16="http://schemas.microsoft.com/office/drawing/2014/main" id="{ABB32823-E842-4332-0FCD-116354892856}"/>
              </a:ext>
            </a:extLst>
          </p:cNvPr>
          <p:cNvPicPr>
            <a:picLocks noChangeAspect="1"/>
          </p:cNvPicPr>
          <p:nvPr/>
        </p:nvPicPr>
        <p:blipFill rotWithShape="1">
          <a:blip r:embed="rId7"/>
          <a:srcRect b="8228"/>
          <a:stretch/>
        </p:blipFill>
        <p:spPr>
          <a:xfrm>
            <a:off x="3395420" y="2634781"/>
            <a:ext cx="2650839" cy="1825711"/>
          </a:xfrm>
          <a:prstGeom prst="rect">
            <a:avLst/>
          </a:prstGeom>
        </p:spPr>
      </p:pic>
      <p:pic>
        <p:nvPicPr>
          <p:cNvPr id="13" name="Picture 12">
            <a:extLst>
              <a:ext uri="{FF2B5EF4-FFF2-40B4-BE49-F238E27FC236}">
                <a16:creationId xmlns:a16="http://schemas.microsoft.com/office/drawing/2014/main" id="{7D089681-3F7D-3BB0-1532-22F2BE1372D1}"/>
              </a:ext>
            </a:extLst>
          </p:cNvPr>
          <p:cNvPicPr>
            <a:picLocks noChangeAspect="1"/>
          </p:cNvPicPr>
          <p:nvPr/>
        </p:nvPicPr>
        <p:blipFill>
          <a:blip r:embed="rId8"/>
          <a:stretch>
            <a:fillRect/>
          </a:stretch>
        </p:blipFill>
        <p:spPr>
          <a:xfrm>
            <a:off x="6321597" y="683007"/>
            <a:ext cx="2376861" cy="1885675"/>
          </a:xfrm>
          <a:prstGeom prst="rect">
            <a:avLst/>
          </a:prstGeom>
        </p:spPr>
      </p:pic>
      <p:pic>
        <p:nvPicPr>
          <p:cNvPr id="15" name="Picture 14">
            <a:extLst>
              <a:ext uri="{FF2B5EF4-FFF2-40B4-BE49-F238E27FC236}">
                <a16:creationId xmlns:a16="http://schemas.microsoft.com/office/drawing/2014/main" id="{94EFC611-CBAA-1733-6F1A-A5F44E2DCF55}"/>
              </a:ext>
            </a:extLst>
          </p:cNvPr>
          <p:cNvPicPr>
            <a:picLocks noChangeAspect="1"/>
          </p:cNvPicPr>
          <p:nvPr/>
        </p:nvPicPr>
        <p:blipFill>
          <a:blip r:embed="rId9"/>
          <a:stretch>
            <a:fillRect/>
          </a:stretch>
        </p:blipFill>
        <p:spPr>
          <a:xfrm>
            <a:off x="6316959" y="2634781"/>
            <a:ext cx="2376861" cy="1853228"/>
          </a:xfrm>
          <a:prstGeom prst="rect">
            <a:avLst/>
          </a:prstGeom>
        </p:spPr>
      </p:pic>
    </p:spTree>
    <p:extLst>
      <p:ext uri="{BB962C8B-B14F-4D97-AF65-F5344CB8AC3E}">
        <p14:creationId xmlns:p14="http://schemas.microsoft.com/office/powerpoint/2010/main" val="967942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AE2BE9D5-A5E7-B6F5-0A15-F6EC6706DCA8}"/>
            </a:ext>
          </a:extLst>
        </p:cNvPr>
        <p:cNvGrpSpPr/>
        <p:nvPr/>
      </p:nvGrpSpPr>
      <p:grpSpPr>
        <a:xfrm>
          <a:off x="0" y="0"/>
          <a:ext cx="0" cy="0"/>
          <a:chOff x="0" y="0"/>
          <a:chExt cx="0" cy="0"/>
        </a:xfrm>
      </p:grpSpPr>
      <p:sp>
        <p:nvSpPr>
          <p:cNvPr id="54" name="Google Shape;54;p13">
            <a:extLst>
              <a:ext uri="{FF2B5EF4-FFF2-40B4-BE49-F238E27FC236}">
                <a16:creationId xmlns:a16="http://schemas.microsoft.com/office/drawing/2014/main" id="{3F259DD2-2EF5-FDC2-043F-B4B59EDD6C0C}"/>
              </a:ext>
            </a:extLst>
          </p:cNvPr>
          <p:cNvSpPr txBox="1"/>
          <p:nvPr/>
        </p:nvSpPr>
        <p:spPr>
          <a:xfrm>
            <a:off x="583429" y="241287"/>
            <a:ext cx="8144700" cy="1107965"/>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B. Resolution to Accept and Award State Grant Agreement for the 2024 Mower and Attachments Acquisition at the Sky Harbor Airport and Seaplane Base, in the amount of $280,330.00. </a:t>
            </a:r>
            <a:endParaRPr lang="en-US" sz="2000" b="1" dirty="0">
              <a:solidFill>
                <a:srgbClr val="005AA1"/>
              </a:solidFill>
              <a:latin typeface="Nunito Sans"/>
              <a:sym typeface="Nunito Sans"/>
            </a:endParaRPr>
          </a:p>
        </p:txBody>
      </p:sp>
      <p:sp>
        <p:nvSpPr>
          <p:cNvPr id="57" name="Google Shape;57;p13">
            <a:extLst>
              <a:ext uri="{FF2B5EF4-FFF2-40B4-BE49-F238E27FC236}">
                <a16:creationId xmlns:a16="http://schemas.microsoft.com/office/drawing/2014/main" id="{66D90703-4387-381B-9895-068367D64922}"/>
              </a:ext>
            </a:extLst>
          </p:cNvPr>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a:extLst>
              <a:ext uri="{FF2B5EF4-FFF2-40B4-BE49-F238E27FC236}">
                <a16:creationId xmlns:a16="http://schemas.microsoft.com/office/drawing/2014/main" id="{110599F5-A119-61AE-4775-E78FD7297BE0}"/>
              </a:ext>
            </a:extLst>
          </p:cNvPr>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C418DC5C-C59A-78BE-8723-1DF3B8036DA4}"/>
              </a:ext>
            </a:extLst>
          </p:cNvPr>
          <p:cNvSpPr txBox="1"/>
          <p:nvPr/>
        </p:nvSpPr>
        <p:spPr>
          <a:xfrm>
            <a:off x="3164341" y="1657932"/>
            <a:ext cx="5854795" cy="2785348"/>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dirty="0">
                <a:solidFill>
                  <a:srgbClr val="005AA1"/>
                </a:solidFill>
                <a:latin typeface="Nunito Sans"/>
              </a:rPr>
              <a:t>Agreement Overview: </a:t>
            </a:r>
            <a:r>
              <a:rPr lang="en-US" dirty="0">
                <a:solidFill>
                  <a:srgbClr val="005AA1"/>
                </a:solidFill>
                <a:latin typeface="Nunito Sans"/>
              </a:rPr>
              <a:t>The state grant agreement is for acquisition of a mower and attachments.  The eligible project costs are funded at 70 percent, with the terms presented as Minnesota Agreement No. 1056805 and State Project No. A6901-57 at the Sky Harbor Airport and Seaplane Base.   </a:t>
            </a:r>
          </a:p>
          <a:p>
            <a:pPr marL="0" marR="0">
              <a:spcBef>
                <a:spcPts val="0"/>
              </a:spcBef>
              <a:spcAft>
                <a:spcPts val="600"/>
              </a:spcAft>
            </a:pPr>
            <a:endParaRPr lang="en-US" b="1" dirty="0">
              <a:solidFill>
                <a:srgbClr val="005AA1"/>
              </a:solidFill>
              <a:latin typeface="Nunito Sans"/>
            </a:endParaRPr>
          </a:p>
          <a:p>
            <a:pPr marL="0" marR="0">
              <a:spcBef>
                <a:spcPts val="0"/>
              </a:spcBef>
              <a:spcAft>
                <a:spcPts val="600"/>
              </a:spcAft>
            </a:pPr>
            <a:r>
              <a:rPr lang="en-US" b="1" dirty="0">
                <a:solidFill>
                  <a:srgbClr val="005AA1"/>
                </a:solidFill>
                <a:latin typeface="Nunito Sans"/>
              </a:rPr>
              <a:t>Financial Impact:</a:t>
            </a:r>
            <a:r>
              <a:rPr lang="en-US" dirty="0">
                <a:solidFill>
                  <a:srgbClr val="005AA1"/>
                </a:solidFill>
                <a:latin typeface="Nunito Sans"/>
              </a:rPr>
              <a:t> The anticipated total cost is $280,330, with $196,230.99 (70%) being covered by MnDOT and $84,099.01 (30%) covered locally. The mower package includes a John Deere 614M Cab Tractor, snow push attachment, and flail mower.  The grant covers eligible costs at 70 percent. </a:t>
            </a:r>
            <a:endParaRPr lang="en-US" dirty="0">
              <a:sym typeface="Nunito Sans"/>
            </a:endParaRPr>
          </a:p>
        </p:txBody>
      </p:sp>
      <p:pic>
        <p:nvPicPr>
          <p:cNvPr id="2" name="Picture 1">
            <a:extLst>
              <a:ext uri="{FF2B5EF4-FFF2-40B4-BE49-F238E27FC236}">
                <a16:creationId xmlns:a16="http://schemas.microsoft.com/office/drawing/2014/main" id="{05FFCCC4-F9DD-67EC-22F1-885C8AAC5760}"/>
              </a:ext>
            </a:extLst>
          </p:cNvPr>
          <p:cNvPicPr>
            <a:picLocks noChangeAspect="1"/>
          </p:cNvPicPr>
          <p:nvPr/>
        </p:nvPicPr>
        <p:blipFill>
          <a:blip r:embed="rId4"/>
          <a:stretch>
            <a:fillRect/>
          </a:stretch>
        </p:blipFill>
        <p:spPr>
          <a:xfrm>
            <a:off x="124864" y="1501427"/>
            <a:ext cx="3019283" cy="2367543"/>
          </a:xfrm>
          <a:prstGeom prst="rect">
            <a:avLst/>
          </a:prstGeom>
        </p:spPr>
      </p:pic>
    </p:spTree>
    <p:extLst>
      <p:ext uri="{BB962C8B-B14F-4D97-AF65-F5344CB8AC3E}">
        <p14:creationId xmlns:p14="http://schemas.microsoft.com/office/powerpoint/2010/main" val="270187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AE2BE9D5-A5E7-B6F5-0A15-F6EC6706DCA8}"/>
            </a:ext>
          </a:extLst>
        </p:cNvPr>
        <p:cNvGrpSpPr/>
        <p:nvPr/>
      </p:nvGrpSpPr>
      <p:grpSpPr>
        <a:xfrm>
          <a:off x="0" y="0"/>
          <a:ext cx="0" cy="0"/>
          <a:chOff x="0" y="0"/>
          <a:chExt cx="0" cy="0"/>
        </a:xfrm>
      </p:grpSpPr>
      <p:sp>
        <p:nvSpPr>
          <p:cNvPr id="54" name="Google Shape;54;p13">
            <a:extLst>
              <a:ext uri="{FF2B5EF4-FFF2-40B4-BE49-F238E27FC236}">
                <a16:creationId xmlns:a16="http://schemas.microsoft.com/office/drawing/2014/main" id="{3F259DD2-2EF5-FDC2-043F-B4B59EDD6C0C}"/>
              </a:ext>
            </a:extLst>
          </p:cNvPr>
          <p:cNvSpPr txBox="1"/>
          <p:nvPr/>
        </p:nvSpPr>
        <p:spPr>
          <a:xfrm>
            <a:off x="583429" y="241287"/>
            <a:ext cx="8144700" cy="1107965"/>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C. Resolution to Accept and Award State Grant Agreement for the 2024 Terminal Plow/Sander at the Duluth International Airport, in the amount not to exceed $153,988.61. </a:t>
            </a:r>
            <a:endParaRPr lang="en-US" sz="2000" b="1" dirty="0">
              <a:solidFill>
                <a:srgbClr val="005AA1"/>
              </a:solidFill>
              <a:latin typeface="Nunito Sans"/>
              <a:sym typeface="Nunito Sans"/>
            </a:endParaRPr>
          </a:p>
        </p:txBody>
      </p:sp>
      <p:sp>
        <p:nvSpPr>
          <p:cNvPr id="57" name="Google Shape;57;p13">
            <a:extLst>
              <a:ext uri="{FF2B5EF4-FFF2-40B4-BE49-F238E27FC236}">
                <a16:creationId xmlns:a16="http://schemas.microsoft.com/office/drawing/2014/main" id="{66D90703-4387-381B-9895-068367D64922}"/>
              </a:ext>
            </a:extLst>
          </p:cNvPr>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a:extLst>
              <a:ext uri="{FF2B5EF4-FFF2-40B4-BE49-F238E27FC236}">
                <a16:creationId xmlns:a16="http://schemas.microsoft.com/office/drawing/2014/main" id="{110599F5-A119-61AE-4775-E78FD7297BE0}"/>
              </a:ext>
            </a:extLst>
          </p:cNvPr>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C418DC5C-C59A-78BE-8723-1DF3B8036DA4}"/>
              </a:ext>
            </a:extLst>
          </p:cNvPr>
          <p:cNvSpPr txBox="1"/>
          <p:nvPr/>
        </p:nvSpPr>
        <p:spPr>
          <a:xfrm>
            <a:off x="3171217" y="1425340"/>
            <a:ext cx="5854795" cy="2569904"/>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dirty="0">
                <a:solidFill>
                  <a:srgbClr val="005AA1"/>
                </a:solidFill>
                <a:latin typeface="Nunito Sans"/>
              </a:rPr>
              <a:t>Agreement Overview: </a:t>
            </a:r>
            <a:r>
              <a:rPr lang="en-US" dirty="0">
                <a:solidFill>
                  <a:srgbClr val="005AA1"/>
                </a:solidFill>
                <a:latin typeface="Nunito Sans"/>
              </a:rPr>
              <a:t>The state grant agreement is for acquisition of terminal plow truck with sander attachment.  The eligible project costs are funded at 70 percent.  The final grant agreements for State Project No. A6901-58 will be sent to the DAA over the next 30 days.  </a:t>
            </a:r>
          </a:p>
          <a:p>
            <a:pPr marL="0" marR="0">
              <a:spcBef>
                <a:spcPts val="0"/>
              </a:spcBef>
              <a:spcAft>
                <a:spcPts val="600"/>
              </a:spcAft>
            </a:pPr>
            <a:endParaRPr lang="en-US" dirty="0">
              <a:solidFill>
                <a:srgbClr val="005AA1"/>
              </a:solidFill>
              <a:latin typeface="Nunito Sans"/>
            </a:endParaRPr>
          </a:p>
          <a:p>
            <a:pPr marL="0" marR="0">
              <a:spcBef>
                <a:spcPts val="0"/>
              </a:spcBef>
              <a:spcAft>
                <a:spcPts val="600"/>
              </a:spcAft>
            </a:pPr>
            <a:r>
              <a:rPr lang="en-US" dirty="0">
                <a:solidFill>
                  <a:srgbClr val="005AA1"/>
                </a:solidFill>
                <a:latin typeface="Nunito Sans"/>
              </a:rPr>
              <a:t> </a:t>
            </a:r>
            <a:r>
              <a:rPr lang="en-US" b="1" dirty="0">
                <a:solidFill>
                  <a:srgbClr val="005AA1"/>
                </a:solidFill>
                <a:latin typeface="Nunito Sans"/>
              </a:rPr>
              <a:t>Financial Impact: </a:t>
            </a:r>
            <a:r>
              <a:rPr lang="en-US" dirty="0">
                <a:solidFill>
                  <a:srgbClr val="005AA1"/>
                </a:solidFill>
                <a:latin typeface="Nunito Sans"/>
              </a:rPr>
              <a:t>The anticipated total cost is approximately $153,988.61, with $107,792.03 (70%) being covered by MnDOT and $46,196.58 (30%) covered locally. The truck package includes a Ford F550 vehicle, sander, and snowplow attachment.  The grant covers eligible costs at 70 percent.</a:t>
            </a:r>
            <a:endParaRPr lang="en-US" dirty="0">
              <a:sym typeface="Nunito Sans"/>
            </a:endParaRPr>
          </a:p>
        </p:txBody>
      </p:sp>
      <p:pic>
        <p:nvPicPr>
          <p:cNvPr id="2" name="Picture 1">
            <a:extLst>
              <a:ext uri="{FF2B5EF4-FFF2-40B4-BE49-F238E27FC236}">
                <a16:creationId xmlns:a16="http://schemas.microsoft.com/office/drawing/2014/main" id="{B87E3349-D0A4-40EE-628E-8345001C8047}"/>
              </a:ext>
            </a:extLst>
          </p:cNvPr>
          <p:cNvPicPr>
            <a:picLocks noChangeAspect="1"/>
          </p:cNvPicPr>
          <p:nvPr/>
        </p:nvPicPr>
        <p:blipFill>
          <a:blip r:embed="rId4"/>
          <a:stretch>
            <a:fillRect/>
          </a:stretch>
        </p:blipFill>
        <p:spPr>
          <a:xfrm>
            <a:off x="244698" y="1778109"/>
            <a:ext cx="2855069" cy="1864365"/>
          </a:xfrm>
          <a:prstGeom prst="rect">
            <a:avLst/>
          </a:prstGeom>
        </p:spPr>
      </p:pic>
    </p:spTree>
    <p:extLst>
      <p:ext uri="{BB962C8B-B14F-4D97-AF65-F5344CB8AC3E}">
        <p14:creationId xmlns:p14="http://schemas.microsoft.com/office/powerpoint/2010/main" val="2861608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AE2BE9D5-A5E7-B6F5-0A15-F6EC6706DCA8}"/>
            </a:ext>
          </a:extLst>
        </p:cNvPr>
        <p:cNvGrpSpPr/>
        <p:nvPr/>
      </p:nvGrpSpPr>
      <p:grpSpPr>
        <a:xfrm>
          <a:off x="0" y="0"/>
          <a:ext cx="0" cy="0"/>
          <a:chOff x="0" y="0"/>
          <a:chExt cx="0" cy="0"/>
        </a:xfrm>
      </p:grpSpPr>
      <p:sp>
        <p:nvSpPr>
          <p:cNvPr id="54" name="Google Shape;54;p13">
            <a:extLst>
              <a:ext uri="{FF2B5EF4-FFF2-40B4-BE49-F238E27FC236}">
                <a16:creationId xmlns:a16="http://schemas.microsoft.com/office/drawing/2014/main" id="{3F259DD2-2EF5-FDC2-043F-B4B59EDD6C0C}"/>
              </a:ext>
            </a:extLst>
          </p:cNvPr>
          <p:cNvSpPr txBox="1"/>
          <p:nvPr/>
        </p:nvSpPr>
        <p:spPr>
          <a:xfrm>
            <a:off x="583429" y="241287"/>
            <a:ext cx="8144700" cy="1723518"/>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D. Resolution to Accept and Award the Contract for the Acquisition of Snow Removal Equipment – Wheel Loader at the Duluth International Airport (DLH) between the Duluth Airport Authority and Zeigler Inc. Contingent on an Approved Buy American Waiver in the amount of 829,295.00 </a:t>
            </a:r>
            <a:endParaRPr lang="en-US" sz="2000" b="1" dirty="0">
              <a:solidFill>
                <a:srgbClr val="005AA1"/>
              </a:solidFill>
              <a:latin typeface="Nunito Sans"/>
              <a:sym typeface="Nunito Sans"/>
            </a:endParaRPr>
          </a:p>
        </p:txBody>
      </p:sp>
      <p:sp>
        <p:nvSpPr>
          <p:cNvPr id="57" name="Google Shape;57;p13">
            <a:extLst>
              <a:ext uri="{FF2B5EF4-FFF2-40B4-BE49-F238E27FC236}">
                <a16:creationId xmlns:a16="http://schemas.microsoft.com/office/drawing/2014/main" id="{66D90703-4387-381B-9895-068367D64922}"/>
              </a:ext>
            </a:extLst>
          </p:cNvPr>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a:extLst>
              <a:ext uri="{FF2B5EF4-FFF2-40B4-BE49-F238E27FC236}">
                <a16:creationId xmlns:a16="http://schemas.microsoft.com/office/drawing/2014/main" id="{110599F5-A119-61AE-4775-E78FD7297BE0}"/>
              </a:ext>
            </a:extLst>
          </p:cNvPr>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C418DC5C-C59A-78BE-8723-1DF3B8036DA4}"/>
              </a:ext>
            </a:extLst>
          </p:cNvPr>
          <p:cNvSpPr txBox="1"/>
          <p:nvPr/>
        </p:nvSpPr>
        <p:spPr>
          <a:xfrm>
            <a:off x="3178093" y="1872227"/>
            <a:ext cx="5854795" cy="1123354"/>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dirty="0">
                <a:solidFill>
                  <a:srgbClr val="005AA1"/>
                </a:solidFill>
                <a:latin typeface="Nunito Sans"/>
              </a:rPr>
              <a:t>Fiscal Impact: </a:t>
            </a:r>
            <a:r>
              <a:rPr lang="en-US" dirty="0">
                <a:solidFill>
                  <a:srgbClr val="005AA1"/>
                </a:solidFill>
                <a:latin typeface="Nunito Sans"/>
              </a:rPr>
              <a:t> Proposal amount is $829,295.00.  The FAA share for AIP/AIG grants is 90 percent, or $746365.50.  The MnDOT State share is 5 percent, or $41,464.75, and the DAA share is 5 percent, or $41,464.75.</a:t>
            </a:r>
          </a:p>
        </p:txBody>
      </p:sp>
      <p:pic>
        <p:nvPicPr>
          <p:cNvPr id="4" name="Picture 3">
            <a:extLst>
              <a:ext uri="{FF2B5EF4-FFF2-40B4-BE49-F238E27FC236}">
                <a16:creationId xmlns:a16="http://schemas.microsoft.com/office/drawing/2014/main" id="{F705E846-269C-734B-F236-7FB87F8C8959}"/>
              </a:ext>
            </a:extLst>
          </p:cNvPr>
          <p:cNvPicPr>
            <a:picLocks noChangeAspect="1"/>
          </p:cNvPicPr>
          <p:nvPr/>
        </p:nvPicPr>
        <p:blipFill>
          <a:blip r:embed="rId4"/>
          <a:stretch>
            <a:fillRect/>
          </a:stretch>
        </p:blipFill>
        <p:spPr>
          <a:xfrm>
            <a:off x="4733853" y="2720636"/>
            <a:ext cx="3186363" cy="1627079"/>
          </a:xfrm>
          <a:prstGeom prst="rect">
            <a:avLst/>
          </a:prstGeom>
        </p:spPr>
      </p:pic>
      <p:pic>
        <p:nvPicPr>
          <p:cNvPr id="3074" name="Picture 2" descr="972 XE Wheel Loader | Cat | Caterpillar">
            <a:extLst>
              <a:ext uri="{FF2B5EF4-FFF2-40B4-BE49-F238E27FC236}">
                <a16:creationId xmlns:a16="http://schemas.microsoft.com/office/drawing/2014/main" id="{05A8AC10-0679-F4F8-149C-F70C5F2C9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37" y="2151816"/>
            <a:ext cx="2738346" cy="2053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71980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572</TotalTime>
  <Words>525</Words>
  <Application>Microsoft Office PowerPoint</Application>
  <PresentationFormat>On-screen Show (16:9)</PresentationFormat>
  <Paragraphs>36</Paragraphs>
  <Slides>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Nunito Sans</vt:lpstr>
      <vt:lpstr>Arial</vt:lpstr>
      <vt:lpstr>ArialMT</vt:lpstr>
      <vt:lpstr>Nunito Sans ExtraBold</vt:lpstr>
      <vt:lpstr>Simple Light</vt:lpstr>
      <vt:lpstr>Operations/Construction/Projects/Planning Update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Kaci Nowicki</dc:creator>
  <cp:lastModifiedBy>Mark Papko</cp:lastModifiedBy>
  <cp:revision>32</cp:revision>
  <dcterms:modified xsi:type="dcterms:W3CDTF">2024-05-15T15:55:48Z</dcterms:modified>
</cp:coreProperties>
</file>