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859" r:id="rId2"/>
    <p:sldId id="641" r:id="rId3"/>
    <p:sldId id="860" r:id="rId4"/>
    <p:sldId id="852" r:id="rId5"/>
    <p:sldId id="851" r:id="rId6"/>
    <p:sldId id="853" r:id="rId7"/>
    <p:sldId id="854" r:id="rId8"/>
    <p:sldId id="870" r:id="rId9"/>
    <p:sldId id="871" r:id="rId10"/>
    <p:sldId id="855" r:id="rId11"/>
    <p:sldId id="856" r:id="rId12"/>
    <p:sldId id="858" r:id="rId13"/>
    <p:sldId id="861" r:id="rId14"/>
    <p:sldId id="732" r:id="rId15"/>
    <p:sldId id="867" r:id="rId16"/>
    <p:sldId id="653" r:id="rId17"/>
    <p:sldId id="862" r:id="rId18"/>
    <p:sldId id="863" r:id="rId19"/>
    <p:sldId id="864" r:id="rId20"/>
    <p:sldId id="865" r:id="rId21"/>
    <p:sldId id="866" r:id="rId22"/>
    <p:sldId id="733" r:id="rId23"/>
    <p:sldId id="734" r:id="rId24"/>
    <p:sldId id="735" r:id="rId25"/>
    <p:sldId id="736" r:id="rId26"/>
    <p:sldId id="868" r:id="rId27"/>
    <p:sldId id="737" r:id="rId28"/>
    <p:sldId id="86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957" autoAdjust="0"/>
  </p:normalViewPr>
  <p:slideViewPr>
    <p:cSldViewPr snapToGrid="0">
      <p:cViewPr varScale="1">
        <p:scale>
          <a:sx n="131" d="100"/>
          <a:sy n="131" d="100"/>
        </p:scale>
        <p:origin x="104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Breeze:</a:t>
            </a:r>
            <a:r>
              <a:rPr lang="en-US" sz="1600" b="1" baseline="0" dirty="0"/>
              <a:t> Top 20 Departing Seat Markets</a:t>
            </a:r>
          </a:p>
          <a:p>
            <a:pPr>
              <a:defRPr sz="1600" b="1"/>
            </a:pPr>
            <a:r>
              <a:rPr lang="en-US" sz="1600" b="1" baseline="0" dirty="0"/>
              <a:t>March 2024</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8A79-43EE-80EB-846421B8DD45}"/>
              </c:ext>
            </c:extLst>
          </c:dPt>
          <c:dPt>
            <c:idx val="1"/>
            <c:invertIfNegative val="0"/>
            <c:bubble3D val="0"/>
            <c:spPr>
              <a:solidFill>
                <a:srgbClr val="FF0000"/>
              </a:solidFill>
              <a:ln>
                <a:noFill/>
              </a:ln>
              <a:effectLst/>
            </c:spPr>
            <c:extLst>
              <c:ext xmlns:c16="http://schemas.microsoft.com/office/drawing/2014/chart" uri="{C3380CC4-5D6E-409C-BE32-E72D297353CC}">
                <c16:uniqueId val="{00000004-8A79-43EE-80EB-846421B8DD45}"/>
              </c:ext>
            </c:extLst>
          </c:dPt>
          <c:dPt>
            <c:idx val="2"/>
            <c:invertIfNegative val="0"/>
            <c:bubble3D val="0"/>
            <c:spPr>
              <a:solidFill>
                <a:srgbClr val="FF0000"/>
              </a:solidFill>
              <a:ln>
                <a:noFill/>
              </a:ln>
              <a:effectLst/>
            </c:spPr>
            <c:extLst>
              <c:ext xmlns:c16="http://schemas.microsoft.com/office/drawing/2014/chart" uri="{C3380CC4-5D6E-409C-BE32-E72D297353CC}">
                <c16:uniqueId val="{00000005-8A79-43EE-80EB-846421B8DD45}"/>
              </c:ext>
            </c:extLst>
          </c:dPt>
          <c:dPt>
            <c:idx val="3"/>
            <c:invertIfNegative val="0"/>
            <c:bubble3D val="0"/>
            <c:spPr>
              <a:solidFill>
                <a:srgbClr val="FF0000"/>
              </a:solidFill>
              <a:ln>
                <a:noFill/>
              </a:ln>
              <a:effectLst/>
            </c:spPr>
            <c:extLst>
              <c:ext xmlns:c16="http://schemas.microsoft.com/office/drawing/2014/chart" uri="{C3380CC4-5D6E-409C-BE32-E72D297353CC}">
                <c16:uniqueId val="{00000006-8A79-43EE-80EB-846421B8DD45}"/>
              </c:ext>
            </c:extLst>
          </c:dPt>
          <c:dPt>
            <c:idx val="4"/>
            <c:invertIfNegative val="0"/>
            <c:bubble3D val="0"/>
            <c:spPr>
              <a:solidFill>
                <a:srgbClr val="FF0000"/>
              </a:solidFill>
              <a:ln>
                <a:noFill/>
              </a:ln>
              <a:effectLst/>
            </c:spPr>
            <c:extLst>
              <c:ext xmlns:c16="http://schemas.microsoft.com/office/drawing/2014/chart" uri="{C3380CC4-5D6E-409C-BE32-E72D297353CC}">
                <c16:uniqueId val="{00000000-D895-42F7-89C9-10E470BCD978}"/>
              </c:ext>
            </c:extLst>
          </c:dPt>
          <c:dPt>
            <c:idx val="5"/>
            <c:invertIfNegative val="0"/>
            <c:bubble3D val="0"/>
            <c:spPr>
              <a:solidFill>
                <a:srgbClr val="FF0000"/>
              </a:solidFill>
              <a:ln>
                <a:noFill/>
              </a:ln>
              <a:effectLst/>
            </c:spPr>
            <c:extLst>
              <c:ext xmlns:c16="http://schemas.microsoft.com/office/drawing/2014/chart" uri="{C3380CC4-5D6E-409C-BE32-E72D297353CC}">
                <c16:uniqueId val="{00000007-8A79-43EE-80EB-846421B8DD45}"/>
              </c:ext>
            </c:extLst>
          </c:dPt>
          <c:dPt>
            <c:idx val="9"/>
            <c:invertIfNegative val="0"/>
            <c:bubble3D val="0"/>
            <c:spPr>
              <a:solidFill>
                <a:srgbClr val="FF0000"/>
              </a:solidFill>
              <a:ln>
                <a:noFill/>
              </a:ln>
              <a:effectLst/>
            </c:spPr>
            <c:extLst>
              <c:ext xmlns:c16="http://schemas.microsoft.com/office/drawing/2014/chart" uri="{C3380CC4-5D6E-409C-BE32-E72D297353CC}">
                <c16:uniqueId val="{00000008-8A79-43EE-80EB-846421B8DD45}"/>
              </c:ext>
            </c:extLst>
          </c:dPt>
          <c:dPt>
            <c:idx val="10"/>
            <c:invertIfNegative val="0"/>
            <c:bubble3D val="0"/>
            <c:spPr>
              <a:solidFill>
                <a:srgbClr val="FF0000"/>
              </a:solidFill>
              <a:ln>
                <a:noFill/>
              </a:ln>
              <a:effectLst/>
            </c:spPr>
            <c:extLst>
              <c:ext xmlns:c16="http://schemas.microsoft.com/office/drawing/2014/chart" uri="{C3380CC4-5D6E-409C-BE32-E72D297353CC}">
                <c16:uniqueId val="{00000009-8A79-43EE-80EB-846421B8DD45}"/>
              </c:ext>
            </c:extLst>
          </c:dPt>
          <c:dPt>
            <c:idx val="13"/>
            <c:invertIfNegative val="0"/>
            <c:bubble3D val="0"/>
            <c:spPr>
              <a:solidFill>
                <a:srgbClr val="FF0000"/>
              </a:solidFill>
              <a:ln>
                <a:noFill/>
              </a:ln>
              <a:effectLst/>
            </c:spPr>
            <c:extLst>
              <c:ext xmlns:c16="http://schemas.microsoft.com/office/drawing/2014/chart" uri="{C3380CC4-5D6E-409C-BE32-E72D297353CC}">
                <c16:uniqueId val="{0000000A-8A79-43EE-80EB-846421B8DD45}"/>
              </c:ext>
            </c:extLst>
          </c:dPt>
          <c:dLbls>
            <c:dLbl>
              <c:idx val="5"/>
              <c:layout>
                <c:manualLayout>
                  <c:x val="4.830917874396135E-3"/>
                  <c:y val="-4.2806750045350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79-43EE-80EB-846421B8DD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CHS</c:v>
                </c:pt>
                <c:pt idx="1">
                  <c:v>BDL</c:v>
                </c:pt>
                <c:pt idx="2">
                  <c:v>TPA</c:v>
                </c:pt>
                <c:pt idx="3">
                  <c:v>MCO</c:v>
                </c:pt>
                <c:pt idx="4">
                  <c:v>RSW</c:v>
                </c:pt>
                <c:pt idx="5">
                  <c:v>PVD</c:v>
                </c:pt>
                <c:pt idx="6">
                  <c:v>RIC</c:v>
                </c:pt>
                <c:pt idx="7">
                  <c:v>VRB</c:v>
                </c:pt>
                <c:pt idx="8">
                  <c:v>CAK</c:v>
                </c:pt>
                <c:pt idx="9">
                  <c:v>MSY</c:v>
                </c:pt>
                <c:pt idx="10">
                  <c:v>ORF</c:v>
                </c:pt>
                <c:pt idx="11">
                  <c:v>LAS</c:v>
                </c:pt>
                <c:pt idx="12">
                  <c:v>SNA</c:v>
                </c:pt>
                <c:pt idx="13">
                  <c:v>PVU</c:v>
                </c:pt>
                <c:pt idx="14">
                  <c:v>RDU</c:v>
                </c:pt>
                <c:pt idx="15">
                  <c:v>PIT</c:v>
                </c:pt>
                <c:pt idx="16">
                  <c:v>HPN</c:v>
                </c:pt>
                <c:pt idx="17">
                  <c:v>SFO</c:v>
                </c:pt>
                <c:pt idx="18">
                  <c:v>PHX</c:v>
                </c:pt>
                <c:pt idx="19">
                  <c:v>JAX</c:v>
                </c:pt>
              </c:strCache>
            </c:strRef>
          </c:cat>
          <c:val>
            <c:numRef>
              <c:f>Sheet1!$B$2:$B$21</c:f>
              <c:numCache>
                <c:formatCode>#,##0;[Red]\(#,##0\)</c:formatCode>
                <c:ptCount val="20"/>
                <c:pt idx="0">
                  <c:v>37280</c:v>
                </c:pt>
                <c:pt idx="1">
                  <c:v>31667</c:v>
                </c:pt>
                <c:pt idx="2">
                  <c:v>30763</c:v>
                </c:pt>
                <c:pt idx="3">
                  <c:v>26940</c:v>
                </c:pt>
                <c:pt idx="4">
                  <c:v>26745</c:v>
                </c:pt>
                <c:pt idx="5">
                  <c:v>26564</c:v>
                </c:pt>
                <c:pt idx="6">
                  <c:v>16460</c:v>
                </c:pt>
                <c:pt idx="7">
                  <c:v>15481</c:v>
                </c:pt>
                <c:pt idx="8">
                  <c:v>15026</c:v>
                </c:pt>
                <c:pt idx="9">
                  <c:v>13836</c:v>
                </c:pt>
                <c:pt idx="10">
                  <c:v>13384</c:v>
                </c:pt>
                <c:pt idx="11">
                  <c:v>12741</c:v>
                </c:pt>
                <c:pt idx="12">
                  <c:v>12741</c:v>
                </c:pt>
                <c:pt idx="13">
                  <c:v>12490</c:v>
                </c:pt>
                <c:pt idx="14">
                  <c:v>12410</c:v>
                </c:pt>
                <c:pt idx="15">
                  <c:v>11689</c:v>
                </c:pt>
                <c:pt idx="16">
                  <c:v>8494</c:v>
                </c:pt>
                <c:pt idx="17">
                  <c:v>8135</c:v>
                </c:pt>
                <c:pt idx="18">
                  <c:v>7532</c:v>
                </c:pt>
                <c:pt idx="19">
                  <c:v>7090</c:v>
                </c:pt>
              </c:numCache>
            </c:numRef>
          </c:val>
          <c:extLst>
            <c:ext xmlns:c16="http://schemas.microsoft.com/office/drawing/2014/chart" uri="{C3380CC4-5D6E-409C-BE32-E72D297353CC}">
              <c16:uniqueId val="{00000000-8A79-43EE-80EB-846421B8DD45}"/>
            </c:ext>
          </c:extLst>
        </c:ser>
        <c:dLbls>
          <c:showLegendKey val="0"/>
          <c:showVal val="0"/>
          <c:showCatName val="0"/>
          <c:showSerName val="0"/>
          <c:showPercent val="0"/>
          <c:showBubbleSize val="0"/>
        </c:dLbls>
        <c:gapWidth val="219"/>
        <c:overlap val="-27"/>
        <c:axId val="1289247184"/>
        <c:axId val="1289469472"/>
      </c:barChart>
      <c:catAx>
        <c:axId val="128924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89469472"/>
        <c:crosses val="autoZero"/>
        <c:auto val="1"/>
        <c:lblAlgn val="ctr"/>
        <c:lblOffset val="100"/>
        <c:noMultiLvlLbl val="0"/>
      </c:catAx>
      <c:valAx>
        <c:axId val="1289469472"/>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924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baseline="0" dirty="0"/>
              <a:t>Weekly Allegiant Revenue Each Way</a:t>
            </a:r>
            <a:endParaRPr lang="en-US" sz="1400" b="0" dirty="0"/>
          </a:p>
          <a:p>
            <a:pPr>
              <a:defRPr sz="1400"/>
            </a:pPr>
            <a:r>
              <a:rPr lang="en-US" sz="1400" b="0" dirty="0"/>
              <a:t>By Quarter</a:t>
            </a:r>
          </a:p>
        </c:rich>
      </c:tx>
      <c:layout>
        <c:manualLayout>
          <c:xMode val="edge"/>
          <c:yMode val="edge"/>
          <c:x val="0.17824156153946799"/>
          <c:y val="0"/>
        </c:manualLayout>
      </c:layout>
      <c:overlay val="0"/>
    </c:title>
    <c:autoTitleDeleted val="0"/>
    <c:plotArea>
      <c:layout>
        <c:manualLayout>
          <c:layoutTarget val="inner"/>
          <c:xMode val="edge"/>
          <c:yMode val="edge"/>
          <c:x val="0.10591877347703825"/>
          <c:y val="0.14825814419886024"/>
          <c:w val="0.87051530499054752"/>
          <c:h val="0.70722433232108539"/>
        </c:manualLayout>
      </c:layout>
      <c:lineChart>
        <c:grouping val="standard"/>
        <c:varyColors val="0"/>
        <c:ser>
          <c:idx val="0"/>
          <c:order val="0"/>
          <c:tx>
            <c:strRef>
              <c:f>Sheet1!$B$1</c:f>
              <c:strCache>
                <c:ptCount val="1"/>
                <c:pt idx="0">
                  <c:v>PDEWs</c:v>
                </c:pt>
              </c:strCache>
            </c:strRef>
          </c:tx>
          <c:cat>
            <c:strRef>
              <c:f>Sheet1!$A$2:$A$12</c:f>
              <c:strCache>
                <c:ptCount val="11"/>
                <c:pt idx="0">
                  <c:v>Q4 2011</c:v>
                </c:pt>
                <c:pt idx="1">
                  <c:v>Q1 2012</c:v>
                </c:pt>
                <c:pt idx="2">
                  <c:v>Q2 2012</c:v>
                </c:pt>
                <c:pt idx="3">
                  <c:v>Q3 2012</c:v>
                </c:pt>
                <c:pt idx="4">
                  <c:v>Q4 2012</c:v>
                </c:pt>
                <c:pt idx="5">
                  <c:v>Q1 2013</c:v>
                </c:pt>
                <c:pt idx="6">
                  <c:v>Q2 2013</c:v>
                </c:pt>
                <c:pt idx="7">
                  <c:v>Q3 2013</c:v>
                </c:pt>
                <c:pt idx="8">
                  <c:v>Q4 2013</c:v>
                </c:pt>
                <c:pt idx="9">
                  <c:v>Q1 2014</c:v>
                </c:pt>
                <c:pt idx="10">
                  <c:v>Q2 2014</c:v>
                </c:pt>
              </c:strCache>
            </c:strRef>
          </c:cat>
          <c:val>
            <c:numRef>
              <c:f>Sheet1!$B$2:$B$12</c:f>
              <c:numCache>
                <c:formatCode>"$"#,##0_);\("$"#,##0\)</c:formatCode>
                <c:ptCount val="11"/>
                <c:pt idx="0">
                  <c:v>52995.701775147929</c:v>
                </c:pt>
                <c:pt idx="1">
                  <c:v>100437.18461538461</c:v>
                </c:pt>
                <c:pt idx="2">
                  <c:v>79285.876923076925</c:v>
                </c:pt>
                <c:pt idx="3">
                  <c:v>67216.179881656804</c:v>
                </c:pt>
                <c:pt idx="4">
                  <c:v>66486.71242603549</c:v>
                </c:pt>
                <c:pt idx="5">
                  <c:v>100732.79289940828</c:v>
                </c:pt>
                <c:pt idx="6">
                  <c:v>60686.553846153845</c:v>
                </c:pt>
                <c:pt idx="7">
                  <c:v>43255.351479289937</c:v>
                </c:pt>
                <c:pt idx="8">
                  <c:v>37109.751479289946</c:v>
                </c:pt>
                <c:pt idx="9">
                  <c:v>101079.05325443787</c:v>
                </c:pt>
                <c:pt idx="10">
                  <c:v>51262.615384615376</c:v>
                </c:pt>
              </c:numCache>
            </c:numRef>
          </c:val>
          <c:smooth val="0"/>
          <c:extLst>
            <c:ext xmlns:c16="http://schemas.microsoft.com/office/drawing/2014/chart" uri="{C3380CC4-5D6E-409C-BE32-E72D297353CC}">
              <c16:uniqueId val="{00000000-7D5D-4559-BE6C-3619E0F9C817}"/>
            </c:ext>
          </c:extLst>
        </c:ser>
        <c:ser>
          <c:idx val="1"/>
          <c:order val="1"/>
          <c:tx>
            <c:strRef>
              <c:f>Sheet1!$C$1</c:f>
              <c:strCache>
                <c:ptCount val="1"/>
                <c:pt idx="0">
                  <c:v>Column1</c:v>
                </c:pt>
              </c:strCache>
            </c:strRef>
          </c:tx>
          <c:cat>
            <c:strRef>
              <c:f>Sheet1!$A$2:$A$12</c:f>
              <c:strCache>
                <c:ptCount val="11"/>
                <c:pt idx="0">
                  <c:v>Q4 2011</c:v>
                </c:pt>
                <c:pt idx="1">
                  <c:v>Q1 2012</c:v>
                </c:pt>
                <c:pt idx="2">
                  <c:v>Q2 2012</c:v>
                </c:pt>
                <c:pt idx="3">
                  <c:v>Q3 2012</c:v>
                </c:pt>
                <c:pt idx="4">
                  <c:v>Q4 2012</c:v>
                </c:pt>
                <c:pt idx="5">
                  <c:v>Q1 2013</c:v>
                </c:pt>
                <c:pt idx="6">
                  <c:v>Q2 2013</c:v>
                </c:pt>
                <c:pt idx="7">
                  <c:v>Q3 2013</c:v>
                </c:pt>
                <c:pt idx="8">
                  <c:v>Q4 2013</c:v>
                </c:pt>
                <c:pt idx="9">
                  <c:v>Q1 2014</c:v>
                </c:pt>
                <c:pt idx="10">
                  <c:v>Q2 2014</c:v>
                </c:pt>
              </c:strCache>
            </c:strRef>
          </c:cat>
          <c:val>
            <c:numRef>
              <c:f>Sheet1!$C$2:$C$12</c:f>
              <c:numCache>
                <c:formatCode>General</c:formatCode>
                <c:ptCount val="11"/>
              </c:numCache>
            </c:numRef>
          </c:val>
          <c:smooth val="0"/>
          <c:extLst>
            <c:ext xmlns:c16="http://schemas.microsoft.com/office/drawing/2014/chart" uri="{C3380CC4-5D6E-409C-BE32-E72D297353CC}">
              <c16:uniqueId val="{00000001-2092-4254-89E0-D7FBE5591A1C}"/>
            </c:ext>
          </c:extLst>
        </c:ser>
        <c:dLbls>
          <c:showLegendKey val="0"/>
          <c:showVal val="0"/>
          <c:showCatName val="0"/>
          <c:showSerName val="0"/>
          <c:showPercent val="0"/>
          <c:showBubbleSize val="0"/>
        </c:dLbls>
        <c:marker val="1"/>
        <c:smooth val="0"/>
        <c:axId val="146851696"/>
        <c:axId val="146850912"/>
      </c:lineChart>
      <c:catAx>
        <c:axId val="146851696"/>
        <c:scaling>
          <c:orientation val="minMax"/>
        </c:scaling>
        <c:delete val="0"/>
        <c:axPos val="b"/>
        <c:numFmt formatCode="General" sourceLinked="0"/>
        <c:majorTickMark val="out"/>
        <c:minorTickMark val="none"/>
        <c:tickLblPos val="nextTo"/>
        <c:txPr>
          <a:bodyPr/>
          <a:lstStyle/>
          <a:p>
            <a:pPr>
              <a:defRPr sz="800" b="0"/>
            </a:pPr>
            <a:endParaRPr lang="en-US"/>
          </a:p>
        </c:txPr>
        <c:crossAx val="146850912"/>
        <c:crosses val="autoZero"/>
        <c:auto val="1"/>
        <c:lblAlgn val="ctr"/>
        <c:lblOffset val="100"/>
        <c:noMultiLvlLbl val="0"/>
      </c:catAx>
      <c:valAx>
        <c:axId val="146850912"/>
        <c:scaling>
          <c:orientation val="minMax"/>
          <c:min val="30000"/>
        </c:scaling>
        <c:delete val="0"/>
        <c:axPos val="l"/>
        <c:majorGridlines/>
        <c:numFmt formatCode="&quot;$&quot;#,##0_);\(&quot;$&quot;#,##0\)" sourceLinked="0"/>
        <c:majorTickMark val="out"/>
        <c:minorTickMark val="none"/>
        <c:tickLblPos val="nextTo"/>
        <c:txPr>
          <a:bodyPr/>
          <a:lstStyle/>
          <a:p>
            <a:pPr>
              <a:defRPr sz="1200" b="0"/>
            </a:pPr>
            <a:endParaRPr lang="en-US"/>
          </a:p>
        </c:txPr>
        <c:crossAx val="1468516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a:t>Weekly Passengers</a:t>
            </a:r>
            <a:r>
              <a:rPr lang="en-US" sz="1400" b="0" baseline="0" dirty="0"/>
              <a:t> Each Way (PWEW)</a:t>
            </a:r>
            <a:endParaRPr lang="en-US" sz="1400" b="0" dirty="0"/>
          </a:p>
          <a:p>
            <a:pPr>
              <a:defRPr sz="1400" b="0"/>
            </a:pPr>
            <a:r>
              <a:rPr lang="en-US" sz="1400" b="0" dirty="0"/>
              <a:t>By Quarter &amp; Annualized</a:t>
            </a:r>
          </a:p>
        </c:rich>
      </c:tx>
      <c:layout>
        <c:manualLayout>
          <c:xMode val="edge"/>
          <c:yMode val="edge"/>
          <c:x val="0.12706849179998367"/>
          <c:y val="0"/>
        </c:manualLayout>
      </c:layout>
      <c:overlay val="0"/>
    </c:title>
    <c:autoTitleDeleted val="0"/>
    <c:plotArea>
      <c:layout>
        <c:manualLayout>
          <c:layoutTarget val="inner"/>
          <c:xMode val="edge"/>
          <c:yMode val="edge"/>
          <c:x val="0.10591877347703825"/>
          <c:y val="0.17490830205516683"/>
          <c:w val="0.87051530499054752"/>
          <c:h val="0.68057414689359863"/>
        </c:manualLayout>
      </c:layout>
      <c:lineChart>
        <c:grouping val="standard"/>
        <c:varyColors val="0"/>
        <c:ser>
          <c:idx val="0"/>
          <c:order val="0"/>
          <c:tx>
            <c:strRef>
              <c:f>Sheet1!$B$1</c:f>
              <c:strCache>
                <c:ptCount val="1"/>
                <c:pt idx="0">
                  <c:v>PDEWs</c:v>
                </c:pt>
              </c:strCache>
            </c:strRef>
          </c:tx>
          <c:trendline>
            <c:spPr>
              <a:ln w="50800">
                <a:solidFill>
                  <a:srgbClr val="FF0000"/>
                </a:solidFill>
              </a:ln>
            </c:spPr>
            <c:trendlineType val="movingAvg"/>
            <c:period val="4"/>
            <c:dispRSqr val="0"/>
            <c:dispEq val="0"/>
          </c:trendline>
          <c:cat>
            <c:strRef>
              <c:f>Sheet1!$A$2:$A$38</c:f>
              <c:strCache>
                <c:ptCount val="37"/>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pt idx="36">
                  <c:v>Q1 2015</c:v>
                </c:pt>
              </c:strCache>
            </c:strRef>
          </c:cat>
          <c:val>
            <c:numRef>
              <c:f>Sheet1!$B$2:$B$38</c:f>
              <c:numCache>
                <c:formatCode>#,##0.0;[Red]\(#,##0.0\)</c:formatCode>
                <c:ptCount val="37"/>
                <c:pt idx="0">
                  <c:v>210.46153846153845</c:v>
                </c:pt>
                <c:pt idx="1">
                  <c:v>246.39999999999998</c:v>
                </c:pt>
                <c:pt idx="2">
                  <c:v>236.01538461538459</c:v>
                </c:pt>
                <c:pt idx="3">
                  <c:v>196.03076923076924</c:v>
                </c:pt>
                <c:pt idx="4">
                  <c:v>266.22692307692307</c:v>
                </c:pt>
                <c:pt idx="5">
                  <c:v>254.94000000000003</c:v>
                </c:pt>
                <c:pt idx="6">
                  <c:v>266.37538461538463</c:v>
                </c:pt>
                <c:pt idx="7">
                  <c:v>254.38</c:v>
                </c:pt>
                <c:pt idx="8">
                  <c:v>272.15999999999997</c:v>
                </c:pt>
                <c:pt idx="9">
                  <c:v>280.03499999999997</c:v>
                </c:pt>
                <c:pt idx="10">
                  <c:v>281.0953846153846</c:v>
                </c:pt>
                <c:pt idx="11">
                  <c:v>266.62307692307695</c:v>
                </c:pt>
                <c:pt idx="12">
                  <c:v>304.65000000000003</c:v>
                </c:pt>
                <c:pt idx="13">
                  <c:v>322.84000000000003</c:v>
                </c:pt>
                <c:pt idx="14">
                  <c:v>279.04307692307697</c:v>
                </c:pt>
                <c:pt idx="15">
                  <c:v>285.02307692307693</c:v>
                </c:pt>
                <c:pt idx="16">
                  <c:v>273.9115384615385</c:v>
                </c:pt>
                <c:pt idx="17">
                  <c:v>282.83499999999998</c:v>
                </c:pt>
                <c:pt idx="18">
                  <c:v>276.88461538461536</c:v>
                </c:pt>
                <c:pt idx="19">
                  <c:v>278.01692307692309</c:v>
                </c:pt>
                <c:pt idx="20">
                  <c:v>263.42307692307691</c:v>
                </c:pt>
                <c:pt idx="21">
                  <c:v>278.91500000000002</c:v>
                </c:pt>
                <c:pt idx="22">
                  <c:v>288.38461538461536</c:v>
                </c:pt>
                <c:pt idx="23">
                  <c:v>269.38307692307694</c:v>
                </c:pt>
                <c:pt idx="24">
                  <c:v>311.08</c:v>
                </c:pt>
                <c:pt idx="25">
                  <c:v>283.745</c:v>
                </c:pt>
                <c:pt idx="26">
                  <c:v>292.10000000000002</c:v>
                </c:pt>
                <c:pt idx="27">
                  <c:v>292.56</c:v>
                </c:pt>
                <c:pt idx="28">
                  <c:v>332.27307692307693</c:v>
                </c:pt>
                <c:pt idx="29">
                  <c:v>298.65499999999997</c:v>
                </c:pt>
                <c:pt idx="30">
                  <c:v>298.54000000000002</c:v>
                </c:pt>
                <c:pt idx="31">
                  <c:v>275.00923076923078</c:v>
                </c:pt>
                <c:pt idx="32">
                  <c:v>311.15769230769234</c:v>
                </c:pt>
                <c:pt idx="33">
                  <c:v>301.245</c:v>
                </c:pt>
                <c:pt idx="34">
                  <c:v>295.49692307692305</c:v>
                </c:pt>
                <c:pt idx="35">
                  <c:v>280.49384615384616</c:v>
                </c:pt>
                <c:pt idx="36">
                  <c:v>301.2923076923077</c:v>
                </c:pt>
              </c:numCache>
            </c:numRef>
          </c:val>
          <c:smooth val="0"/>
          <c:extLst>
            <c:ext xmlns:c16="http://schemas.microsoft.com/office/drawing/2014/chart" uri="{C3380CC4-5D6E-409C-BE32-E72D297353CC}">
              <c16:uniqueId val="{00000000-7D5D-4559-BE6C-3619E0F9C817}"/>
            </c:ext>
          </c:extLst>
        </c:ser>
        <c:ser>
          <c:idx val="1"/>
          <c:order val="1"/>
          <c:tx>
            <c:strRef>
              <c:f>Sheet1!$C$1</c:f>
              <c:strCache>
                <c:ptCount val="1"/>
                <c:pt idx="0">
                  <c:v>Column1</c:v>
                </c:pt>
              </c:strCache>
            </c:strRef>
          </c:tx>
          <c:cat>
            <c:strRef>
              <c:f>Sheet1!$A$2:$A$38</c:f>
              <c:strCache>
                <c:ptCount val="37"/>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pt idx="36">
                  <c:v>Q1 2015</c:v>
                </c:pt>
              </c:strCache>
            </c:strRef>
          </c:cat>
          <c:val>
            <c:numRef>
              <c:f>Sheet1!$C$2:$C$38</c:f>
              <c:numCache>
                <c:formatCode>General</c:formatCode>
                <c:ptCount val="37"/>
              </c:numCache>
            </c:numRef>
          </c:val>
          <c:smooth val="0"/>
          <c:extLst>
            <c:ext xmlns:c16="http://schemas.microsoft.com/office/drawing/2014/chart" uri="{C3380CC4-5D6E-409C-BE32-E72D297353CC}">
              <c16:uniqueId val="{00000001-2092-4254-89E0-D7FBE5591A1C}"/>
            </c:ext>
          </c:extLst>
        </c:ser>
        <c:dLbls>
          <c:showLegendKey val="0"/>
          <c:showVal val="0"/>
          <c:showCatName val="0"/>
          <c:showSerName val="0"/>
          <c:showPercent val="0"/>
          <c:showBubbleSize val="0"/>
        </c:dLbls>
        <c:marker val="1"/>
        <c:smooth val="0"/>
        <c:axId val="146851696"/>
        <c:axId val="146850912"/>
      </c:lineChart>
      <c:catAx>
        <c:axId val="146851696"/>
        <c:scaling>
          <c:orientation val="minMax"/>
        </c:scaling>
        <c:delete val="0"/>
        <c:axPos val="b"/>
        <c:numFmt formatCode="General" sourceLinked="0"/>
        <c:majorTickMark val="out"/>
        <c:minorTickMark val="none"/>
        <c:tickLblPos val="nextTo"/>
        <c:txPr>
          <a:bodyPr/>
          <a:lstStyle/>
          <a:p>
            <a:pPr>
              <a:defRPr sz="800" b="0"/>
            </a:pPr>
            <a:endParaRPr lang="en-US"/>
          </a:p>
        </c:txPr>
        <c:crossAx val="146850912"/>
        <c:crosses val="autoZero"/>
        <c:auto val="1"/>
        <c:lblAlgn val="ctr"/>
        <c:lblOffset val="100"/>
        <c:noMultiLvlLbl val="0"/>
      </c:catAx>
      <c:valAx>
        <c:axId val="146850912"/>
        <c:scaling>
          <c:orientation val="minMax"/>
          <c:min val="200"/>
        </c:scaling>
        <c:delete val="0"/>
        <c:axPos val="l"/>
        <c:majorGridlines/>
        <c:numFmt formatCode="#,##0_);\(#,##0\)" sourceLinked="0"/>
        <c:majorTickMark val="out"/>
        <c:minorTickMark val="none"/>
        <c:tickLblPos val="nextTo"/>
        <c:txPr>
          <a:bodyPr/>
          <a:lstStyle/>
          <a:p>
            <a:pPr>
              <a:defRPr sz="1200" b="0"/>
            </a:pPr>
            <a:endParaRPr lang="en-US"/>
          </a:p>
        </c:txPr>
        <c:crossAx val="1468516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300" b="0" dirty="0"/>
              <a:t>Average Round-Trip Fare paid**</a:t>
            </a:r>
          </a:p>
          <a:p>
            <a:pPr>
              <a:defRPr sz="1400" b="0"/>
            </a:pPr>
            <a:r>
              <a:rPr lang="en-US" sz="1300" b="0" dirty="0"/>
              <a:t>By Quarter &amp; Annualized</a:t>
            </a:r>
          </a:p>
        </c:rich>
      </c:tx>
      <c:layout>
        <c:manualLayout>
          <c:xMode val="edge"/>
          <c:yMode val="edge"/>
          <c:x val="0.20399483334076832"/>
          <c:y val="0"/>
        </c:manualLayout>
      </c:layout>
      <c:overlay val="0"/>
    </c:title>
    <c:autoTitleDeleted val="0"/>
    <c:plotArea>
      <c:layout>
        <c:manualLayout>
          <c:layoutTarget val="inner"/>
          <c:xMode val="edge"/>
          <c:yMode val="edge"/>
          <c:x val="0.124018831540143"/>
          <c:y val="0.17375817634811039"/>
          <c:w val="0.83942725716904387"/>
          <c:h val="0.67072419696846564"/>
        </c:manualLayout>
      </c:layout>
      <c:lineChart>
        <c:grouping val="standard"/>
        <c:varyColors val="0"/>
        <c:ser>
          <c:idx val="0"/>
          <c:order val="0"/>
          <c:tx>
            <c:strRef>
              <c:f>Sheet1!$B$1</c:f>
              <c:strCache>
                <c:ptCount val="1"/>
                <c:pt idx="0">
                  <c:v>Avg Fare</c:v>
                </c:pt>
              </c:strCache>
            </c:strRef>
          </c:tx>
          <c:trendline>
            <c:spPr>
              <a:ln w="50800">
                <a:solidFill>
                  <a:srgbClr val="FF0000"/>
                </a:solidFill>
              </a:ln>
            </c:spPr>
            <c:trendlineType val="movingAvg"/>
            <c:period val="4"/>
            <c:dispRSqr val="0"/>
            <c:dispEq val="0"/>
          </c:trendline>
          <c:cat>
            <c:strRef>
              <c:f>Sheet1!$A$2:$A$38</c:f>
              <c:strCache>
                <c:ptCount val="37"/>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pt idx="36">
                  <c:v>Q1 2015</c:v>
                </c:pt>
              </c:strCache>
            </c:strRef>
          </c:cat>
          <c:val>
            <c:numRef>
              <c:f>Sheet1!$B$2:$B$38</c:f>
              <c:numCache>
                <c:formatCode>"$"#,##0_);\("$"#,##0\)</c:formatCode>
                <c:ptCount val="37"/>
                <c:pt idx="0">
                  <c:v>303.27935222672062</c:v>
                </c:pt>
                <c:pt idx="1">
                  <c:v>320.88286713286715</c:v>
                </c:pt>
                <c:pt idx="2">
                  <c:v>304.37089147733826</c:v>
                </c:pt>
                <c:pt idx="3">
                  <c:v>332.59650097195225</c:v>
                </c:pt>
                <c:pt idx="4">
                  <c:v>337.36895272196273</c:v>
                </c:pt>
                <c:pt idx="5">
                  <c:v>375.39433109449578</c:v>
                </c:pt>
                <c:pt idx="6">
                  <c:v>325.61146080274665</c:v>
                </c:pt>
                <c:pt idx="7">
                  <c:v>328.98980279700822</c:v>
                </c:pt>
                <c:pt idx="8">
                  <c:v>335.03719531497308</c:v>
                </c:pt>
                <c:pt idx="9">
                  <c:v>363.23959505061873</c:v>
                </c:pt>
                <c:pt idx="10">
                  <c:v>357.98667596250675</c:v>
                </c:pt>
                <c:pt idx="11">
                  <c:v>350.32698688173133</c:v>
                </c:pt>
                <c:pt idx="12">
                  <c:v>291.84166134967182</c:v>
                </c:pt>
                <c:pt idx="13">
                  <c:v>333.02721996130492</c:v>
                </c:pt>
                <c:pt idx="14">
                  <c:v>294.23359800230196</c:v>
                </c:pt>
                <c:pt idx="15">
                  <c:v>279.42243231628709</c:v>
                </c:pt>
                <c:pt idx="16">
                  <c:v>363.33589322342004</c:v>
                </c:pt>
                <c:pt idx="17">
                  <c:v>363.28634118016623</c:v>
                </c:pt>
                <c:pt idx="18">
                  <c:v>344.34642418284591</c:v>
                </c:pt>
                <c:pt idx="19">
                  <c:v>335.91251309464366</c:v>
                </c:pt>
                <c:pt idx="20">
                  <c:v>379.38946730011116</c:v>
                </c:pt>
                <c:pt idx="21">
                  <c:v>435.06279139357315</c:v>
                </c:pt>
                <c:pt idx="22">
                  <c:v>364.3680981595092</c:v>
                </c:pt>
                <c:pt idx="23">
                  <c:v>371.00789135992073</c:v>
                </c:pt>
                <c:pt idx="24">
                  <c:v>379.60880703454967</c:v>
                </c:pt>
                <c:pt idx="25">
                  <c:v>386.01664278733477</c:v>
                </c:pt>
                <c:pt idx="26">
                  <c:v>300.73857335880354</c:v>
                </c:pt>
                <c:pt idx="27">
                  <c:v>317.15641397789443</c:v>
                </c:pt>
                <c:pt idx="28">
                  <c:v>336.29528716933658</c:v>
                </c:pt>
                <c:pt idx="29">
                  <c:v>348.71097729178121</c:v>
                </c:pt>
                <c:pt idx="30">
                  <c:v>283.15606166975141</c:v>
                </c:pt>
                <c:pt idx="31">
                  <c:v>287.96508175303859</c:v>
                </c:pt>
                <c:pt idx="32">
                  <c:v>321.70396296327988</c:v>
                </c:pt>
                <c:pt idx="33">
                  <c:v>321.32736323743649</c:v>
                </c:pt>
                <c:pt idx="34">
                  <c:v>255.5673664139716</c:v>
                </c:pt>
                <c:pt idx="35">
                  <c:v>279.65570445701644</c:v>
                </c:pt>
                <c:pt idx="36">
                  <c:v>303.94124717194569</c:v>
                </c:pt>
              </c:numCache>
            </c:numRef>
          </c:val>
          <c:smooth val="0"/>
          <c:extLst>
            <c:ext xmlns:c16="http://schemas.microsoft.com/office/drawing/2014/chart" uri="{C3380CC4-5D6E-409C-BE32-E72D297353CC}">
              <c16:uniqueId val="{00000000-EF56-4710-B866-293583E77D14}"/>
            </c:ext>
          </c:extLst>
        </c:ser>
        <c:dLbls>
          <c:showLegendKey val="0"/>
          <c:showVal val="0"/>
          <c:showCatName val="0"/>
          <c:showSerName val="0"/>
          <c:showPercent val="0"/>
          <c:showBubbleSize val="0"/>
        </c:dLbls>
        <c:marker val="1"/>
        <c:smooth val="0"/>
        <c:axId val="146849344"/>
        <c:axId val="146848560"/>
      </c:lineChart>
      <c:catAx>
        <c:axId val="146849344"/>
        <c:scaling>
          <c:orientation val="minMax"/>
        </c:scaling>
        <c:delete val="0"/>
        <c:axPos val="b"/>
        <c:numFmt formatCode="General" sourceLinked="0"/>
        <c:majorTickMark val="out"/>
        <c:minorTickMark val="none"/>
        <c:tickLblPos val="nextTo"/>
        <c:txPr>
          <a:bodyPr rot="-2700000"/>
          <a:lstStyle/>
          <a:p>
            <a:pPr>
              <a:defRPr sz="800" b="0"/>
            </a:pPr>
            <a:endParaRPr lang="en-US"/>
          </a:p>
        </c:txPr>
        <c:crossAx val="146848560"/>
        <c:crosses val="autoZero"/>
        <c:auto val="1"/>
        <c:lblAlgn val="ctr"/>
        <c:lblOffset val="100"/>
        <c:noMultiLvlLbl val="0"/>
      </c:catAx>
      <c:valAx>
        <c:axId val="146848560"/>
        <c:scaling>
          <c:orientation val="minMax"/>
          <c:max val="425"/>
          <c:min val="225"/>
        </c:scaling>
        <c:delete val="0"/>
        <c:axPos val="l"/>
        <c:majorGridlines/>
        <c:numFmt formatCode="&quot;$&quot;#,##0" sourceLinked="0"/>
        <c:majorTickMark val="out"/>
        <c:minorTickMark val="none"/>
        <c:tickLblPos val="nextTo"/>
        <c:txPr>
          <a:bodyPr/>
          <a:lstStyle/>
          <a:p>
            <a:pPr>
              <a:defRPr sz="1200" b="0"/>
            </a:pPr>
            <a:endParaRPr lang="en-US"/>
          </a:p>
        </c:txPr>
        <c:crossAx val="146849344"/>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baseline="0" dirty="0"/>
              <a:t>Weekly Allegiant Revenue Each Way</a:t>
            </a:r>
            <a:endParaRPr lang="en-US" sz="1400" b="0" dirty="0"/>
          </a:p>
          <a:p>
            <a:pPr>
              <a:defRPr sz="1400"/>
            </a:pPr>
            <a:r>
              <a:rPr lang="en-US" sz="1400" b="0" dirty="0"/>
              <a:t>By Quarter &amp; Annualized</a:t>
            </a:r>
          </a:p>
        </c:rich>
      </c:tx>
      <c:layout>
        <c:manualLayout>
          <c:xMode val="edge"/>
          <c:yMode val="edge"/>
          <c:x val="0.17824156153946799"/>
          <c:y val="0"/>
        </c:manualLayout>
      </c:layout>
      <c:overlay val="0"/>
    </c:title>
    <c:autoTitleDeleted val="0"/>
    <c:plotArea>
      <c:layout>
        <c:manualLayout>
          <c:layoutTarget val="inner"/>
          <c:xMode val="edge"/>
          <c:yMode val="edge"/>
          <c:x val="0.10591877347703825"/>
          <c:y val="0.14825814419886024"/>
          <c:w val="0.87051530499054752"/>
          <c:h val="0.70722433232108539"/>
        </c:manualLayout>
      </c:layout>
      <c:lineChart>
        <c:grouping val="standard"/>
        <c:varyColors val="0"/>
        <c:ser>
          <c:idx val="0"/>
          <c:order val="0"/>
          <c:tx>
            <c:strRef>
              <c:f>Sheet1!$B$1</c:f>
              <c:strCache>
                <c:ptCount val="1"/>
                <c:pt idx="0">
                  <c:v>PDEWs</c:v>
                </c:pt>
              </c:strCache>
            </c:strRef>
          </c:tx>
          <c:trendline>
            <c:spPr>
              <a:ln w="50800">
                <a:solidFill>
                  <a:srgbClr val="FF0000"/>
                </a:solidFill>
              </a:ln>
            </c:spPr>
            <c:trendlineType val="movingAvg"/>
            <c:period val="4"/>
            <c:dispRSqr val="0"/>
            <c:dispEq val="0"/>
          </c:trendline>
          <c:cat>
            <c:strRef>
              <c:f>Sheet1!$A$2:$A$38</c:f>
              <c:strCache>
                <c:ptCount val="37"/>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pt idx="36">
                  <c:v>Q1 2015</c:v>
                </c:pt>
              </c:strCache>
            </c:strRef>
          </c:cat>
          <c:val>
            <c:numRef>
              <c:f>Sheet1!$B$2:$B$38</c:f>
              <c:numCache>
                <c:formatCode>"$"#,##0_);\("$"#,##0\)</c:formatCode>
                <c:ptCount val="37"/>
                <c:pt idx="0">
                  <c:v>63828.639053254432</c:v>
                </c:pt>
                <c:pt idx="1">
                  <c:v>79065.538461538468</c:v>
                </c:pt>
                <c:pt idx="2">
                  <c:v>71836.213017751477</c:v>
                </c:pt>
                <c:pt idx="3">
                  <c:v>65199.147928994083</c:v>
                </c:pt>
                <c:pt idx="4">
                  <c:v>89816.698224852065</c:v>
                </c:pt>
                <c:pt idx="5">
                  <c:v>95703.030769230769</c:v>
                </c:pt>
                <c:pt idx="6">
                  <c:v>86734.87810650887</c:v>
                </c:pt>
                <c:pt idx="7">
                  <c:v>83688.42603550294</c:v>
                </c:pt>
                <c:pt idx="8">
                  <c:v>91183.723076923066</c:v>
                </c:pt>
                <c:pt idx="9">
                  <c:v>101719.80000000002</c:v>
                </c:pt>
                <c:pt idx="10">
                  <c:v>100628.4023668639</c:v>
                </c:pt>
                <c:pt idx="11">
                  <c:v>93405.25917159763</c:v>
                </c:pt>
                <c:pt idx="12">
                  <c:v>88909.562130177525</c:v>
                </c:pt>
                <c:pt idx="13">
                  <c:v>107514.50769230768</c:v>
                </c:pt>
                <c:pt idx="14">
                  <c:v>82103.84852071006</c:v>
                </c:pt>
                <c:pt idx="15">
                  <c:v>79641.841420118348</c:v>
                </c:pt>
                <c:pt idx="16">
                  <c:v>99521.893491124254</c:v>
                </c:pt>
                <c:pt idx="17">
                  <c:v>102750.09230769231</c:v>
                </c:pt>
                <c:pt idx="18">
                  <c:v>95344.227218934902</c:v>
                </c:pt>
                <c:pt idx="19">
                  <c:v>93389.363313609472</c:v>
                </c:pt>
                <c:pt idx="20">
                  <c:v>99939.940828402367</c:v>
                </c:pt>
                <c:pt idx="21">
                  <c:v>121345.53846153847</c:v>
                </c:pt>
                <c:pt idx="22">
                  <c:v>105078.15384615384</c:v>
                </c:pt>
                <c:pt idx="23">
                  <c:v>99943.24733727811</c:v>
                </c:pt>
                <c:pt idx="24">
                  <c:v>118088.70769230768</c:v>
                </c:pt>
                <c:pt idx="25">
                  <c:v>109530.29230769229</c:v>
                </c:pt>
                <c:pt idx="26">
                  <c:v>87845.737278106491</c:v>
                </c:pt>
                <c:pt idx="27">
                  <c:v>92787.280473372768</c:v>
                </c:pt>
                <c:pt idx="28">
                  <c:v>111741.86982248521</c:v>
                </c:pt>
                <c:pt idx="29">
                  <c:v>104144.27692307692</c:v>
                </c:pt>
                <c:pt idx="30">
                  <c:v>84533.410650887585</c:v>
                </c:pt>
                <c:pt idx="31">
                  <c:v>79193.055621301784</c:v>
                </c:pt>
                <c:pt idx="32">
                  <c:v>100100.6627218935</c:v>
                </c:pt>
                <c:pt idx="33">
                  <c:v>96798.261538461549</c:v>
                </c:pt>
                <c:pt idx="34">
                  <c:v>75519.37041420117</c:v>
                </c:pt>
                <c:pt idx="35">
                  <c:v>78441.704142011833</c:v>
                </c:pt>
                <c:pt idx="36">
                  <c:v>91575.159763313597</c:v>
                </c:pt>
              </c:numCache>
            </c:numRef>
          </c:val>
          <c:smooth val="0"/>
          <c:extLst>
            <c:ext xmlns:c16="http://schemas.microsoft.com/office/drawing/2014/chart" uri="{C3380CC4-5D6E-409C-BE32-E72D297353CC}">
              <c16:uniqueId val="{00000000-7D5D-4559-BE6C-3619E0F9C817}"/>
            </c:ext>
          </c:extLst>
        </c:ser>
        <c:ser>
          <c:idx val="1"/>
          <c:order val="1"/>
          <c:tx>
            <c:strRef>
              <c:f>Sheet1!$C$1</c:f>
              <c:strCache>
                <c:ptCount val="1"/>
                <c:pt idx="0">
                  <c:v>Column1</c:v>
                </c:pt>
              </c:strCache>
            </c:strRef>
          </c:tx>
          <c:cat>
            <c:strRef>
              <c:f>Sheet1!$A$2:$A$38</c:f>
              <c:strCache>
                <c:ptCount val="37"/>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pt idx="36">
                  <c:v>Q1 2015</c:v>
                </c:pt>
              </c:strCache>
            </c:strRef>
          </c:cat>
          <c:val>
            <c:numRef>
              <c:f>Sheet1!$C$2:$C$38</c:f>
              <c:numCache>
                <c:formatCode>General</c:formatCode>
                <c:ptCount val="37"/>
              </c:numCache>
            </c:numRef>
          </c:val>
          <c:smooth val="0"/>
          <c:extLst>
            <c:ext xmlns:c16="http://schemas.microsoft.com/office/drawing/2014/chart" uri="{C3380CC4-5D6E-409C-BE32-E72D297353CC}">
              <c16:uniqueId val="{00000001-2092-4254-89E0-D7FBE5591A1C}"/>
            </c:ext>
          </c:extLst>
        </c:ser>
        <c:dLbls>
          <c:showLegendKey val="0"/>
          <c:showVal val="0"/>
          <c:showCatName val="0"/>
          <c:showSerName val="0"/>
          <c:showPercent val="0"/>
          <c:showBubbleSize val="0"/>
        </c:dLbls>
        <c:marker val="1"/>
        <c:smooth val="0"/>
        <c:axId val="146851696"/>
        <c:axId val="146850912"/>
      </c:lineChart>
      <c:catAx>
        <c:axId val="146851696"/>
        <c:scaling>
          <c:orientation val="minMax"/>
        </c:scaling>
        <c:delete val="0"/>
        <c:axPos val="b"/>
        <c:numFmt formatCode="General" sourceLinked="0"/>
        <c:majorTickMark val="out"/>
        <c:minorTickMark val="none"/>
        <c:tickLblPos val="nextTo"/>
        <c:txPr>
          <a:bodyPr/>
          <a:lstStyle/>
          <a:p>
            <a:pPr>
              <a:defRPr sz="800" b="0"/>
            </a:pPr>
            <a:endParaRPr lang="en-US"/>
          </a:p>
        </c:txPr>
        <c:crossAx val="146850912"/>
        <c:crosses val="autoZero"/>
        <c:auto val="1"/>
        <c:lblAlgn val="ctr"/>
        <c:lblOffset val="100"/>
        <c:noMultiLvlLbl val="0"/>
      </c:catAx>
      <c:valAx>
        <c:axId val="146850912"/>
        <c:scaling>
          <c:orientation val="minMax"/>
          <c:min val="60000"/>
        </c:scaling>
        <c:delete val="0"/>
        <c:axPos val="l"/>
        <c:majorGridlines/>
        <c:numFmt formatCode="&quot;$&quot;#,##0_);\(&quot;$&quot;#,##0\)" sourceLinked="0"/>
        <c:majorTickMark val="out"/>
        <c:minorTickMark val="none"/>
        <c:tickLblPos val="nextTo"/>
        <c:txPr>
          <a:bodyPr/>
          <a:lstStyle/>
          <a:p>
            <a:pPr>
              <a:defRPr sz="1200" b="0"/>
            </a:pPr>
            <a:endParaRPr lang="en-US"/>
          </a:p>
        </c:txPr>
        <c:crossAx val="1468516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a:t>Weekly Passengers</a:t>
            </a:r>
            <a:r>
              <a:rPr lang="en-US" sz="1400" b="0" baseline="0" dirty="0"/>
              <a:t> Each Way (PWEW)</a:t>
            </a:r>
            <a:endParaRPr lang="en-US" sz="1400" b="0" dirty="0"/>
          </a:p>
          <a:p>
            <a:pPr>
              <a:defRPr sz="1400" b="0"/>
            </a:pPr>
            <a:r>
              <a:rPr lang="en-US" sz="1400" b="0" dirty="0"/>
              <a:t>By Quarter</a:t>
            </a:r>
          </a:p>
        </c:rich>
      </c:tx>
      <c:layout>
        <c:manualLayout>
          <c:xMode val="edge"/>
          <c:yMode val="edge"/>
          <c:x val="0.12706849179998367"/>
          <c:y val="0"/>
        </c:manualLayout>
      </c:layout>
      <c:overlay val="0"/>
    </c:title>
    <c:autoTitleDeleted val="0"/>
    <c:plotArea>
      <c:layout>
        <c:manualLayout>
          <c:layoutTarget val="inner"/>
          <c:xMode val="edge"/>
          <c:yMode val="edge"/>
          <c:x val="0.13605091803396813"/>
          <c:y val="0.2129800558185268"/>
          <c:w val="0.87051530499054752"/>
          <c:h val="0.68057414689359863"/>
        </c:manualLayout>
      </c:layout>
      <c:lineChart>
        <c:grouping val="standard"/>
        <c:varyColors val="0"/>
        <c:ser>
          <c:idx val="0"/>
          <c:order val="0"/>
          <c:tx>
            <c:strRef>
              <c:f>Sheet1!$B$1</c:f>
              <c:strCache>
                <c:ptCount val="1"/>
                <c:pt idx="0">
                  <c:v>PDEWs</c:v>
                </c:pt>
              </c:strCache>
            </c:strRef>
          </c:tx>
          <c:cat>
            <c:strRef>
              <c:f>Sheet1!$A$2:$A$12</c:f>
              <c:strCache>
                <c:ptCount val="11"/>
                <c:pt idx="0">
                  <c:v>Q4 2011</c:v>
                </c:pt>
                <c:pt idx="1">
                  <c:v>Q1 2012</c:v>
                </c:pt>
                <c:pt idx="2">
                  <c:v>Q2 2012</c:v>
                </c:pt>
                <c:pt idx="3">
                  <c:v>Q3 2012</c:v>
                </c:pt>
                <c:pt idx="4">
                  <c:v>Q4 2012</c:v>
                </c:pt>
                <c:pt idx="5">
                  <c:v>Q1 2013</c:v>
                </c:pt>
                <c:pt idx="6">
                  <c:v>Q2 2013</c:v>
                </c:pt>
                <c:pt idx="7">
                  <c:v>Q3 2013</c:v>
                </c:pt>
                <c:pt idx="8">
                  <c:v>Q4 2013</c:v>
                </c:pt>
                <c:pt idx="9">
                  <c:v>Q1 2014</c:v>
                </c:pt>
                <c:pt idx="10">
                  <c:v>Q2 2014</c:v>
                </c:pt>
              </c:strCache>
            </c:strRef>
          </c:cat>
          <c:val>
            <c:numRef>
              <c:f>Sheet1!$B$2:$B$12</c:f>
              <c:numCache>
                <c:formatCode>#,##0;[Red]\(#,##0\)</c:formatCode>
                <c:ptCount val="11"/>
                <c:pt idx="0">
                  <c:v>2588.42</c:v>
                </c:pt>
                <c:pt idx="1">
                  <c:v>3787.875</c:v>
                </c:pt>
                <c:pt idx="2">
                  <c:v>3715.9849999999997</c:v>
                </c:pt>
                <c:pt idx="3">
                  <c:v>3712.2</c:v>
                </c:pt>
                <c:pt idx="4">
                  <c:v>3342.8199999999997</c:v>
                </c:pt>
                <c:pt idx="5">
                  <c:v>3629.25</c:v>
                </c:pt>
                <c:pt idx="6">
                  <c:v>2622.165</c:v>
                </c:pt>
                <c:pt idx="7">
                  <c:v>1953.62</c:v>
                </c:pt>
                <c:pt idx="8">
                  <c:v>1528.58</c:v>
                </c:pt>
                <c:pt idx="9">
                  <c:v>3833.55</c:v>
                </c:pt>
                <c:pt idx="10">
                  <c:v>2154.88</c:v>
                </c:pt>
              </c:numCache>
            </c:numRef>
          </c:val>
          <c:smooth val="0"/>
          <c:extLst>
            <c:ext xmlns:c16="http://schemas.microsoft.com/office/drawing/2014/chart" uri="{C3380CC4-5D6E-409C-BE32-E72D297353CC}">
              <c16:uniqueId val="{00000000-7D5D-4559-BE6C-3619E0F9C817}"/>
            </c:ext>
          </c:extLst>
        </c:ser>
        <c:dLbls>
          <c:showLegendKey val="0"/>
          <c:showVal val="0"/>
          <c:showCatName val="0"/>
          <c:showSerName val="0"/>
          <c:showPercent val="0"/>
          <c:showBubbleSize val="0"/>
        </c:dLbls>
        <c:marker val="1"/>
        <c:smooth val="0"/>
        <c:axId val="146851696"/>
        <c:axId val="146850912"/>
      </c:lineChart>
      <c:catAx>
        <c:axId val="146851696"/>
        <c:scaling>
          <c:orientation val="minMax"/>
        </c:scaling>
        <c:delete val="0"/>
        <c:axPos val="b"/>
        <c:numFmt formatCode="General" sourceLinked="0"/>
        <c:majorTickMark val="out"/>
        <c:minorTickMark val="none"/>
        <c:tickLblPos val="nextTo"/>
        <c:txPr>
          <a:bodyPr/>
          <a:lstStyle/>
          <a:p>
            <a:pPr>
              <a:defRPr sz="800" b="0"/>
            </a:pPr>
            <a:endParaRPr lang="en-US"/>
          </a:p>
        </c:txPr>
        <c:crossAx val="146850912"/>
        <c:crosses val="autoZero"/>
        <c:auto val="1"/>
        <c:lblAlgn val="ctr"/>
        <c:lblOffset val="100"/>
        <c:noMultiLvlLbl val="0"/>
      </c:catAx>
      <c:valAx>
        <c:axId val="146850912"/>
        <c:scaling>
          <c:orientation val="minMax"/>
          <c:min val="200"/>
        </c:scaling>
        <c:delete val="0"/>
        <c:axPos val="l"/>
        <c:majorGridlines/>
        <c:numFmt formatCode="#,##0_);\(#,##0\)" sourceLinked="0"/>
        <c:majorTickMark val="out"/>
        <c:minorTickMark val="none"/>
        <c:tickLblPos val="nextTo"/>
        <c:txPr>
          <a:bodyPr/>
          <a:lstStyle/>
          <a:p>
            <a:pPr>
              <a:defRPr sz="1200" b="0"/>
            </a:pPr>
            <a:endParaRPr lang="en-US"/>
          </a:p>
        </c:txPr>
        <c:crossAx val="1468516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300" b="0" dirty="0"/>
              <a:t>Average Round-Trip Fare paid**</a:t>
            </a:r>
          </a:p>
          <a:p>
            <a:pPr>
              <a:defRPr sz="1400" b="0"/>
            </a:pPr>
            <a:r>
              <a:rPr lang="en-US" sz="1300" b="0" dirty="0"/>
              <a:t>By Quarter</a:t>
            </a:r>
          </a:p>
        </c:rich>
      </c:tx>
      <c:layout>
        <c:manualLayout>
          <c:xMode val="edge"/>
          <c:yMode val="edge"/>
          <c:x val="0.20399483334076832"/>
          <c:y val="0"/>
        </c:manualLayout>
      </c:layout>
      <c:overlay val="0"/>
    </c:title>
    <c:autoTitleDeleted val="0"/>
    <c:plotArea>
      <c:layout>
        <c:manualLayout>
          <c:layoutTarget val="inner"/>
          <c:xMode val="edge"/>
          <c:yMode val="edge"/>
          <c:x val="0.124018831540143"/>
          <c:y val="0.14317905673943931"/>
          <c:w val="0.83942725716904387"/>
          <c:h val="0.71659264195243466"/>
        </c:manualLayout>
      </c:layout>
      <c:lineChart>
        <c:grouping val="standard"/>
        <c:varyColors val="0"/>
        <c:ser>
          <c:idx val="0"/>
          <c:order val="0"/>
          <c:tx>
            <c:strRef>
              <c:f>Sheet1!$B$1</c:f>
              <c:strCache>
                <c:ptCount val="1"/>
                <c:pt idx="0">
                  <c:v>Avg Fare</c:v>
                </c:pt>
              </c:strCache>
            </c:strRef>
          </c:tx>
          <c:dPt>
            <c:idx val="1"/>
            <c:marker>
              <c:spPr>
                <a:solidFill>
                  <a:srgbClr val="FF0000"/>
                </a:solidFill>
                <a:ln>
                  <a:solidFill>
                    <a:srgbClr val="FF0000"/>
                  </a:solidFill>
                </a:ln>
              </c:spPr>
            </c:marker>
            <c:bubble3D val="0"/>
            <c:extLst>
              <c:ext xmlns:c16="http://schemas.microsoft.com/office/drawing/2014/chart" uri="{C3380CC4-5D6E-409C-BE32-E72D297353CC}">
                <c16:uniqueId val="{00000000-8DC4-447F-B2AA-12D5FF28FFF2}"/>
              </c:ext>
            </c:extLst>
          </c:dPt>
          <c:dPt>
            <c:idx val="5"/>
            <c:marker>
              <c:spPr>
                <a:solidFill>
                  <a:srgbClr val="FF0000"/>
                </a:solidFill>
                <a:ln>
                  <a:solidFill>
                    <a:srgbClr val="FF0000"/>
                  </a:solidFill>
                </a:ln>
              </c:spPr>
            </c:marker>
            <c:bubble3D val="0"/>
            <c:extLst>
              <c:ext xmlns:c16="http://schemas.microsoft.com/office/drawing/2014/chart" uri="{C3380CC4-5D6E-409C-BE32-E72D297353CC}">
                <c16:uniqueId val="{00000001-8DC4-447F-B2AA-12D5FF28FFF2}"/>
              </c:ext>
            </c:extLst>
          </c:dPt>
          <c:dPt>
            <c:idx val="9"/>
            <c:marker>
              <c:spPr>
                <a:solidFill>
                  <a:srgbClr val="FF0000"/>
                </a:solidFill>
                <a:ln>
                  <a:solidFill>
                    <a:srgbClr val="FF0000"/>
                  </a:solidFill>
                </a:ln>
              </c:spPr>
            </c:marker>
            <c:bubble3D val="0"/>
            <c:extLst>
              <c:ext xmlns:c16="http://schemas.microsoft.com/office/drawing/2014/chart" uri="{C3380CC4-5D6E-409C-BE32-E72D297353CC}">
                <c16:uniqueId val="{00000002-8DC4-447F-B2AA-12D5FF28FFF2}"/>
              </c:ext>
            </c:extLst>
          </c:dPt>
          <c:cat>
            <c:strRef>
              <c:f>Sheet1!$A$2:$A$12</c:f>
              <c:strCache>
                <c:ptCount val="11"/>
                <c:pt idx="0">
                  <c:v>Q4 2011</c:v>
                </c:pt>
                <c:pt idx="1">
                  <c:v>Q1 2012</c:v>
                </c:pt>
                <c:pt idx="2">
                  <c:v>Q2 2012</c:v>
                </c:pt>
                <c:pt idx="3">
                  <c:v>Q3 2012</c:v>
                </c:pt>
                <c:pt idx="4">
                  <c:v>Q4 2012</c:v>
                </c:pt>
                <c:pt idx="5">
                  <c:v>Q1 2013</c:v>
                </c:pt>
                <c:pt idx="6">
                  <c:v>Q2 2013</c:v>
                </c:pt>
                <c:pt idx="7">
                  <c:v>Q3 2013</c:v>
                </c:pt>
                <c:pt idx="8">
                  <c:v>Q4 2013</c:v>
                </c:pt>
                <c:pt idx="9">
                  <c:v>Q1 2014</c:v>
                </c:pt>
                <c:pt idx="10">
                  <c:v>Q2 2014</c:v>
                </c:pt>
              </c:strCache>
            </c:strRef>
          </c:cat>
          <c:val>
            <c:numRef>
              <c:f>Sheet1!$B$2:$B$12</c:f>
              <c:numCache>
                <c:formatCode>"$"#,##0_);\("$"#,##0\)</c:formatCode>
                <c:ptCount val="11"/>
                <c:pt idx="0">
                  <c:v>266.16396221514401</c:v>
                </c:pt>
                <c:pt idx="1">
                  <c:v>344.70076230076228</c:v>
                </c:pt>
                <c:pt idx="2">
                  <c:v>277.37367077638908</c:v>
                </c:pt>
                <c:pt idx="3">
                  <c:v>235.38880945572393</c:v>
                </c:pt>
                <c:pt idx="4">
                  <c:v>258.56231012691723</c:v>
                </c:pt>
                <c:pt idx="5">
                  <c:v>360.82559969478751</c:v>
                </c:pt>
                <c:pt idx="6">
                  <c:v>300.86787063361766</c:v>
                </c:pt>
                <c:pt idx="7">
                  <c:v>287.83467062723008</c:v>
                </c:pt>
                <c:pt idx="8">
                  <c:v>315.60452788258988</c:v>
                </c:pt>
                <c:pt idx="9">
                  <c:v>342.77045879346616</c:v>
                </c:pt>
                <c:pt idx="10">
                  <c:v>309.25805613305607</c:v>
                </c:pt>
              </c:numCache>
            </c:numRef>
          </c:val>
          <c:smooth val="0"/>
          <c:extLst>
            <c:ext xmlns:c16="http://schemas.microsoft.com/office/drawing/2014/chart" uri="{C3380CC4-5D6E-409C-BE32-E72D297353CC}">
              <c16:uniqueId val="{00000000-EF56-4710-B866-293583E77D14}"/>
            </c:ext>
          </c:extLst>
        </c:ser>
        <c:dLbls>
          <c:showLegendKey val="0"/>
          <c:showVal val="0"/>
          <c:showCatName val="0"/>
          <c:showSerName val="0"/>
          <c:showPercent val="0"/>
          <c:showBubbleSize val="0"/>
        </c:dLbls>
        <c:marker val="1"/>
        <c:smooth val="0"/>
        <c:axId val="146849344"/>
        <c:axId val="146848560"/>
      </c:lineChart>
      <c:catAx>
        <c:axId val="146849344"/>
        <c:scaling>
          <c:orientation val="minMax"/>
        </c:scaling>
        <c:delete val="0"/>
        <c:axPos val="b"/>
        <c:numFmt formatCode="General" sourceLinked="0"/>
        <c:majorTickMark val="out"/>
        <c:minorTickMark val="none"/>
        <c:tickLblPos val="nextTo"/>
        <c:txPr>
          <a:bodyPr rot="-2700000"/>
          <a:lstStyle/>
          <a:p>
            <a:pPr>
              <a:defRPr sz="800" b="0"/>
            </a:pPr>
            <a:endParaRPr lang="en-US"/>
          </a:p>
        </c:txPr>
        <c:crossAx val="146848560"/>
        <c:crosses val="autoZero"/>
        <c:auto val="1"/>
        <c:lblAlgn val="ctr"/>
        <c:lblOffset val="100"/>
        <c:noMultiLvlLbl val="0"/>
      </c:catAx>
      <c:valAx>
        <c:axId val="146848560"/>
        <c:scaling>
          <c:orientation val="minMax"/>
          <c:max val="425"/>
          <c:min val="225"/>
        </c:scaling>
        <c:delete val="0"/>
        <c:axPos val="l"/>
        <c:majorGridlines/>
        <c:numFmt formatCode="&quot;$&quot;#,##0" sourceLinked="0"/>
        <c:majorTickMark val="out"/>
        <c:minorTickMark val="none"/>
        <c:tickLblPos val="nextTo"/>
        <c:txPr>
          <a:bodyPr/>
          <a:lstStyle/>
          <a:p>
            <a:pPr>
              <a:defRPr sz="1200" b="0"/>
            </a:pPr>
            <a:endParaRPr lang="en-US"/>
          </a:p>
        </c:txPr>
        <c:crossAx val="146849344"/>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baseline="0" dirty="0"/>
              <a:t>Weekly Allegiant Revenue Each Way</a:t>
            </a:r>
            <a:endParaRPr lang="en-US" sz="1400" b="0" dirty="0"/>
          </a:p>
          <a:p>
            <a:pPr>
              <a:defRPr sz="1400"/>
            </a:pPr>
            <a:r>
              <a:rPr lang="en-US" sz="1400" b="0" dirty="0"/>
              <a:t>By Quarter</a:t>
            </a:r>
          </a:p>
        </c:rich>
      </c:tx>
      <c:layout>
        <c:manualLayout>
          <c:xMode val="edge"/>
          <c:yMode val="edge"/>
          <c:x val="0.17824156153946799"/>
          <c:y val="0"/>
        </c:manualLayout>
      </c:layout>
      <c:overlay val="0"/>
    </c:title>
    <c:autoTitleDeleted val="0"/>
    <c:plotArea>
      <c:layout>
        <c:manualLayout>
          <c:layoutTarget val="inner"/>
          <c:xMode val="edge"/>
          <c:yMode val="edge"/>
          <c:x val="0.10591877347703825"/>
          <c:y val="0.14825814419886024"/>
          <c:w val="0.87051530499054752"/>
          <c:h val="0.70722433232108539"/>
        </c:manualLayout>
      </c:layout>
      <c:lineChart>
        <c:grouping val="standard"/>
        <c:varyColors val="0"/>
        <c:ser>
          <c:idx val="0"/>
          <c:order val="0"/>
          <c:tx>
            <c:strRef>
              <c:f>Sheet1!$B$1</c:f>
              <c:strCache>
                <c:ptCount val="1"/>
                <c:pt idx="0">
                  <c:v>PDEWs</c:v>
                </c:pt>
              </c:strCache>
            </c:strRef>
          </c:tx>
          <c:cat>
            <c:strRef>
              <c:f>Sheet1!$A$2:$A$12</c:f>
              <c:strCache>
                <c:ptCount val="11"/>
                <c:pt idx="0">
                  <c:v>Q4 2011</c:v>
                </c:pt>
                <c:pt idx="1">
                  <c:v>Q1 2012</c:v>
                </c:pt>
                <c:pt idx="2">
                  <c:v>Q2 2012</c:v>
                </c:pt>
                <c:pt idx="3">
                  <c:v>Q3 2012</c:v>
                </c:pt>
                <c:pt idx="4">
                  <c:v>Q4 2012</c:v>
                </c:pt>
                <c:pt idx="5">
                  <c:v>Q1 2013</c:v>
                </c:pt>
                <c:pt idx="6">
                  <c:v>Q2 2013</c:v>
                </c:pt>
                <c:pt idx="7">
                  <c:v>Q3 2013</c:v>
                </c:pt>
                <c:pt idx="8">
                  <c:v>Q4 2013</c:v>
                </c:pt>
                <c:pt idx="9">
                  <c:v>Q1 2014</c:v>
                </c:pt>
                <c:pt idx="10">
                  <c:v>Q2 2014</c:v>
                </c:pt>
              </c:strCache>
            </c:strRef>
          </c:cat>
          <c:val>
            <c:numRef>
              <c:f>Sheet1!$B$2:$B$12</c:f>
              <c:numCache>
                <c:formatCode>"$"#,##0_);\("$"#,##0\)</c:formatCode>
                <c:ptCount val="11"/>
                <c:pt idx="0">
                  <c:v>52995.701775147929</c:v>
                </c:pt>
                <c:pt idx="1">
                  <c:v>100437.18461538461</c:v>
                </c:pt>
                <c:pt idx="2">
                  <c:v>79285.876923076925</c:v>
                </c:pt>
                <c:pt idx="3">
                  <c:v>67216.179881656804</c:v>
                </c:pt>
                <c:pt idx="4">
                  <c:v>66486.71242603549</c:v>
                </c:pt>
                <c:pt idx="5">
                  <c:v>100732.79289940828</c:v>
                </c:pt>
                <c:pt idx="6">
                  <c:v>60686.553846153845</c:v>
                </c:pt>
                <c:pt idx="7">
                  <c:v>43255.351479289937</c:v>
                </c:pt>
                <c:pt idx="8">
                  <c:v>37109.751479289946</c:v>
                </c:pt>
                <c:pt idx="9">
                  <c:v>101079.05325443787</c:v>
                </c:pt>
                <c:pt idx="10">
                  <c:v>51262.615384615376</c:v>
                </c:pt>
              </c:numCache>
            </c:numRef>
          </c:val>
          <c:smooth val="0"/>
          <c:extLst>
            <c:ext xmlns:c16="http://schemas.microsoft.com/office/drawing/2014/chart" uri="{C3380CC4-5D6E-409C-BE32-E72D297353CC}">
              <c16:uniqueId val="{00000000-7D5D-4559-BE6C-3619E0F9C817}"/>
            </c:ext>
          </c:extLst>
        </c:ser>
        <c:ser>
          <c:idx val="1"/>
          <c:order val="1"/>
          <c:tx>
            <c:strRef>
              <c:f>Sheet1!$C$1</c:f>
              <c:strCache>
                <c:ptCount val="1"/>
                <c:pt idx="0">
                  <c:v>Column1</c:v>
                </c:pt>
              </c:strCache>
            </c:strRef>
          </c:tx>
          <c:cat>
            <c:strRef>
              <c:f>Sheet1!$A$2:$A$12</c:f>
              <c:strCache>
                <c:ptCount val="11"/>
                <c:pt idx="0">
                  <c:v>Q4 2011</c:v>
                </c:pt>
                <c:pt idx="1">
                  <c:v>Q1 2012</c:v>
                </c:pt>
                <c:pt idx="2">
                  <c:v>Q2 2012</c:v>
                </c:pt>
                <c:pt idx="3">
                  <c:v>Q3 2012</c:v>
                </c:pt>
                <c:pt idx="4">
                  <c:v>Q4 2012</c:v>
                </c:pt>
                <c:pt idx="5">
                  <c:v>Q1 2013</c:v>
                </c:pt>
                <c:pt idx="6">
                  <c:v>Q2 2013</c:v>
                </c:pt>
                <c:pt idx="7">
                  <c:v>Q3 2013</c:v>
                </c:pt>
                <c:pt idx="8">
                  <c:v>Q4 2013</c:v>
                </c:pt>
                <c:pt idx="9">
                  <c:v>Q1 2014</c:v>
                </c:pt>
                <c:pt idx="10">
                  <c:v>Q2 2014</c:v>
                </c:pt>
              </c:strCache>
            </c:strRef>
          </c:cat>
          <c:val>
            <c:numRef>
              <c:f>Sheet1!$C$2:$C$12</c:f>
              <c:numCache>
                <c:formatCode>General</c:formatCode>
                <c:ptCount val="11"/>
              </c:numCache>
            </c:numRef>
          </c:val>
          <c:smooth val="0"/>
          <c:extLst>
            <c:ext xmlns:c16="http://schemas.microsoft.com/office/drawing/2014/chart" uri="{C3380CC4-5D6E-409C-BE32-E72D297353CC}">
              <c16:uniqueId val="{00000001-2092-4254-89E0-D7FBE5591A1C}"/>
            </c:ext>
          </c:extLst>
        </c:ser>
        <c:dLbls>
          <c:showLegendKey val="0"/>
          <c:showVal val="0"/>
          <c:showCatName val="0"/>
          <c:showSerName val="0"/>
          <c:showPercent val="0"/>
          <c:showBubbleSize val="0"/>
        </c:dLbls>
        <c:marker val="1"/>
        <c:smooth val="0"/>
        <c:axId val="146851696"/>
        <c:axId val="146850912"/>
      </c:lineChart>
      <c:catAx>
        <c:axId val="146851696"/>
        <c:scaling>
          <c:orientation val="minMax"/>
        </c:scaling>
        <c:delete val="0"/>
        <c:axPos val="b"/>
        <c:numFmt formatCode="General" sourceLinked="0"/>
        <c:majorTickMark val="out"/>
        <c:minorTickMark val="none"/>
        <c:tickLblPos val="nextTo"/>
        <c:txPr>
          <a:bodyPr/>
          <a:lstStyle/>
          <a:p>
            <a:pPr>
              <a:defRPr sz="800" b="0"/>
            </a:pPr>
            <a:endParaRPr lang="en-US"/>
          </a:p>
        </c:txPr>
        <c:crossAx val="146850912"/>
        <c:crosses val="autoZero"/>
        <c:auto val="1"/>
        <c:lblAlgn val="ctr"/>
        <c:lblOffset val="100"/>
        <c:noMultiLvlLbl val="0"/>
      </c:catAx>
      <c:valAx>
        <c:axId val="146850912"/>
        <c:scaling>
          <c:orientation val="minMax"/>
          <c:min val="30000"/>
        </c:scaling>
        <c:delete val="0"/>
        <c:axPos val="l"/>
        <c:majorGridlines/>
        <c:numFmt formatCode="&quot;$&quot;#,##0_);\(&quot;$&quot;#,##0\)" sourceLinked="0"/>
        <c:majorTickMark val="out"/>
        <c:minorTickMark val="none"/>
        <c:tickLblPos val="nextTo"/>
        <c:txPr>
          <a:bodyPr/>
          <a:lstStyle/>
          <a:p>
            <a:pPr>
              <a:defRPr sz="1200" b="0"/>
            </a:pPr>
            <a:endParaRPr lang="en-US"/>
          </a:p>
        </c:txPr>
        <c:crossAx val="1468516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a:t>Weekly Passengers</a:t>
            </a:r>
            <a:r>
              <a:rPr lang="en-US" sz="1400" b="0" baseline="0" dirty="0"/>
              <a:t> Each Way (PWEW)</a:t>
            </a:r>
            <a:endParaRPr lang="en-US" sz="1400" b="0" dirty="0"/>
          </a:p>
          <a:p>
            <a:pPr>
              <a:defRPr sz="1400" b="0"/>
            </a:pPr>
            <a:r>
              <a:rPr lang="en-US" sz="1400" b="0" dirty="0"/>
              <a:t>By Quarter</a:t>
            </a:r>
          </a:p>
        </c:rich>
      </c:tx>
      <c:layout>
        <c:manualLayout>
          <c:xMode val="edge"/>
          <c:yMode val="edge"/>
          <c:x val="0.12706849179998367"/>
          <c:y val="0"/>
        </c:manualLayout>
      </c:layout>
      <c:overlay val="0"/>
    </c:title>
    <c:autoTitleDeleted val="0"/>
    <c:plotArea>
      <c:layout>
        <c:manualLayout>
          <c:layoutTarget val="inner"/>
          <c:xMode val="edge"/>
          <c:yMode val="edge"/>
          <c:x val="0.10591877347703825"/>
          <c:y val="0.17490830205516683"/>
          <c:w val="0.87051530499054752"/>
          <c:h val="0.68057414689359863"/>
        </c:manualLayout>
      </c:layout>
      <c:lineChart>
        <c:grouping val="standard"/>
        <c:varyColors val="0"/>
        <c:ser>
          <c:idx val="0"/>
          <c:order val="0"/>
          <c:tx>
            <c:strRef>
              <c:f>Sheet1!$B$1</c:f>
              <c:strCache>
                <c:ptCount val="1"/>
                <c:pt idx="0">
                  <c:v>PDEWs</c:v>
                </c:pt>
              </c:strCache>
            </c:strRef>
          </c:tx>
          <c:cat>
            <c:strRef>
              <c:f>Sheet1!$A$2:$A$11</c:f>
              <c:strCache>
                <c:ptCount val="10"/>
                <c:pt idx="0">
                  <c:v>Q1 2010</c:v>
                </c:pt>
                <c:pt idx="1">
                  <c:v>Q2 2010</c:v>
                </c:pt>
                <c:pt idx="2">
                  <c:v>Q3 2010</c:v>
                </c:pt>
                <c:pt idx="3">
                  <c:v>Q4 2010</c:v>
                </c:pt>
                <c:pt idx="4">
                  <c:v>Q1 2011</c:v>
                </c:pt>
                <c:pt idx="5">
                  <c:v>Q1 2012</c:v>
                </c:pt>
                <c:pt idx="6">
                  <c:v>Q2 2012</c:v>
                </c:pt>
                <c:pt idx="7">
                  <c:v>Q3 2012</c:v>
                </c:pt>
                <c:pt idx="8">
                  <c:v>Q1 2013</c:v>
                </c:pt>
                <c:pt idx="9">
                  <c:v>Q1 2014</c:v>
                </c:pt>
              </c:strCache>
            </c:strRef>
          </c:cat>
          <c:val>
            <c:numRef>
              <c:f>Sheet1!$B$2:$B$11</c:f>
              <c:numCache>
                <c:formatCode>0_);\(0\)</c:formatCode>
                <c:ptCount val="10"/>
                <c:pt idx="0">
                  <c:v>252.2076923076923</c:v>
                </c:pt>
                <c:pt idx="1">
                  <c:v>272.26499999999999</c:v>
                </c:pt>
                <c:pt idx="2">
                  <c:v>189.55538461538461</c:v>
                </c:pt>
                <c:pt idx="3">
                  <c:v>118.25538461538461</c:v>
                </c:pt>
                <c:pt idx="4">
                  <c:v>272.14615384615382</c:v>
                </c:pt>
                <c:pt idx="5">
                  <c:v>176.15500000000003</c:v>
                </c:pt>
                <c:pt idx="6">
                  <c:v>200.82999999999998</c:v>
                </c:pt>
                <c:pt idx="7">
                  <c:v>130.85230769230768</c:v>
                </c:pt>
                <c:pt idx="8">
                  <c:v>198.65769230769232</c:v>
                </c:pt>
                <c:pt idx="9">
                  <c:v>225.83076923076925</c:v>
                </c:pt>
              </c:numCache>
            </c:numRef>
          </c:val>
          <c:smooth val="0"/>
          <c:extLst>
            <c:ext xmlns:c16="http://schemas.microsoft.com/office/drawing/2014/chart" uri="{C3380CC4-5D6E-409C-BE32-E72D297353CC}">
              <c16:uniqueId val="{00000000-7D5D-4559-BE6C-3619E0F9C817}"/>
            </c:ext>
          </c:extLst>
        </c:ser>
        <c:dLbls>
          <c:showLegendKey val="0"/>
          <c:showVal val="0"/>
          <c:showCatName val="0"/>
          <c:showSerName val="0"/>
          <c:showPercent val="0"/>
          <c:showBubbleSize val="0"/>
        </c:dLbls>
        <c:marker val="1"/>
        <c:smooth val="0"/>
        <c:axId val="146851696"/>
        <c:axId val="146850912"/>
      </c:lineChart>
      <c:catAx>
        <c:axId val="146851696"/>
        <c:scaling>
          <c:orientation val="minMax"/>
        </c:scaling>
        <c:delete val="0"/>
        <c:axPos val="b"/>
        <c:numFmt formatCode="General" sourceLinked="0"/>
        <c:majorTickMark val="out"/>
        <c:minorTickMark val="none"/>
        <c:tickLblPos val="nextTo"/>
        <c:txPr>
          <a:bodyPr/>
          <a:lstStyle/>
          <a:p>
            <a:pPr>
              <a:defRPr sz="800" b="0"/>
            </a:pPr>
            <a:endParaRPr lang="en-US"/>
          </a:p>
        </c:txPr>
        <c:crossAx val="146850912"/>
        <c:crosses val="autoZero"/>
        <c:auto val="1"/>
        <c:lblAlgn val="ctr"/>
        <c:lblOffset val="100"/>
        <c:noMultiLvlLbl val="0"/>
      </c:catAx>
      <c:valAx>
        <c:axId val="146850912"/>
        <c:scaling>
          <c:orientation val="minMax"/>
          <c:min val="100"/>
        </c:scaling>
        <c:delete val="0"/>
        <c:axPos val="l"/>
        <c:majorGridlines/>
        <c:numFmt formatCode="#,##0_);\(#,##0\)" sourceLinked="0"/>
        <c:majorTickMark val="out"/>
        <c:minorTickMark val="none"/>
        <c:tickLblPos val="nextTo"/>
        <c:txPr>
          <a:bodyPr/>
          <a:lstStyle/>
          <a:p>
            <a:pPr>
              <a:defRPr sz="1200" b="0"/>
            </a:pPr>
            <a:endParaRPr lang="en-US"/>
          </a:p>
        </c:txPr>
        <c:crossAx val="1468516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300" b="0" dirty="0"/>
              <a:t>Average Round-Trip Fare paid**</a:t>
            </a:r>
          </a:p>
          <a:p>
            <a:pPr>
              <a:defRPr sz="1400" b="0"/>
            </a:pPr>
            <a:r>
              <a:rPr lang="en-US" sz="1300" b="0" dirty="0"/>
              <a:t>By Quarter</a:t>
            </a:r>
          </a:p>
        </c:rich>
      </c:tx>
      <c:layout>
        <c:manualLayout>
          <c:xMode val="edge"/>
          <c:yMode val="edge"/>
          <c:x val="0.20399483334076832"/>
          <c:y val="0"/>
        </c:manualLayout>
      </c:layout>
      <c:overlay val="0"/>
    </c:title>
    <c:autoTitleDeleted val="0"/>
    <c:plotArea>
      <c:layout>
        <c:manualLayout>
          <c:layoutTarget val="inner"/>
          <c:xMode val="edge"/>
          <c:yMode val="edge"/>
          <c:x val="0.124018831540143"/>
          <c:y val="0.14317905673943931"/>
          <c:w val="0.83942725716904387"/>
          <c:h val="0.70130312992563815"/>
        </c:manualLayout>
      </c:layout>
      <c:lineChart>
        <c:grouping val="standard"/>
        <c:varyColors val="0"/>
        <c:ser>
          <c:idx val="0"/>
          <c:order val="0"/>
          <c:tx>
            <c:strRef>
              <c:f>Sheet1!$B$1</c:f>
              <c:strCache>
                <c:ptCount val="1"/>
                <c:pt idx="0">
                  <c:v>Avg Fare</c:v>
                </c:pt>
              </c:strCache>
            </c:strRef>
          </c:tx>
          <c:cat>
            <c:strRef>
              <c:f>Sheet1!$A$2:$A$15</c:f>
              <c:strCache>
                <c:ptCount val="14"/>
                <c:pt idx="0">
                  <c:v>Q4 2009</c:v>
                </c:pt>
                <c:pt idx="1">
                  <c:v>Q1 2010</c:v>
                </c:pt>
                <c:pt idx="2">
                  <c:v>Q2 2010</c:v>
                </c:pt>
                <c:pt idx="3">
                  <c:v>Q3 2010</c:v>
                </c:pt>
                <c:pt idx="4">
                  <c:v>Q4 2010</c:v>
                </c:pt>
                <c:pt idx="5">
                  <c:v>Q1 2011</c:v>
                </c:pt>
                <c:pt idx="6">
                  <c:v>Q2 2011</c:v>
                </c:pt>
                <c:pt idx="7">
                  <c:v>Q1 2012</c:v>
                </c:pt>
                <c:pt idx="8">
                  <c:v>Q2 2012</c:v>
                </c:pt>
                <c:pt idx="9">
                  <c:v>Q3 2012</c:v>
                </c:pt>
                <c:pt idx="10">
                  <c:v>Q1 2013</c:v>
                </c:pt>
                <c:pt idx="11">
                  <c:v>Q2 2013</c:v>
                </c:pt>
                <c:pt idx="12">
                  <c:v>Q1 2014</c:v>
                </c:pt>
                <c:pt idx="13">
                  <c:v>Q2 2014</c:v>
                </c:pt>
              </c:strCache>
            </c:strRef>
          </c:cat>
          <c:val>
            <c:numRef>
              <c:f>Sheet1!$B$2:$B$15</c:f>
              <c:numCache>
                <c:formatCode>"$"#,##0_);\("$"#,##0\)</c:formatCode>
                <c:ptCount val="14"/>
                <c:pt idx="0">
                  <c:v>207.48578721429396</c:v>
                </c:pt>
                <c:pt idx="1">
                  <c:v>319.17270212631183</c:v>
                </c:pt>
                <c:pt idx="2">
                  <c:v>319.78205622632925</c:v>
                </c:pt>
                <c:pt idx="3">
                  <c:v>228.25002512887525</c:v>
                </c:pt>
                <c:pt idx="4">
                  <c:v>301.2171431201952</c:v>
                </c:pt>
                <c:pt idx="5">
                  <c:v>343.17398195800638</c:v>
                </c:pt>
                <c:pt idx="6">
                  <c:v>382.50712250712252</c:v>
                </c:pt>
                <c:pt idx="7">
                  <c:v>429.53124761191509</c:v>
                </c:pt>
                <c:pt idx="8">
                  <c:v>353.05252433171569</c:v>
                </c:pt>
                <c:pt idx="9">
                  <c:v>268.34463535382946</c:v>
                </c:pt>
                <c:pt idx="10">
                  <c:v>438.25324701435517</c:v>
                </c:pt>
                <c:pt idx="11">
                  <c:v>417.96170074651093</c:v>
                </c:pt>
                <c:pt idx="12">
                  <c:v>388.2294958260623</c:v>
                </c:pt>
                <c:pt idx="13">
                  <c:v>330.53473505620019</c:v>
                </c:pt>
              </c:numCache>
            </c:numRef>
          </c:val>
          <c:smooth val="0"/>
          <c:extLst>
            <c:ext xmlns:c16="http://schemas.microsoft.com/office/drawing/2014/chart" uri="{C3380CC4-5D6E-409C-BE32-E72D297353CC}">
              <c16:uniqueId val="{00000000-EF56-4710-B866-293583E77D14}"/>
            </c:ext>
          </c:extLst>
        </c:ser>
        <c:dLbls>
          <c:showLegendKey val="0"/>
          <c:showVal val="0"/>
          <c:showCatName val="0"/>
          <c:showSerName val="0"/>
          <c:showPercent val="0"/>
          <c:showBubbleSize val="0"/>
        </c:dLbls>
        <c:marker val="1"/>
        <c:smooth val="0"/>
        <c:axId val="146849344"/>
        <c:axId val="146848560"/>
      </c:lineChart>
      <c:catAx>
        <c:axId val="146849344"/>
        <c:scaling>
          <c:orientation val="minMax"/>
        </c:scaling>
        <c:delete val="0"/>
        <c:axPos val="b"/>
        <c:numFmt formatCode="General" sourceLinked="0"/>
        <c:majorTickMark val="out"/>
        <c:minorTickMark val="none"/>
        <c:tickLblPos val="nextTo"/>
        <c:txPr>
          <a:bodyPr rot="-2700000"/>
          <a:lstStyle/>
          <a:p>
            <a:pPr>
              <a:defRPr sz="800" b="0"/>
            </a:pPr>
            <a:endParaRPr lang="en-US"/>
          </a:p>
        </c:txPr>
        <c:crossAx val="146848560"/>
        <c:crosses val="autoZero"/>
        <c:auto val="1"/>
        <c:lblAlgn val="ctr"/>
        <c:lblOffset val="100"/>
        <c:noMultiLvlLbl val="0"/>
      </c:catAx>
      <c:valAx>
        <c:axId val="146848560"/>
        <c:scaling>
          <c:orientation val="minMax"/>
          <c:max val="450"/>
          <c:min val="200"/>
        </c:scaling>
        <c:delete val="0"/>
        <c:axPos val="l"/>
        <c:majorGridlines/>
        <c:numFmt formatCode="&quot;$&quot;#,##0" sourceLinked="0"/>
        <c:majorTickMark val="out"/>
        <c:minorTickMark val="none"/>
        <c:tickLblPos val="nextTo"/>
        <c:txPr>
          <a:bodyPr/>
          <a:lstStyle/>
          <a:p>
            <a:pPr>
              <a:defRPr sz="1200" b="0"/>
            </a:pPr>
            <a:endParaRPr lang="en-US"/>
          </a:p>
        </c:txPr>
        <c:crossAx val="146849344"/>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0.09319</cdr:x>
      <cdr:y>0.15727</cdr:y>
    </cdr:from>
    <cdr:to>
      <cdr:x>0.53359</cdr:x>
      <cdr:y>0.24954</cdr:y>
    </cdr:to>
    <cdr:sp macro="" textlink="">
      <cdr:nvSpPr>
        <cdr:cNvPr id="2" name="TextBox 10">
          <a:extLst xmlns:a="http://schemas.openxmlformats.org/drawingml/2006/main">
            <a:ext uri="{FF2B5EF4-FFF2-40B4-BE49-F238E27FC236}">
              <a16:creationId xmlns:a16="http://schemas.microsoft.com/office/drawing/2014/main" id="{B51641B1-8BAD-C7B7-9678-048B847AC72A}"/>
            </a:ext>
          </a:extLst>
        </cdr:cNvPr>
        <cdr:cNvSpPr txBox="1"/>
      </cdr:nvSpPr>
      <cdr:spPr>
        <a:xfrm xmlns:a="http://schemas.openxmlformats.org/drawingml/2006/main">
          <a:off x="393166" y="524628"/>
          <a:ext cx="185806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b="1" dirty="0">
              <a:solidFill>
                <a:srgbClr val="FF0000"/>
              </a:solidFill>
            </a:rPr>
            <a:t>Red: Annualized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80F88C9-86A7-4EE7-A0E5-6E05AC2E46EC}" type="slidenum">
              <a:rPr lang="en-US" smtClean="0"/>
              <a:pPr>
                <a:defRPr/>
              </a:pPr>
              <a:t>2</a:t>
            </a:fld>
            <a:endParaRPr lang="en-US"/>
          </a:p>
        </p:txBody>
      </p:sp>
    </p:spTree>
    <p:extLst>
      <p:ext uri="{BB962C8B-B14F-4D97-AF65-F5344CB8AC3E}">
        <p14:creationId xmlns:p14="http://schemas.microsoft.com/office/powerpoint/2010/main" val="341092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I’m relatively confident that Breeze can get good fares/yields out of DLH once the consumer understand the product better. At first, people will probably think that it is another Allegiant or Sun Country. Once flown, they’ll see the difference. </a:t>
            </a:r>
          </a:p>
        </p:txBody>
      </p:sp>
    </p:spTree>
    <p:extLst>
      <p:ext uri="{BB962C8B-B14F-4D97-AF65-F5344CB8AC3E}">
        <p14:creationId xmlns:p14="http://schemas.microsoft.com/office/powerpoint/2010/main" val="216196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Maybe its just a coincidence, but LAS started to decline at the same time that AZA was added. I wonder if there was any cannibalization. </a:t>
            </a:r>
          </a:p>
        </p:txBody>
      </p:sp>
      <p:sp>
        <p:nvSpPr>
          <p:cNvPr id="4" name="Slide Number Placeholder 3"/>
          <p:cNvSpPr>
            <a:spLocks noGrp="1"/>
          </p:cNvSpPr>
          <p:nvPr>
            <p:ph type="sldNum" sz="quarter" idx="10"/>
          </p:nvPr>
        </p:nvSpPr>
        <p:spPr/>
        <p:txBody>
          <a:bodyPr/>
          <a:lstStyle/>
          <a:p>
            <a:fld id="{C6DBD78B-6BFE-4412-A2EF-05318DB797AC}" type="slidenum">
              <a:rPr lang="en-US" smtClean="0"/>
              <a:t>16</a:t>
            </a:fld>
            <a:endParaRPr lang="en-US"/>
          </a:p>
        </p:txBody>
      </p:sp>
    </p:spTree>
    <p:extLst>
      <p:ext uri="{BB962C8B-B14F-4D97-AF65-F5344CB8AC3E}">
        <p14:creationId xmlns:p14="http://schemas.microsoft.com/office/powerpoint/2010/main" val="169662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BD78B-6BFE-4412-A2EF-05318DB797AC}" type="slidenum">
              <a:rPr lang="en-US" smtClean="0"/>
              <a:t>17</a:t>
            </a:fld>
            <a:endParaRPr lang="en-US"/>
          </a:p>
        </p:txBody>
      </p:sp>
    </p:spTree>
    <p:extLst>
      <p:ext uri="{BB962C8B-B14F-4D97-AF65-F5344CB8AC3E}">
        <p14:creationId xmlns:p14="http://schemas.microsoft.com/office/powerpoint/2010/main" val="147620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BD78B-6BFE-4412-A2EF-05318DB797AC}" type="slidenum">
              <a:rPr lang="en-US" smtClean="0"/>
              <a:t>18</a:t>
            </a:fld>
            <a:endParaRPr lang="en-US"/>
          </a:p>
        </p:txBody>
      </p:sp>
    </p:spTree>
    <p:extLst>
      <p:ext uri="{BB962C8B-B14F-4D97-AF65-F5344CB8AC3E}">
        <p14:creationId xmlns:p14="http://schemas.microsoft.com/office/powerpoint/2010/main" val="3887243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BD78B-6BFE-4412-A2EF-05318DB797AC}" type="slidenum">
              <a:rPr lang="en-US" smtClean="0"/>
              <a:t>19</a:t>
            </a:fld>
            <a:endParaRPr lang="en-US"/>
          </a:p>
        </p:txBody>
      </p:sp>
    </p:spTree>
    <p:extLst>
      <p:ext uri="{BB962C8B-B14F-4D97-AF65-F5344CB8AC3E}">
        <p14:creationId xmlns:p14="http://schemas.microsoft.com/office/powerpoint/2010/main" val="250663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BD78B-6BFE-4412-A2EF-05318DB797AC}" type="slidenum">
              <a:rPr lang="en-US" smtClean="0"/>
              <a:t>20</a:t>
            </a:fld>
            <a:endParaRPr lang="en-US"/>
          </a:p>
        </p:txBody>
      </p:sp>
    </p:spTree>
    <p:extLst>
      <p:ext uri="{BB962C8B-B14F-4D97-AF65-F5344CB8AC3E}">
        <p14:creationId xmlns:p14="http://schemas.microsoft.com/office/powerpoint/2010/main" val="328120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BD78B-6BFE-4412-A2EF-05318DB797AC}" type="slidenum">
              <a:rPr lang="en-US" smtClean="0"/>
              <a:t>21</a:t>
            </a:fld>
            <a:endParaRPr lang="en-US"/>
          </a:p>
        </p:txBody>
      </p:sp>
    </p:spTree>
    <p:extLst>
      <p:ext uri="{BB962C8B-B14F-4D97-AF65-F5344CB8AC3E}">
        <p14:creationId xmlns:p14="http://schemas.microsoft.com/office/powerpoint/2010/main" val="107081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Fare: Round-trip including ancillary revenue. One-way passengers. Round-trip revenue. </a:t>
            </a:r>
          </a:p>
          <a:p>
            <a:pPr marL="158750" indent="0">
              <a:buNone/>
            </a:pPr>
            <a:endParaRPr lang="en-US" dirty="0"/>
          </a:p>
          <a:p>
            <a:pPr marL="158750" indent="0">
              <a:buNone/>
            </a:pPr>
            <a:r>
              <a:rPr lang="en-US" dirty="0"/>
              <a:t>DLH-MCO: In 4</a:t>
            </a:r>
            <a:r>
              <a:rPr lang="en-US" baseline="30000" dirty="0"/>
              <a:t>th</a:t>
            </a:r>
            <a:r>
              <a:rPr lang="en-US" dirty="0"/>
              <a:t> quarters, G4 tried parts of 4</a:t>
            </a:r>
            <a:r>
              <a:rPr lang="en-US" baseline="30000" dirty="0"/>
              <a:t>th</a:t>
            </a:r>
            <a:r>
              <a:rPr lang="en-US" dirty="0"/>
              <a:t> quarter a couple of times, hence why I didn’t show (#’s weren’t good). </a:t>
            </a:r>
          </a:p>
          <a:p>
            <a:pPr marL="158750" indent="0">
              <a:buNone/>
            </a:pPr>
            <a:endParaRPr lang="en-US" dirty="0"/>
          </a:p>
          <a:p>
            <a:pPr marL="158750" indent="0">
              <a:buNone/>
            </a:pPr>
            <a:r>
              <a:rPr lang="en-US" dirty="0"/>
              <a:t>DLH-PHX: G4 tried once and didn’t work, hence why Peak &amp; Trough numbers are same; same for 3Q MCO-DLH. </a:t>
            </a:r>
          </a:p>
        </p:txBody>
      </p:sp>
    </p:spTree>
    <p:extLst>
      <p:ext uri="{BB962C8B-B14F-4D97-AF65-F5344CB8AC3E}">
        <p14:creationId xmlns:p14="http://schemas.microsoft.com/office/powerpoint/2010/main" val="3979156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 realize that anything close to $1.5 million is probably not realistic. Breeze is getting a lot of $1+ million MRG proposals. </a:t>
            </a:r>
          </a:p>
        </p:txBody>
      </p:sp>
    </p:spTree>
    <p:extLst>
      <p:ext uri="{BB962C8B-B14F-4D97-AF65-F5344CB8AC3E}">
        <p14:creationId xmlns:p14="http://schemas.microsoft.com/office/powerpoint/2010/main" val="4470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Two key points: 1) Primarily, </a:t>
            </a:r>
            <a:r>
              <a:rPr lang="en-US" dirty="0" err="1"/>
              <a:t>Neeleman’s</a:t>
            </a:r>
            <a:r>
              <a:rPr lang="en-US" dirty="0"/>
              <a:t> success at launching successful airlines (known as a “serial airline entrepreneur”) – he’ll always have access to funding sources; 2) Leaders experience at Allegiant Airlines, arguably the most successful ULCC startup. As you know, besides leaders there are a lot of ex-G4 people at Breeze. </a:t>
            </a:r>
          </a:p>
          <a:p>
            <a:endParaRPr lang="en-US" dirty="0"/>
          </a:p>
          <a:p>
            <a:r>
              <a:rPr lang="en-US" dirty="0"/>
              <a:t>Note: Morris Air was acquired by Southwest Airlines. </a:t>
            </a:r>
          </a:p>
        </p:txBody>
      </p:sp>
      <p:sp>
        <p:nvSpPr>
          <p:cNvPr id="4" name="Slide Number Placeholder 3"/>
          <p:cNvSpPr>
            <a:spLocks noGrp="1"/>
          </p:cNvSpPr>
          <p:nvPr>
            <p:ph type="sldNum" sz="quarter" idx="5"/>
          </p:nvPr>
        </p:nvSpPr>
        <p:spPr/>
        <p:txBody>
          <a:bodyPr/>
          <a:lstStyle/>
          <a:p>
            <a:fld id="{8EE4FC84-5E63-3445-95C5-12190296F7E7}" type="slidenum">
              <a:rPr lang="en-US" smtClean="0"/>
              <a:t>4</a:t>
            </a:fld>
            <a:endParaRPr lang="en-US"/>
          </a:p>
        </p:txBody>
      </p:sp>
    </p:spTree>
    <p:extLst>
      <p:ext uri="{BB962C8B-B14F-4D97-AF65-F5344CB8AC3E}">
        <p14:creationId xmlns:p14="http://schemas.microsoft.com/office/powerpoint/2010/main" val="125715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lot of holes in the middle of the country</a:t>
            </a:r>
          </a:p>
        </p:txBody>
      </p:sp>
      <p:sp>
        <p:nvSpPr>
          <p:cNvPr id="4" name="Slide Number Placeholder 3"/>
          <p:cNvSpPr>
            <a:spLocks noGrp="1"/>
          </p:cNvSpPr>
          <p:nvPr>
            <p:ph type="sldNum" sz="quarter" idx="5"/>
          </p:nvPr>
        </p:nvSpPr>
        <p:spPr/>
        <p:txBody>
          <a:bodyPr/>
          <a:lstStyle/>
          <a:p>
            <a:fld id="{8EE4FC84-5E63-3445-95C5-12190296F7E7}" type="slidenum">
              <a:rPr lang="en-US" smtClean="0"/>
              <a:t>5</a:t>
            </a:fld>
            <a:endParaRPr lang="en-US"/>
          </a:p>
        </p:txBody>
      </p:sp>
    </p:spTree>
    <p:extLst>
      <p:ext uri="{BB962C8B-B14F-4D97-AF65-F5344CB8AC3E}">
        <p14:creationId xmlns:p14="http://schemas.microsoft.com/office/powerpoint/2010/main" val="347284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seasonally there is probably more Florida capacity than there would be on an annual basis. </a:t>
            </a:r>
          </a:p>
          <a:p>
            <a:endParaRPr lang="en-US" dirty="0"/>
          </a:p>
          <a:p>
            <a:r>
              <a:rPr lang="en-US" dirty="0"/>
              <a:t>MSY was one of initial bases, as was ORF, TPA, BDL and CHS. PVU was recently announced. I expect them to add a lot of capacity at PVU. </a:t>
            </a:r>
          </a:p>
          <a:p>
            <a:endParaRPr lang="en-US" dirty="0"/>
          </a:p>
          <a:p>
            <a:r>
              <a:rPr lang="en-US" dirty="0"/>
              <a:t>Breeze is going to be filling in the middle of the U.S. </a:t>
            </a:r>
          </a:p>
        </p:txBody>
      </p:sp>
      <p:sp>
        <p:nvSpPr>
          <p:cNvPr id="4" name="Slide Number Placeholder 3"/>
          <p:cNvSpPr>
            <a:spLocks noGrp="1"/>
          </p:cNvSpPr>
          <p:nvPr>
            <p:ph type="sldNum" sz="quarter" idx="5"/>
          </p:nvPr>
        </p:nvSpPr>
        <p:spPr/>
        <p:txBody>
          <a:bodyPr/>
          <a:lstStyle/>
          <a:p>
            <a:fld id="{8EE4FC84-5E63-3445-95C5-12190296F7E7}" type="slidenum">
              <a:rPr lang="en-US" smtClean="0"/>
              <a:t>6</a:t>
            </a:fld>
            <a:endParaRPr lang="en-US"/>
          </a:p>
        </p:txBody>
      </p:sp>
    </p:spTree>
    <p:extLst>
      <p:ext uri="{BB962C8B-B14F-4D97-AF65-F5344CB8AC3E}">
        <p14:creationId xmlns:p14="http://schemas.microsoft.com/office/powerpoint/2010/main" val="332441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Aircraft flexibility: Can fly Northeast U.S. to parts of Western Europe;</a:t>
            </a:r>
          </a:p>
          <a:p>
            <a:endParaRPr lang="en-US" dirty="0"/>
          </a:p>
          <a:p>
            <a:r>
              <a:rPr lang="en-US" dirty="0"/>
              <a:t>Classes of service: Think SkyMiles – First, Comfort &amp; Economy, although they’re called different names.  </a:t>
            </a:r>
          </a:p>
          <a:p>
            <a:endParaRPr lang="en-US" dirty="0"/>
          </a:p>
          <a:p>
            <a:r>
              <a:rPr lang="en-US" dirty="0"/>
              <a:t>Note that Breeze is taking A220s directly from manufacturer (Airbus), hence they’re much better positioned than other new entrants/ULCCs. </a:t>
            </a:r>
          </a:p>
          <a:p>
            <a:endParaRPr lang="en-US" dirty="0"/>
          </a:p>
          <a:p>
            <a:r>
              <a:rPr lang="en-US" dirty="0"/>
              <a:t>E-jets charters: There really isn’t a lot of competition for jets catering to smaller sports teams like this</a:t>
            </a:r>
          </a:p>
        </p:txBody>
      </p:sp>
      <p:sp>
        <p:nvSpPr>
          <p:cNvPr id="4" name="Slide Number Placeholder 3"/>
          <p:cNvSpPr>
            <a:spLocks noGrp="1"/>
          </p:cNvSpPr>
          <p:nvPr>
            <p:ph type="sldNum" sz="quarter" idx="5"/>
          </p:nvPr>
        </p:nvSpPr>
        <p:spPr/>
        <p:txBody>
          <a:bodyPr/>
          <a:lstStyle/>
          <a:p>
            <a:fld id="{8EE4FC84-5E63-3445-95C5-12190296F7E7}" type="slidenum">
              <a:rPr lang="en-US" smtClean="0"/>
              <a:t>7</a:t>
            </a:fld>
            <a:endParaRPr lang="en-US"/>
          </a:p>
        </p:txBody>
      </p:sp>
    </p:spTree>
    <p:extLst>
      <p:ext uri="{BB962C8B-B14F-4D97-AF65-F5344CB8AC3E}">
        <p14:creationId xmlns:p14="http://schemas.microsoft.com/office/powerpoint/2010/main" val="356475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Breeze products are somewhat analogous to Delta:</a:t>
            </a:r>
          </a:p>
          <a:p>
            <a:pPr marL="158750" indent="0">
              <a:buNone/>
            </a:pPr>
            <a:endParaRPr lang="en-US" dirty="0"/>
          </a:p>
          <a:p>
            <a:pPr marL="158750" indent="0">
              <a:buNone/>
            </a:pPr>
            <a:r>
              <a:rPr lang="en-US" dirty="0"/>
              <a:t>Standard (MX) = Main Cabin (DL)</a:t>
            </a:r>
          </a:p>
          <a:p>
            <a:pPr marL="158750" indent="0">
              <a:buNone/>
            </a:pPr>
            <a:r>
              <a:rPr lang="en-US" dirty="0"/>
              <a:t>Extra Legroom (MX) = Comfort Plus (DL)</a:t>
            </a:r>
          </a:p>
          <a:p>
            <a:pPr marL="158750" indent="0">
              <a:buNone/>
            </a:pPr>
            <a:r>
              <a:rPr lang="en-US" dirty="0"/>
              <a:t>Breeze Ascent (MX) = First Class (DL)</a:t>
            </a:r>
          </a:p>
        </p:txBody>
      </p:sp>
    </p:spTree>
    <p:extLst>
      <p:ext uri="{BB962C8B-B14F-4D97-AF65-F5344CB8AC3E}">
        <p14:creationId xmlns:p14="http://schemas.microsoft.com/office/powerpoint/2010/main" val="346766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0232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4FC84-5E63-3445-95C5-12190296F7E7}" type="slidenum">
              <a:rPr lang="en-US" smtClean="0"/>
              <a:t>11</a:t>
            </a:fld>
            <a:endParaRPr lang="en-US"/>
          </a:p>
        </p:txBody>
      </p:sp>
    </p:spTree>
    <p:extLst>
      <p:ext uri="{BB962C8B-B14F-4D97-AF65-F5344CB8AC3E}">
        <p14:creationId xmlns:p14="http://schemas.microsoft.com/office/powerpoint/2010/main" val="155533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4FC84-5E63-3445-95C5-12190296F7E7}" type="slidenum">
              <a:rPr lang="en-US" smtClean="0"/>
              <a:t>12</a:t>
            </a:fld>
            <a:endParaRPr lang="en-US"/>
          </a:p>
        </p:txBody>
      </p:sp>
    </p:spTree>
    <p:extLst>
      <p:ext uri="{BB962C8B-B14F-4D97-AF65-F5344CB8AC3E}">
        <p14:creationId xmlns:p14="http://schemas.microsoft.com/office/powerpoint/2010/main" val="181121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68853" y="4733925"/>
            <a:ext cx="3086100" cy="273844"/>
          </a:xfrm>
        </p:spPr>
        <p:txBody>
          <a:bodyPr/>
          <a:lstStyle/>
          <a:p>
            <a:endParaRPr lang="en-US"/>
          </a:p>
        </p:txBody>
      </p:sp>
    </p:spTree>
    <p:extLst>
      <p:ext uri="{BB962C8B-B14F-4D97-AF65-F5344CB8AC3E}">
        <p14:creationId xmlns:p14="http://schemas.microsoft.com/office/powerpoint/2010/main" val="107086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 name="Google Shape;86;p16">
            <a:extLst>
              <a:ext uri="{FF2B5EF4-FFF2-40B4-BE49-F238E27FC236}">
                <a16:creationId xmlns:a16="http://schemas.microsoft.com/office/drawing/2014/main" id="{75C3E4C1-909C-48D7-8327-763CA04B327E}"/>
              </a:ext>
            </a:extLst>
          </p:cNvPr>
          <p:cNvSpPr/>
          <p:nvPr userDrawn="1"/>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87;p16">
            <a:extLst>
              <a:ext uri="{FF2B5EF4-FFF2-40B4-BE49-F238E27FC236}">
                <a16:creationId xmlns:a16="http://schemas.microsoft.com/office/drawing/2014/main" id="{6F8206C0-34AF-4014-8A0C-FCF36DFF9133}"/>
              </a:ext>
            </a:extLst>
          </p:cNvPr>
          <p:cNvPicPr preferRelativeResize="0"/>
          <p:nvPr userDrawn="1"/>
        </p:nvPicPr>
        <p:blipFill>
          <a:blip r:embed="rId10">
            <a:alphaModFix/>
          </a:blip>
          <a:stretch>
            <a:fillRect/>
          </a:stretch>
        </p:blipFill>
        <p:spPr>
          <a:xfrm>
            <a:off x="279375" y="4592150"/>
            <a:ext cx="1707926" cy="462325"/>
          </a:xfrm>
          <a:prstGeom prst="rect">
            <a:avLst/>
          </a:prstGeom>
          <a:noFill/>
          <a:ln>
            <a:noFill/>
          </a:ln>
        </p:spPr>
      </p:pic>
      <p:sp>
        <p:nvSpPr>
          <p:cNvPr id="10" name="Google Shape;89;p16">
            <a:extLst>
              <a:ext uri="{FF2B5EF4-FFF2-40B4-BE49-F238E27FC236}">
                <a16:creationId xmlns:a16="http://schemas.microsoft.com/office/drawing/2014/main" id="{8D26D312-7A50-402B-9553-C502E9D9D6E0}"/>
              </a:ext>
            </a:extLst>
          </p:cNvPr>
          <p:cNvSpPr/>
          <p:nvPr userDrawn="1"/>
        </p:nvSpPr>
        <p:spPr>
          <a:xfrm>
            <a:off x="0" y="4443729"/>
            <a:ext cx="9144000" cy="67500"/>
          </a:xfrm>
          <a:prstGeom prst="rect">
            <a:avLst/>
          </a:prstGeom>
          <a:solidFill>
            <a:srgbClr val="CBE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1">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irplane flying in the sky&#10;&#10;Description automatically generated">
            <a:extLst>
              <a:ext uri="{FF2B5EF4-FFF2-40B4-BE49-F238E27FC236}">
                <a16:creationId xmlns:a16="http://schemas.microsoft.com/office/drawing/2014/main" id="{CAED4751-9457-8086-8927-5D2462E85E6D}"/>
              </a:ext>
            </a:extLst>
          </p:cNvPr>
          <p:cNvPicPr>
            <a:picLocks noGrp="1" noChangeAspect="1"/>
          </p:cNvPicPr>
          <p:nvPr>
            <p:ph idx="1"/>
          </p:nvPr>
        </p:nvPicPr>
        <p:blipFill>
          <a:blip r:embed="rId2"/>
          <a:stretch>
            <a:fillRect/>
          </a:stretch>
        </p:blipFill>
        <p:spPr>
          <a:xfrm>
            <a:off x="0" y="0"/>
            <a:ext cx="9144000" cy="4411663"/>
          </a:xfrm>
          <a:prstGeom prst="rect">
            <a:avLst/>
          </a:prstGeom>
        </p:spPr>
      </p:pic>
      <p:sp>
        <p:nvSpPr>
          <p:cNvPr id="6" name="TextBox 5">
            <a:extLst>
              <a:ext uri="{FF2B5EF4-FFF2-40B4-BE49-F238E27FC236}">
                <a16:creationId xmlns:a16="http://schemas.microsoft.com/office/drawing/2014/main" id="{6DEAF009-8A64-8FE0-D422-D13F7EDCE293}"/>
              </a:ext>
            </a:extLst>
          </p:cNvPr>
          <p:cNvSpPr txBox="1"/>
          <p:nvPr/>
        </p:nvSpPr>
        <p:spPr>
          <a:xfrm>
            <a:off x="-80467" y="3303667"/>
            <a:ext cx="9224467" cy="1107996"/>
          </a:xfrm>
          <a:prstGeom prst="rect">
            <a:avLst/>
          </a:prstGeom>
          <a:noFill/>
        </p:spPr>
        <p:txBody>
          <a:bodyPr wrap="square">
            <a:spAutoFit/>
          </a:bodyPr>
          <a:lstStyle/>
          <a:p>
            <a:pPr algn="ctr"/>
            <a:r>
              <a:rPr lang="en-US" sz="3400" b="1" dirty="0">
                <a:solidFill>
                  <a:schemeClr val="tx1"/>
                </a:solidFill>
              </a:rPr>
              <a:t>Duluth Area Chamber Foundation</a:t>
            </a:r>
          </a:p>
          <a:p>
            <a:pPr algn="ctr"/>
            <a:endParaRPr lang="en-US" sz="800" dirty="0">
              <a:solidFill>
                <a:schemeClr val="tx1"/>
              </a:solidFill>
            </a:endParaRPr>
          </a:p>
          <a:p>
            <a:pPr algn="ctr"/>
            <a:r>
              <a:rPr lang="en-US" sz="2400" b="1" dirty="0">
                <a:solidFill>
                  <a:schemeClr val="tx1"/>
                </a:solidFill>
              </a:rPr>
              <a:t>Breeze Airways</a:t>
            </a:r>
            <a:endParaRPr lang="en-US" sz="2400" b="1" dirty="0"/>
          </a:p>
        </p:txBody>
      </p:sp>
      <p:sp>
        <p:nvSpPr>
          <p:cNvPr id="8" name="TextBox 7">
            <a:extLst>
              <a:ext uri="{FF2B5EF4-FFF2-40B4-BE49-F238E27FC236}">
                <a16:creationId xmlns:a16="http://schemas.microsoft.com/office/drawing/2014/main" id="{84F70137-8872-4BDF-4A2D-A96461E35E6E}"/>
              </a:ext>
            </a:extLst>
          </p:cNvPr>
          <p:cNvSpPr txBox="1"/>
          <p:nvPr/>
        </p:nvSpPr>
        <p:spPr>
          <a:xfrm>
            <a:off x="3630169" y="4575390"/>
            <a:ext cx="4612232" cy="400110"/>
          </a:xfrm>
          <a:prstGeom prst="rect">
            <a:avLst/>
          </a:prstGeom>
          <a:noFill/>
        </p:spPr>
        <p:txBody>
          <a:bodyPr wrap="square">
            <a:spAutoFit/>
          </a:bodyPr>
          <a:lstStyle/>
          <a:p>
            <a:pPr marL="114300" indent="0">
              <a:buNone/>
            </a:pPr>
            <a:r>
              <a:rPr lang="en-US" sz="2000" b="1" dirty="0">
                <a:solidFill>
                  <a:schemeClr val="tx1"/>
                </a:solidFill>
                <a:effectLst>
                  <a:glow>
                    <a:schemeClr val="tx1"/>
                  </a:glow>
                </a:effectLst>
              </a:rPr>
              <a:t>July 2024</a:t>
            </a:r>
          </a:p>
        </p:txBody>
      </p:sp>
    </p:spTree>
    <p:extLst>
      <p:ext uri="{BB962C8B-B14F-4D97-AF65-F5344CB8AC3E}">
        <p14:creationId xmlns:p14="http://schemas.microsoft.com/office/powerpoint/2010/main" val="57831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311700" y="102083"/>
            <a:ext cx="8520600" cy="572700"/>
          </a:xfrm>
        </p:spPr>
        <p:txBody>
          <a:bodyPr>
            <a:normAutofit fontScale="90000"/>
          </a:bodyPr>
          <a:lstStyle/>
          <a:p>
            <a:r>
              <a:rPr lang="en-US" dirty="0"/>
              <a:t>… in conjunction with low price points</a:t>
            </a:r>
          </a:p>
        </p:txBody>
      </p:sp>
      <p:sp>
        <p:nvSpPr>
          <p:cNvPr id="3" name="Content Placeholder 2">
            <a:extLst>
              <a:ext uri="{FF2B5EF4-FFF2-40B4-BE49-F238E27FC236}">
                <a16:creationId xmlns:a16="http://schemas.microsoft.com/office/drawing/2014/main" id="{A46542A8-66CA-C2AF-D165-931FAC9E7409}"/>
              </a:ext>
            </a:extLst>
          </p:cNvPr>
          <p:cNvSpPr>
            <a:spLocks noGrp="1"/>
          </p:cNvSpPr>
          <p:nvPr>
            <p:ph idx="1"/>
          </p:nvPr>
        </p:nvSpPr>
        <p:spPr>
          <a:xfrm>
            <a:off x="3625258" y="889397"/>
            <a:ext cx="5207042" cy="3364706"/>
          </a:xfrm>
        </p:spPr>
        <p:txBody>
          <a:bodyPr>
            <a:normAutofit/>
          </a:bodyPr>
          <a:lstStyle/>
          <a:p>
            <a:r>
              <a:rPr lang="en-US" sz="1500" dirty="0"/>
              <a:t>Note: Does not include ancillary service pricing, which would add about 30%-40% to price points</a:t>
            </a:r>
          </a:p>
          <a:p>
            <a:endParaRPr lang="en-US" sz="1500" dirty="0"/>
          </a:p>
          <a:p>
            <a:r>
              <a:rPr lang="en-US" sz="1500" dirty="0"/>
              <a:t>Ancillary service: Additional $$ for better seating, check-in, etc. Consistent with other ULCCs and even some network airlines</a:t>
            </a:r>
          </a:p>
          <a:p>
            <a:endParaRPr lang="en-US" sz="1500" dirty="0"/>
          </a:p>
          <a:p>
            <a:r>
              <a:rPr lang="en-US" sz="1500" dirty="0"/>
              <a:t>With a 35% ancillary fees, the Provo (PVU)-Orange County (SNA) fare would increase from $159 to $214 round trip</a:t>
            </a:r>
          </a:p>
        </p:txBody>
      </p:sp>
      <p:pic>
        <p:nvPicPr>
          <p:cNvPr id="6" name="Picture 5">
            <a:extLst>
              <a:ext uri="{FF2B5EF4-FFF2-40B4-BE49-F238E27FC236}">
                <a16:creationId xmlns:a16="http://schemas.microsoft.com/office/drawing/2014/main" id="{8ECE0719-95D7-310B-2452-411F85BC2F4F}"/>
              </a:ext>
            </a:extLst>
          </p:cNvPr>
          <p:cNvPicPr>
            <a:picLocks noChangeAspect="1"/>
          </p:cNvPicPr>
          <p:nvPr/>
        </p:nvPicPr>
        <p:blipFill>
          <a:blip r:embed="rId2"/>
          <a:stretch>
            <a:fillRect/>
          </a:stretch>
        </p:blipFill>
        <p:spPr>
          <a:xfrm>
            <a:off x="454234" y="889397"/>
            <a:ext cx="2895939" cy="3364706"/>
          </a:xfrm>
          <a:prstGeom prst="rect">
            <a:avLst/>
          </a:prstGeom>
        </p:spPr>
      </p:pic>
      <p:sp>
        <p:nvSpPr>
          <p:cNvPr id="7" name="TextBox 6">
            <a:extLst>
              <a:ext uri="{FF2B5EF4-FFF2-40B4-BE49-F238E27FC236}">
                <a16:creationId xmlns:a16="http://schemas.microsoft.com/office/drawing/2014/main" id="{41700EA5-1199-C35D-CF0D-286EA19A398D}"/>
              </a:ext>
            </a:extLst>
          </p:cNvPr>
          <p:cNvSpPr txBox="1"/>
          <p:nvPr/>
        </p:nvSpPr>
        <p:spPr>
          <a:xfrm>
            <a:off x="454234" y="4755067"/>
            <a:ext cx="2721523" cy="207749"/>
          </a:xfrm>
          <a:prstGeom prst="rect">
            <a:avLst/>
          </a:prstGeom>
          <a:noFill/>
        </p:spPr>
        <p:txBody>
          <a:bodyPr wrap="square" rtlCol="0">
            <a:spAutoFit/>
          </a:bodyPr>
          <a:lstStyle/>
          <a:p>
            <a:r>
              <a:rPr lang="en-US" sz="750" dirty="0"/>
              <a:t>* Source: </a:t>
            </a:r>
            <a:r>
              <a:rPr lang="en-US" sz="750" dirty="0" err="1"/>
              <a:t>Diio</a:t>
            </a:r>
            <a:r>
              <a:rPr lang="en-US" sz="750" dirty="0"/>
              <a:t> Mi; fares include taxes &amp; PFCs</a:t>
            </a:r>
          </a:p>
        </p:txBody>
      </p:sp>
      <p:sp>
        <p:nvSpPr>
          <p:cNvPr id="4" name="Slide Number Placeholder 2">
            <a:extLst>
              <a:ext uri="{FF2B5EF4-FFF2-40B4-BE49-F238E27FC236}">
                <a16:creationId xmlns:a16="http://schemas.microsoft.com/office/drawing/2014/main" id="{1DAD5ADA-4AB0-C9D3-7DA2-5FE33C8AD32D}"/>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10</a:t>
            </a:fld>
            <a:endParaRPr lang="en-US" sz="825" b="1" dirty="0">
              <a:solidFill>
                <a:schemeClr val="bg1"/>
              </a:solidFill>
            </a:endParaRPr>
          </a:p>
        </p:txBody>
      </p:sp>
    </p:spTree>
    <p:extLst>
      <p:ext uri="{BB962C8B-B14F-4D97-AF65-F5344CB8AC3E}">
        <p14:creationId xmlns:p14="http://schemas.microsoft.com/office/powerpoint/2010/main" val="405553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311700" y="0"/>
            <a:ext cx="8520600" cy="572700"/>
          </a:xfrm>
        </p:spPr>
        <p:txBody>
          <a:bodyPr>
            <a:normAutofit fontScale="90000"/>
          </a:bodyPr>
          <a:lstStyle/>
          <a:p>
            <a:r>
              <a:rPr lang="en-US" dirty="0"/>
              <a:t>Recent Breeze News</a:t>
            </a:r>
          </a:p>
        </p:txBody>
      </p:sp>
      <p:sp>
        <p:nvSpPr>
          <p:cNvPr id="3" name="Content Placeholder 2">
            <a:extLst>
              <a:ext uri="{FF2B5EF4-FFF2-40B4-BE49-F238E27FC236}">
                <a16:creationId xmlns:a16="http://schemas.microsoft.com/office/drawing/2014/main" id="{A46542A8-66CA-C2AF-D165-931FAC9E7409}"/>
              </a:ext>
            </a:extLst>
          </p:cNvPr>
          <p:cNvSpPr>
            <a:spLocks noGrp="1"/>
          </p:cNvSpPr>
          <p:nvPr>
            <p:ph idx="1"/>
          </p:nvPr>
        </p:nvSpPr>
        <p:spPr>
          <a:xfrm>
            <a:off x="454234" y="754139"/>
            <a:ext cx="7886700" cy="3263504"/>
          </a:xfrm>
        </p:spPr>
        <p:txBody>
          <a:bodyPr>
            <a:normAutofit fontScale="92500"/>
          </a:bodyPr>
          <a:lstStyle/>
          <a:p>
            <a:r>
              <a:rPr lang="en-US" dirty="0"/>
              <a:t>Recently converted options on 10 A220-300s to firm orders, bringing its total firm A220-300 order to 90 aircraft, with 30 options remaining.</a:t>
            </a:r>
          </a:p>
          <a:p>
            <a:endParaRPr lang="en-US" dirty="0"/>
          </a:p>
          <a:p>
            <a:r>
              <a:rPr lang="en-US" dirty="0"/>
              <a:t>All aircraft are scheduled to arrive by 2028.</a:t>
            </a:r>
          </a:p>
          <a:p>
            <a:endParaRPr lang="en-US" dirty="0"/>
          </a:p>
          <a:p>
            <a:r>
              <a:rPr lang="en-US" dirty="0"/>
              <a:t>Breeze currently operates 22 A220-300s &amp; will have 32 by year-end.</a:t>
            </a:r>
          </a:p>
          <a:p>
            <a:endParaRPr lang="en-US" dirty="0"/>
          </a:p>
          <a:p>
            <a:r>
              <a:rPr lang="en-US" dirty="0"/>
              <a:t>Expects to start flying internationally by year-end.</a:t>
            </a:r>
          </a:p>
          <a:p>
            <a:endParaRPr lang="en-US" dirty="0"/>
          </a:p>
          <a:p>
            <a:r>
              <a:rPr lang="en-US" dirty="0"/>
              <a:t>Breeze recently announced that it has been profitable the past 3 months.</a:t>
            </a:r>
          </a:p>
        </p:txBody>
      </p:sp>
      <p:sp>
        <p:nvSpPr>
          <p:cNvPr id="5" name="Slide Number Placeholder 2">
            <a:extLst>
              <a:ext uri="{FF2B5EF4-FFF2-40B4-BE49-F238E27FC236}">
                <a16:creationId xmlns:a16="http://schemas.microsoft.com/office/drawing/2014/main" id="{D6B31E99-B6E4-58D3-C7E1-B449739576B7}"/>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11</a:t>
            </a:fld>
            <a:endParaRPr lang="en-US" sz="825" b="1" dirty="0">
              <a:solidFill>
                <a:schemeClr val="bg1"/>
              </a:solidFill>
            </a:endParaRPr>
          </a:p>
        </p:txBody>
      </p:sp>
    </p:spTree>
    <p:extLst>
      <p:ext uri="{BB962C8B-B14F-4D97-AF65-F5344CB8AC3E}">
        <p14:creationId xmlns:p14="http://schemas.microsoft.com/office/powerpoint/2010/main" val="245595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311700" y="35374"/>
            <a:ext cx="8520600" cy="572700"/>
          </a:xfrm>
        </p:spPr>
        <p:txBody>
          <a:bodyPr>
            <a:normAutofit fontScale="90000"/>
          </a:bodyPr>
          <a:lstStyle/>
          <a:p>
            <a:r>
              <a:rPr lang="en-US" dirty="0"/>
              <a:t>Breeze Summary </a:t>
            </a:r>
          </a:p>
        </p:txBody>
      </p:sp>
      <p:sp>
        <p:nvSpPr>
          <p:cNvPr id="3" name="Content Placeholder 2">
            <a:extLst>
              <a:ext uri="{FF2B5EF4-FFF2-40B4-BE49-F238E27FC236}">
                <a16:creationId xmlns:a16="http://schemas.microsoft.com/office/drawing/2014/main" id="{A46542A8-66CA-C2AF-D165-931FAC9E7409}"/>
              </a:ext>
            </a:extLst>
          </p:cNvPr>
          <p:cNvSpPr>
            <a:spLocks noGrp="1"/>
          </p:cNvSpPr>
          <p:nvPr>
            <p:ph idx="1"/>
          </p:nvPr>
        </p:nvSpPr>
        <p:spPr>
          <a:xfrm>
            <a:off x="241401" y="961555"/>
            <a:ext cx="8712403" cy="3736920"/>
          </a:xfrm>
        </p:spPr>
        <p:txBody>
          <a:bodyPr>
            <a:normAutofit/>
          </a:bodyPr>
          <a:lstStyle/>
          <a:p>
            <a:pPr>
              <a:lnSpc>
                <a:spcPct val="100000"/>
              </a:lnSpc>
            </a:pPr>
            <a:r>
              <a:rPr lang="en-US" dirty="0"/>
              <a:t>The right aircraft: 137 seats vs 189 at ULCCs; brings many markets into play, as opposed to just the largest, leisure-oriented markets</a:t>
            </a:r>
          </a:p>
          <a:p>
            <a:pPr marL="114300" indent="0">
              <a:lnSpc>
                <a:spcPct val="100000"/>
              </a:lnSpc>
              <a:buNone/>
            </a:pPr>
            <a:endParaRPr lang="en-US" dirty="0"/>
          </a:p>
          <a:p>
            <a:pPr>
              <a:lnSpc>
                <a:spcPct val="100000"/>
              </a:lnSpc>
            </a:pPr>
            <a:endParaRPr lang="en-US" sz="750" dirty="0"/>
          </a:p>
          <a:p>
            <a:pPr>
              <a:lnSpc>
                <a:spcPct val="100000"/>
              </a:lnSpc>
            </a:pPr>
            <a:r>
              <a:rPr lang="en-US" dirty="0"/>
              <a:t>The right product: 3 classes of service vs “cattle cars” at ULCCs</a:t>
            </a:r>
          </a:p>
          <a:p>
            <a:pPr marL="114300" indent="0">
              <a:lnSpc>
                <a:spcPct val="100000"/>
              </a:lnSpc>
              <a:buNone/>
            </a:pPr>
            <a:endParaRPr lang="en-US" dirty="0"/>
          </a:p>
          <a:p>
            <a:pPr>
              <a:lnSpc>
                <a:spcPct val="100000"/>
              </a:lnSpc>
            </a:pPr>
            <a:endParaRPr lang="en-US" sz="750" dirty="0"/>
          </a:p>
          <a:p>
            <a:pPr>
              <a:lnSpc>
                <a:spcPct val="100000"/>
              </a:lnSpc>
            </a:pPr>
            <a:r>
              <a:rPr lang="en-US" dirty="0"/>
              <a:t>The right price point: A fraction of network airlines; while fares will be similar to ULCCs, Breeze’s service will be far superior</a:t>
            </a:r>
          </a:p>
          <a:p>
            <a:pPr marL="114300" indent="0">
              <a:lnSpc>
                <a:spcPct val="100000"/>
              </a:lnSpc>
              <a:buNone/>
            </a:pPr>
            <a:endParaRPr lang="en-US" dirty="0"/>
          </a:p>
          <a:p>
            <a:pPr>
              <a:lnSpc>
                <a:spcPct val="100000"/>
              </a:lnSpc>
            </a:pPr>
            <a:endParaRPr lang="en-US" sz="750" dirty="0"/>
          </a:p>
          <a:p>
            <a:pPr>
              <a:lnSpc>
                <a:spcPct val="100000"/>
              </a:lnSpc>
            </a:pPr>
            <a:r>
              <a:rPr lang="en-US" dirty="0"/>
              <a:t>International Service: DLH can accommodate year-round service, unlike many smaller/mid-sized markets.</a:t>
            </a:r>
          </a:p>
          <a:p>
            <a:pPr marL="114300" indent="0">
              <a:buNone/>
            </a:pPr>
            <a:endParaRPr lang="en-US" sz="750" dirty="0"/>
          </a:p>
        </p:txBody>
      </p:sp>
      <p:sp>
        <p:nvSpPr>
          <p:cNvPr id="4" name="Slide Number Placeholder 2">
            <a:extLst>
              <a:ext uri="{FF2B5EF4-FFF2-40B4-BE49-F238E27FC236}">
                <a16:creationId xmlns:a16="http://schemas.microsoft.com/office/drawing/2014/main" id="{FB5C51A7-6502-B90D-BB0B-0A89CF4036E0}"/>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12</a:t>
            </a:fld>
            <a:endParaRPr lang="en-US" sz="825" b="1" dirty="0">
              <a:solidFill>
                <a:schemeClr val="bg1"/>
              </a:solidFill>
            </a:endParaRPr>
          </a:p>
        </p:txBody>
      </p:sp>
    </p:spTree>
    <p:extLst>
      <p:ext uri="{BB962C8B-B14F-4D97-AF65-F5344CB8AC3E}">
        <p14:creationId xmlns:p14="http://schemas.microsoft.com/office/powerpoint/2010/main" val="200635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irplane flying in the sky&#10;&#10;Description automatically generated">
            <a:extLst>
              <a:ext uri="{FF2B5EF4-FFF2-40B4-BE49-F238E27FC236}">
                <a16:creationId xmlns:a16="http://schemas.microsoft.com/office/drawing/2014/main" id="{CAED4751-9457-8086-8927-5D2462E85E6D}"/>
              </a:ext>
            </a:extLst>
          </p:cNvPr>
          <p:cNvPicPr>
            <a:picLocks noGrp="1" noChangeAspect="1"/>
          </p:cNvPicPr>
          <p:nvPr>
            <p:ph idx="1"/>
          </p:nvPr>
        </p:nvPicPr>
        <p:blipFill>
          <a:blip r:embed="rId2"/>
          <a:stretch>
            <a:fillRect/>
          </a:stretch>
        </p:blipFill>
        <p:spPr>
          <a:xfrm>
            <a:off x="0" y="0"/>
            <a:ext cx="9144000" cy="4411663"/>
          </a:xfrm>
          <a:prstGeom prst="rect">
            <a:avLst/>
          </a:prstGeom>
        </p:spPr>
      </p:pic>
      <p:sp>
        <p:nvSpPr>
          <p:cNvPr id="6" name="TextBox 5">
            <a:extLst>
              <a:ext uri="{FF2B5EF4-FFF2-40B4-BE49-F238E27FC236}">
                <a16:creationId xmlns:a16="http://schemas.microsoft.com/office/drawing/2014/main" id="{6DEAF009-8A64-8FE0-D422-D13F7EDCE293}"/>
              </a:ext>
            </a:extLst>
          </p:cNvPr>
          <p:cNvSpPr txBox="1"/>
          <p:nvPr/>
        </p:nvSpPr>
        <p:spPr>
          <a:xfrm>
            <a:off x="-80467" y="3406080"/>
            <a:ext cx="9224467" cy="1384995"/>
          </a:xfrm>
          <a:prstGeom prst="rect">
            <a:avLst/>
          </a:prstGeom>
          <a:noFill/>
        </p:spPr>
        <p:txBody>
          <a:bodyPr wrap="square">
            <a:spAutoFit/>
          </a:bodyPr>
          <a:lstStyle/>
          <a:p>
            <a:pPr algn="ctr"/>
            <a:r>
              <a:rPr lang="en-US" sz="2000" b="1" dirty="0"/>
              <a:t>Review of Historical DLH results to LAS, PHX &amp; MCO</a:t>
            </a:r>
          </a:p>
          <a:p>
            <a:pPr algn="ctr"/>
            <a:r>
              <a:rPr lang="en-US" sz="2000" b="1" dirty="0"/>
              <a:t>Breeze Costs, P&amp;L Estimates</a:t>
            </a:r>
          </a:p>
          <a:p>
            <a:pPr algn="ctr"/>
            <a:r>
              <a:rPr lang="en-US" sz="2000" b="1" dirty="0"/>
              <a:t>Conclusions</a:t>
            </a:r>
          </a:p>
          <a:p>
            <a:pPr algn="ctr"/>
            <a:endParaRPr lang="en-US" sz="2400" b="1" dirty="0"/>
          </a:p>
        </p:txBody>
      </p:sp>
      <p:sp>
        <p:nvSpPr>
          <p:cNvPr id="2" name="Slide Number Placeholder 2">
            <a:extLst>
              <a:ext uri="{FF2B5EF4-FFF2-40B4-BE49-F238E27FC236}">
                <a16:creationId xmlns:a16="http://schemas.microsoft.com/office/drawing/2014/main" id="{131E89C0-14EC-9074-EF9A-61F3611BF3B3}"/>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13</a:t>
            </a:fld>
            <a:endParaRPr lang="en-US" sz="825" b="1" dirty="0">
              <a:solidFill>
                <a:schemeClr val="bg1"/>
              </a:solidFill>
            </a:endParaRPr>
          </a:p>
        </p:txBody>
      </p:sp>
    </p:spTree>
    <p:extLst>
      <p:ext uri="{BB962C8B-B14F-4D97-AF65-F5344CB8AC3E}">
        <p14:creationId xmlns:p14="http://schemas.microsoft.com/office/powerpoint/2010/main" val="73234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0F47-2BF7-0E5C-38C1-B7469197107B}"/>
              </a:ext>
            </a:extLst>
          </p:cNvPr>
          <p:cNvSpPr>
            <a:spLocks noGrp="1"/>
          </p:cNvSpPr>
          <p:nvPr>
            <p:ph type="title"/>
          </p:nvPr>
        </p:nvSpPr>
        <p:spPr>
          <a:xfrm>
            <a:off x="392167" y="130472"/>
            <a:ext cx="8520600" cy="572700"/>
          </a:xfrm>
        </p:spPr>
        <p:txBody>
          <a:bodyPr>
            <a:normAutofit fontScale="90000"/>
          </a:bodyPr>
          <a:lstStyle/>
          <a:p>
            <a:r>
              <a:rPr lang="en-US" dirty="0"/>
              <a:t>Review of Historical Allegiant Service at DLH</a:t>
            </a:r>
          </a:p>
        </p:txBody>
      </p:sp>
      <p:sp>
        <p:nvSpPr>
          <p:cNvPr id="3" name="Content Placeholder 2">
            <a:extLst>
              <a:ext uri="{FF2B5EF4-FFF2-40B4-BE49-F238E27FC236}">
                <a16:creationId xmlns:a16="http://schemas.microsoft.com/office/drawing/2014/main" id="{1FE5647E-9CAD-181B-CEFE-52CDB2DEA79B}"/>
              </a:ext>
            </a:extLst>
          </p:cNvPr>
          <p:cNvSpPr>
            <a:spLocks noGrp="1"/>
          </p:cNvSpPr>
          <p:nvPr>
            <p:ph idx="1"/>
          </p:nvPr>
        </p:nvSpPr>
        <p:spPr>
          <a:xfrm>
            <a:off x="311700" y="962280"/>
            <a:ext cx="8520600" cy="3416400"/>
          </a:xfrm>
        </p:spPr>
        <p:txBody>
          <a:bodyPr/>
          <a:lstStyle/>
          <a:p>
            <a:r>
              <a:rPr lang="en-US" dirty="0"/>
              <a:t>Will analyze time periods that Allegiant served DLH. </a:t>
            </a:r>
          </a:p>
          <a:p>
            <a:endParaRPr lang="en-US" dirty="0"/>
          </a:p>
          <a:p>
            <a:r>
              <a:rPr lang="en-US" dirty="0"/>
              <a:t>Routes examined will be Las Vegas (LAS), Orlando (MCO) and Phoenix (PHX). </a:t>
            </a:r>
          </a:p>
          <a:p>
            <a:endParaRPr lang="en-US" dirty="0"/>
          </a:p>
          <a:p>
            <a:r>
              <a:rPr lang="en-US" dirty="0"/>
              <a:t>Will then use peak and trough revenues generated by Allegiant during these time periods and then apply to Breeze’s operating cost structure. </a:t>
            </a:r>
          </a:p>
          <a:p>
            <a:endParaRPr lang="en-US" dirty="0"/>
          </a:p>
          <a:p>
            <a:r>
              <a:rPr lang="en-US" dirty="0"/>
              <a:t>This will be done quarterly and annually. </a:t>
            </a:r>
          </a:p>
        </p:txBody>
      </p:sp>
      <p:sp>
        <p:nvSpPr>
          <p:cNvPr id="4" name="Slide Number Placeholder 2">
            <a:extLst>
              <a:ext uri="{FF2B5EF4-FFF2-40B4-BE49-F238E27FC236}">
                <a16:creationId xmlns:a16="http://schemas.microsoft.com/office/drawing/2014/main" id="{BFBB0EE3-DAC5-C8B6-2F63-960174DFF5ED}"/>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14</a:t>
            </a:fld>
            <a:endParaRPr lang="en-US" sz="825" b="1" dirty="0">
              <a:solidFill>
                <a:schemeClr val="bg1"/>
              </a:solidFill>
            </a:endParaRPr>
          </a:p>
        </p:txBody>
      </p:sp>
    </p:spTree>
    <p:extLst>
      <p:ext uri="{BB962C8B-B14F-4D97-AF65-F5344CB8AC3E}">
        <p14:creationId xmlns:p14="http://schemas.microsoft.com/office/powerpoint/2010/main" val="211806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0F47-2BF7-0E5C-38C1-B7469197107B}"/>
              </a:ext>
            </a:extLst>
          </p:cNvPr>
          <p:cNvSpPr>
            <a:spLocks noGrp="1"/>
          </p:cNvSpPr>
          <p:nvPr>
            <p:ph type="title"/>
          </p:nvPr>
        </p:nvSpPr>
        <p:spPr>
          <a:xfrm>
            <a:off x="392167" y="130472"/>
            <a:ext cx="8520600" cy="572700"/>
          </a:xfrm>
        </p:spPr>
        <p:txBody>
          <a:bodyPr>
            <a:normAutofit fontScale="90000"/>
          </a:bodyPr>
          <a:lstStyle/>
          <a:p>
            <a:r>
              <a:rPr lang="en-US" dirty="0"/>
              <a:t>Key Considerations</a:t>
            </a:r>
          </a:p>
        </p:txBody>
      </p:sp>
      <p:sp>
        <p:nvSpPr>
          <p:cNvPr id="3" name="Content Placeholder 2">
            <a:extLst>
              <a:ext uri="{FF2B5EF4-FFF2-40B4-BE49-F238E27FC236}">
                <a16:creationId xmlns:a16="http://schemas.microsoft.com/office/drawing/2014/main" id="{1FE5647E-9CAD-181B-CEFE-52CDB2DEA79B}"/>
              </a:ext>
            </a:extLst>
          </p:cNvPr>
          <p:cNvSpPr>
            <a:spLocks noGrp="1"/>
          </p:cNvSpPr>
          <p:nvPr>
            <p:ph idx="1"/>
          </p:nvPr>
        </p:nvSpPr>
        <p:spPr>
          <a:xfrm>
            <a:off x="311700" y="962279"/>
            <a:ext cx="8520600" cy="3638981"/>
          </a:xfrm>
        </p:spPr>
        <p:txBody>
          <a:bodyPr>
            <a:normAutofit fontScale="92500" lnSpcReduction="10000"/>
          </a:bodyPr>
          <a:lstStyle/>
          <a:p>
            <a:r>
              <a:rPr lang="en-US" dirty="0"/>
              <a:t>When Allegiant (G4) served DLH, the average aircraft size ranged from about 150 to 166 seats. During much of this time G4 operated MD88 aircraft. </a:t>
            </a:r>
          </a:p>
          <a:p>
            <a:endParaRPr lang="en-US" dirty="0"/>
          </a:p>
          <a:p>
            <a:r>
              <a:rPr lang="en-US" dirty="0"/>
              <a:t>Breeze operates a 137-seat A220 aircraft; in-part due to aircraft type, G4’s operating costs were materially higher than what Breeze will operate at. </a:t>
            </a:r>
          </a:p>
          <a:p>
            <a:endParaRPr lang="en-US" dirty="0"/>
          </a:p>
          <a:p>
            <a:r>
              <a:rPr lang="en-US" dirty="0"/>
              <a:t>Additionally, G4 typically operated a LF approximating 90% on a much bigger aircraft; due to this, for Breeze to generate comparable revenue levels will require Breeze to generate moderately higher fare levels.</a:t>
            </a:r>
          </a:p>
          <a:p>
            <a:endParaRPr lang="en-US" dirty="0"/>
          </a:p>
          <a:p>
            <a:r>
              <a:rPr lang="en-US" dirty="0"/>
              <a:t>Breeze: “After a consumer flies us, that same consumer typically pays 25% more the next time that they fly Breeze”. </a:t>
            </a:r>
          </a:p>
        </p:txBody>
      </p:sp>
      <p:sp>
        <p:nvSpPr>
          <p:cNvPr id="4" name="Slide Number Placeholder 2">
            <a:extLst>
              <a:ext uri="{FF2B5EF4-FFF2-40B4-BE49-F238E27FC236}">
                <a16:creationId xmlns:a16="http://schemas.microsoft.com/office/drawing/2014/main" id="{BD56405D-3BBC-AAC8-DC2C-D02E9DE7BEE4}"/>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15</a:t>
            </a:fld>
            <a:endParaRPr lang="en-US" sz="825" b="1" dirty="0">
              <a:solidFill>
                <a:schemeClr val="bg1"/>
              </a:solidFill>
            </a:endParaRPr>
          </a:p>
        </p:txBody>
      </p:sp>
    </p:spTree>
    <p:extLst>
      <p:ext uri="{BB962C8B-B14F-4D97-AF65-F5344CB8AC3E}">
        <p14:creationId xmlns:p14="http://schemas.microsoft.com/office/powerpoint/2010/main" val="404531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66" y="85725"/>
            <a:ext cx="8205806" cy="628650"/>
          </a:xfrm>
        </p:spPr>
        <p:txBody>
          <a:bodyPr>
            <a:noAutofit/>
          </a:bodyPr>
          <a:lstStyle/>
          <a:p>
            <a:r>
              <a:rPr lang="en-US" sz="2500" u="sng" dirty="0"/>
              <a:t>DLH-LAS:</a:t>
            </a:r>
            <a:r>
              <a:rPr lang="en-US" sz="2500" dirty="0"/>
              <a:t> Historical passengers and average fare paid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30631057"/>
              </p:ext>
            </p:extLst>
          </p:nvPr>
        </p:nvGraphicFramePr>
        <p:xfrm>
          <a:off x="352984" y="914401"/>
          <a:ext cx="4219016" cy="3335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685060727"/>
              </p:ext>
            </p:extLst>
          </p:nvPr>
        </p:nvGraphicFramePr>
        <p:xfrm>
          <a:off x="4902869" y="914400"/>
          <a:ext cx="3945296" cy="332253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171026" y="914400"/>
            <a:ext cx="312906" cy="230832"/>
          </a:xfrm>
          <a:prstGeom prst="rect">
            <a:avLst/>
          </a:prstGeom>
        </p:spPr>
        <p:txBody>
          <a:bodyPr wrap="none">
            <a:spAutoFit/>
          </a:bodyPr>
          <a:lstStyle/>
          <a:p>
            <a:pPr algn="ctr"/>
            <a:r>
              <a:rPr lang="en-US" sz="900" dirty="0">
                <a:solidFill>
                  <a:schemeClr val="bg1"/>
                </a:solidFill>
                <a:latin typeface="Arial" pitchFamily="34" charset="0"/>
                <a:cs typeface="Arial" pitchFamily="34" charset="0"/>
              </a:rPr>
              <a:t>10</a:t>
            </a:r>
          </a:p>
        </p:txBody>
      </p:sp>
      <p:sp>
        <p:nvSpPr>
          <p:cNvPr id="3" name="TextBox 2">
            <a:extLst>
              <a:ext uri="{FF2B5EF4-FFF2-40B4-BE49-F238E27FC236}">
                <a16:creationId xmlns:a16="http://schemas.microsoft.com/office/drawing/2014/main" id="{17F62220-7F1D-70CD-488E-3B8A6BF54259}"/>
              </a:ext>
            </a:extLst>
          </p:cNvPr>
          <p:cNvSpPr txBox="1"/>
          <p:nvPr/>
        </p:nvSpPr>
        <p:spPr>
          <a:xfrm>
            <a:off x="295835" y="4236939"/>
            <a:ext cx="3086100" cy="196208"/>
          </a:xfrm>
          <a:prstGeom prst="rect">
            <a:avLst/>
          </a:prstGeom>
          <a:noFill/>
        </p:spPr>
        <p:txBody>
          <a:bodyPr wrap="square" rtlCol="0">
            <a:spAutoFit/>
          </a:bodyPr>
          <a:lstStyle/>
          <a:p>
            <a:r>
              <a:rPr lang="en-US" sz="675" dirty="0"/>
              <a:t>*Source: </a:t>
            </a:r>
            <a:r>
              <a:rPr lang="en-US" sz="675" dirty="0" err="1"/>
              <a:t>Diio</a:t>
            </a:r>
            <a:endParaRPr lang="en-US" sz="675" dirty="0"/>
          </a:p>
        </p:txBody>
      </p:sp>
      <p:sp>
        <p:nvSpPr>
          <p:cNvPr id="5" name="TextBox 4">
            <a:extLst>
              <a:ext uri="{FF2B5EF4-FFF2-40B4-BE49-F238E27FC236}">
                <a16:creationId xmlns:a16="http://schemas.microsoft.com/office/drawing/2014/main" id="{94118103-2CCF-FF73-705B-6F64A267BB4C}"/>
              </a:ext>
            </a:extLst>
          </p:cNvPr>
          <p:cNvSpPr txBox="1"/>
          <p:nvPr/>
        </p:nvSpPr>
        <p:spPr>
          <a:xfrm>
            <a:off x="1483932" y="3065292"/>
            <a:ext cx="3088068" cy="461665"/>
          </a:xfrm>
          <a:prstGeom prst="rect">
            <a:avLst/>
          </a:prstGeom>
          <a:noFill/>
        </p:spPr>
        <p:txBody>
          <a:bodyPr wrap="square" rtlCol="0">
            <a:spAutoFit/>
          </a:bodyPr>
          <a:lstStyle/>
          <a:p>
            <a:r>
              <a:rPr lang="en-US" sz="1200" dirty="0"/>
              <a:t>Fairly tight range between 280-300 PWEW annually during most of service period.  </a:t>
            </a:r>
          </a:p>
        </p:txBody>
      </p:sp>
      <p:sp>
        <p:nvSpPr>
          <p:cNvPr id="7" name="TextBox 6">
            <a:extLst>
              <a:ext uri="{FF2B5EF4-FFF2-40B4-BE49-F238E27FC236}">
                <a16:creationId xmlns:a16="http://schemas.microsoft.com/office/drawing/2014/main" id="{B2690E3A-6895-A2F4-E658-41B629FDD88D}"/>
              </a:ext>
            </a:extLst>
          </p:cNvPr>
          <p:cNvSpPr txBox="1"/>
          <p:nvPr/>
        </p:nvSpPr>
        <p:spPr>
          <a:xfrm>
            <a:off x="4793464" y="4250210"/>
            <a:ext cx="3086100" cy="196208"/>
          </a:xfrm>
          <a:prstGeom prst="rect">
            <a:avLst/>
          </a:prstGeom>
          <a:noFill/>
        </p:spPr>
        <p:txBody>
          <a:bodyPr wrap="square" rtlCol="0">
            <a:spAutoFit/>
          </a:bodyPr>
          <a:lstStyle/>
          <a:p>
            <a:r>
              <a:rPr lang="en-US" sz="675" dirty="0"/>
              <a:t>**Source: </a:t>
            </a:r>
            <a:r>
              <a:rPr lang="en-US" sz="675" dirty="0" err="1"/>
              <a:t>Diio</a:t>
            </a:r>
            <a:r>
              <a:rPr lang="en-US" sz="675" dirty="0"/>
              <a:t>; includes addition of 35% for ancillary services. </a:t>
            </a:r>
          </a:p>
        </p:txBody>
      </p:sp>
      <p:sp>
        <p:nvSpPr>
          <p:cNvPr id="9" name="TextBox 8">
            <a:extLst>
              <a:ext uri="{FF2B5EF4-FFF2-40B4-BE49-F238E27FC236}">
                <a16:creationId xmlns:a16="http://schemas.microsoft.com/office/drawing/2014/main" id="{318EC88E-E2BA-9DDC-5852-3F3B7EEE2794}"/>
              </a:ext>
            </a:extLst>
          </p:cNvPr>
          <p:cNvSpPr txBox="1"/>
          <p:nvPr/>
        </p:nvSpPr>
        <p:spPr>
          <a:xfrm>
            <a:off x="5416134" y="3237603"/>
            <a:ext cx="2918765" cy="461665"/>
          </a:xfrm>
          <a:prstGeom prst="rect">
            <a:avLst/>
          </a:prstGeom>
          <a:noFill/>
        </p:spPr>
        <p:txBody>
          <a:bodyPr wrap="square" rtlCol="0">
            <a:spAutoFit/>
          </a:bodyPr>
          <a:lstStyle/>
          <a:p>
            <a:r>
              <a:rPr lang="en-US" sz="1200" dirty="0"/>
              <a:t>Success of route dictated by fares; note sharp drop after mid-2011</a:t>
            </a:r>
          </a:p>
        </p:txBody>
      </p:sp>
      <p:sp>
        <p:nvSpPr>
          <p:cNvPr id="11" name="TextBox 10">
            <a:extLst>
              <a:ext uri="{FF2B5EF4-FFF2-40B4-BE49-F238E27FC236}">
                <a16:creationId xmlns:a16="http://schemas.microsoft.com/office/drawing/2014/main" id="{B51641B1-8BAD-C7B7-9678-048B847AC72A}"/>
              </a:ext>
            </a:extLst>
          </p:cNvPr>
          <p:cNvSpPr txBox="1"/>
          <p:nvPr/>
        </p:nvSpPr>
        <p:spPr>
          <a:xfrm>
            <a:off x="5416134" y="1439029"/>
            <a:ext cx="1858061" cy="307777"/>
          </a:xfrm>
          <a:prstGeom prst="rect">
            <a:avLst/>
          </a:prstGeom>
          <a:noFill/>
        </p:spPr>
        <p:txBody>
          <a:bodyPr wrap="square" rtlCol="0">
            <a:spAutoFit/>
          </a:bodyPr>
          <a:lstStyle/>
          <a:p>
            <a:r>
              <a:rPr lang="en-US" b="1" dirty="0">
                <a:solidFill>
                  <a:srgbClr val="FF0000"/>
                </a:solidFill>
              </a:rPr>
              <a:t>Red: Annualized</a:t>
            </a:r>
          </a:p>
        </p:txBody>
      </p:sp>
      <p:sp>
        <p:nvSpPr>
          <p:cNvPr id="12" name="Slide Number Placeholder 2">
            <a:extLst>
              <a:ext uri="{FF2B5EF4-FFF2-40B4-BE49-F238E27FC236}">
                <a16:creationId xmlns:a16="http://schemas.microsoft.com/office/drawing/2014/main" id="{4E3AB939-EAE1-5D23-1BF2-05B2350A8CCD}"/>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16</a:t>
            </a:fld>
            <a:endParaRPr lang="en-US" sz="825" b="1" dirty="0">
              <a:solidFill>
                <a:schemeClr val="bg1"/>
              </a:solidFill>
            </a:endParaRPr>
          </a:p>
        </p:txBody>
      </p:sp>
    </p:spTree>
    <p:extLst>
      <p:ext uri="{BB962C8B-B14F-4D97-AF65-F5344CB8AC3E}">
        <p14:creationId xmlns:p14="http://schemas.microsoft.com/office/powerpoint/2010/main" val="184177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66" y="85725"/>
            <a:ext cx="8205806" cy="628650"/>
          </a:xfrm>
        </p:spPr>
        <p:txBody>
          <a:bodyPr>
            <a:noAutofit/>
          </a:bodyPr>
          <a:lstStyle/>
          <a:p>
            <a:r>
              <a:rPr lang="en-US" sz="2500" u="sng" dirty="0"/>
              <a:t>DLH-LAS:</a:t>
            </a:r>
            <a:r>
              <a:rPr lang="en-US" sz="2500" dirty="0"/>
              <a:t> Historical Allegiant Revenue Trends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29786868"/>
              </p:ext>
            </p:extLst>
          </p:nvPr>
        </p:nvGraphicFramePr>
        <p:xfrm>
          <a:off x="226850" y="914400"/>
          <a:ext cx="4219016" cy="333581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71026" y="914400"/>
            <a:ext cx="312906" cy="230832"/>
          </a:xfrm>
          <a:prstGeom prst="rect">
            <a:avLst/>
          </a:prstGeom>
        </p:spPr>
        <p:txBody>
          <a:bodyPr wrap="none">
            <a:spAutoFit/>
          </a:bodyPr>
          <a:lstStyle/>
          <a:p>
            <a:pPr algn="ctr"/>
            <a:r>
              <a:rPr lang="en-US" sz="900" dirty="0">
                <a:solidFill>
                  <a:schemeClr val="bg1"/>
                </a:solidFill>
                <a:latin typeface="Arial" pitchFamily="34" charset="0"/>
                <a:cs typeface="Arial" pitchFamily="34" charset="0"/>
              </a:rPr>
              <a:t>10</a:t>
            </a:r>
          </a:p>
        </p:txBody>
      </p:sp>
      <p:sp>
        <p:nvSpPr>
          <p:cNvPr id="3" name="TextBox 2">
            <a:extLst>
              <a:ext uri="{FF2B5EF4-FFF2-40B4-BE49-F238E27FC236}">
                <a16:creationId xmlns:a16="http://schemas.microsoft.com/office/drawing/2014/main" id="{17F62220-7F1D-70CD-488E-3B8A6BF54259}"/>
              </a:ext>
            </a:extLst>
          </p:cNvPr>
          <p:cNvSpPr txBox="1"/>
          <p:nvPr/>
        </p:nvSpPr>
        <p:spPr>
          <a:xfrm>
            <a:off x="295835" y="4236939"/>
            <a:ext cx="3086100" cy="196208"/>
          </a:xfrm>
          <a:prstGeom prst="rect">
            <a:avLst/>
          </a:prstGeom>
          <a:noFill/>
        </p:spPr>
        <p:txBody>
          <a:bodyPr wrap="square" rtlCol="0">
            <a:spAutoFit/>
          </a:bodyPr>
          <a:lstStyle/>
          <a:p>
            <a:r>
              <a:rPr lang="en-US" sz="675" dirty="0"/>
              <a:t>*Source: </a:t>
            </a:r>
            <a:r>
              <a:rPr lang="en-US" sz="675" dirty="0" err="1"/>
              <a:t>Diio</a:t>
            </a:r>
            <a:endParaRPr lang="en-US" sz="675" dirty="0"/>
          </a:p>
        </p:txBody>
      </p:sp>
      <p:sp>
        <p:nvSpPr>
          <p:cNvPr id="5" name="TextBox 4">
            <a:extLst>
              <a:ext uri="{FF2B5EF4-FFF2-40B4-BE49-F238E27FC236}">
                <a16:creationId xmlns:a16="http://schemas.microsoft.com/office/drawing/2014/main" id="{94118103-2CCF-FF73-705B-6F64A267BB4C}"/>
              </a:ext>
            </a:extLst>
          </p:cNvPr>
          <p:cNvSpPr txBox="1"/>
          <p:nvPr/>
        </p:nvSpPr>
        <p:spPr>
          <a:xfrm>
            <a:off x="1471901" y="3317479"/>
            <a:ext cx="3088068" cy="461665"/>
          </a:xfrm>
          <a:prstGeom prst="rect">
            <a:avLst/>
          </a:prstGeom>
          <a:noFill/>
        </p:spPr>
        <p:txBody>
          <a:bodyPr wrap="square" rtlCol="0">
            <a:spAutoFit/>
          </a:bodyPr>
          <a:lstStyle/>
          <a:p>
            <a:r>
              <a:rPr lang="en-US" sz="1200" dirty="0"/>
              <a:t>As fares indicated, Allegiant’s revenue fell over 20% after 2011. </a:t>
            </a:r>
          </a:p>
        </p:txBody>
      </p:sp>
      <p:sp>
        <p:nvSpPr>
          <p:cNvPr id="14" name="Content Placeholder 2">
            <a:extLst>
              <a:ext uri="{FF2B5EF4-FFF2-40B4-BE49-F238E27FC236}">
                <a16:creationId xmlns:a16="http://schemas.microsoft.com/office/drawing/2014/main" id="{48F5CFCC-CC17-69EF-AAC2-C0B1E0BA25AE}"/>
              </a:ext>
            </a:extLst>
          </p:cNvPr>
          <p:cNvSpPr txBox="1">
            <a:spLocks/>
          </p:cNvSpPr>
          <p:nvPr/>
        </p:nvSpPr>
        <p:spPr>
          <a:xfrm>
            <a:off x="4445866" y="914400"/>
            <a:ext cx="4632297" cy="360851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Font typeface="Wingdings" panose="05000000000000000000" pitchFamily="2" charset="2"/>
              <a:buChar char="§"/>
            </a:pPr>
            <a:r>
              <a:rPr lang="en-US" dirty="0"/>
              <a:t>Post-2011 declines driven by:</a:t>
            </a:r>
          </a:p>
          <a:p>
            <a:pPr lvl="1">
              <a:buFont typeface="Wingdings" panose="05000000000000000000" pitchFamily="2" charset="2"/>
              <a:buChar char="§"/>
            </a:pPr>
            <a:r>
              <a:rPr lang="en-US" dirty="0"/>
              <a:t>ULCC capacity increases at MSP which lowered MSP fares. </a:t>
            </a:r>
          </a:p>
          <a:p>
            <a:pPr lvl="1">
              <a:buFont typeface="Wingdings" panose="05000000000000000000" pitchFamily="2" charset="2"/>
              <a:buChar char="§"/>
            </a:pPr>
            <a:r>
              <a:rPr lang="en-US" dirty="0"/>
              <a:t>Strong U.S. Dollar reduced demand from Thunder Bay. </a:t>
            </a:r>
          </a:p>
          <a:p>
            <a:pPr lvl="1">
              <a:buFont typeface="Wingdings" panose="05000000000000000000" pitchFamily="2" charset="2"/>
              <a:buChar char="§"/>
            </a:pPr>
            <a:r>
              <a:rPr lang="en-US" dirty="0"/>
              <a:t>Vegas “burnout”. </a:t>
            </a:r>
          </a:p>
          <a:p>
            <a:pPr marL="596900" lvl="1" indent="0">
              <a:buNone/>
            </a:pPr>
            <a:endParaRPr lang="en-US" dirty="0"/>
          </a:p>
          <a:p>
            <a:pPr lvl="1">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a:t>Breeze will likely base DLH projections upon most recent results (and worst). </a:t>
            </a:r>
          </a:p>
        </p:txBody>
      </p:sp>
      <p:sp>
        <p:nvSpPr>
          <p:cNvPr id="15" name="Slide Number Placeholder 2">
            <a:extLst>
              <a:ext uri="{FF2B5EF4-FFF2-40B4-BE49-F238E27FC236}">
                <a16:creationId xmlns:a16="http://schemas.microsoft.com/office/drawing/2014/main" id="{A7431641-4B0C-8F2E-00DC-AB98FEA2E120}"/>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17</a:t>
            </a:fld>
            <a:endParaRPr lang="en-US" sz="825" b="1" dirty="0">
              <a:solidFill>
                <a:schemeClr val="bg1"/>
              </a:solidFill>
            </a:endParaRPr>
          </a:p>
        </p:txBody>
      </p:sp>
    </p:spTree>
    <p:extLst>
      <p:ext uri="{BB962C8B-B14F-4D97-AF65-F5344CB8AC3E}">
        <p14:creationId xmlns:p14="http://schemas.microsoft.com/office/powerpoint/2010/main" val="21135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66" y="85725"/>
            <a:ext cx="8205806" cy="628650"/>
          </a:xfrm>
        </p:spPr>
        <p:txBody>
          <a:bodyPr>
            <a:noAutofit/>
          </a:bodyPr>
          <a:lstStyle/>
          <a:p>
            <a:r>
              <a:rPr lang="en-US" sz="2500" u="sng" dirty="0"/>
              <a:t>DLH-PHX:</a:t>
            </a:r>
            <a:r>
              <a:rPr lang="en-US" sz="2500" dirty="0"/>
              <a:t> Historical passengers and average fare paid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33400721"/>
              </p:ext>
            </p:extLst>
          </p:nvPr>
        </p:nvGraphicFramePr>
        <p:xfrm>
          <a:off x="352984" y="914401"/>
          <a:ext cx="4219016" cy="3335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458436459"/>
              </p:ext>
            </p:extLst>
          </p:nvPr>
        </p:nvGraphicFramePr>
        <p:xfrm>
          <a:off x="4902869" y="914400"/>
          <a:ext cx="3945296" cy="332253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171026" y="914400"/>
            <a:ext cx="312906" cy="230832"/>
          </a:xfrm>
          <a:prstGeom prst="rect">
            <a:avLst/>
          </a:prstGeom>
        </p:spPr>
        <p:txBody>
          <a:bodyPr wrap="none">
            <a:spAutoFit/>
          </a:bodyPr>
          <a:lstStyle/>
          <a:p>
            <a:pPr algn="ctr"/>
            <a:r>
              <a:rPr lang="en-US" sz="900" dirty="0">
                <a:solidFill>
                  <a:schemeClr val="bg1"/>
                </a:solidFill>
                <a:latin typeface="Arial" pitchFamily="34" charset="0"/>
                <a:cs typeface="Arial" pitchFamily="34" charset="0"/>
              </a:rPr>
              <a:t>10</a:t>
            </a:r>
          </a:p>
        </p:txBody>
      </p:sp>
      <p:sp>
        <p:nvSpPr>
          <p:cNvPr id="3" name="TextBox 2">
            <a:extLst>
              <a:ext uri="{FF2B5EF4-FFF2-40B4-BE49-F238E27FC236}">
                <a16:creationId xmlns:a16="http://schemas.microsoft.com/office/drawing/2014/main" id="{17F62220-7F1D-70CD-488E-3B8A6BF54259}"/>
              </a:ext>
            </a:extLst>
          </p:cNvPr>
          <p:cNvSpPr txBox="1"/>
          <p:nvPr/>
        </p:nvSpPr>
        <p:spPr>
          <a:xfrm>
            <a:off x="295835" y="4236939"/>
            <a:ext cx="3086100" cy="196208"/>
          </a:xfrm>
          <a:prstGeom prst="rect">
            <a:avLst/>
          </a:prstGeom>
          <a:noFill/>
        </p:spPr>
        <p:txBody>
          <a:bodyPr wrap="square" rtlCol="0">
            <a:spAutoFit/>
          </a:bodyPr>
          <a:lstStyle/>
          <a:p>
            <a:r>
              <a:rPr lang="en-US" sz="675" dirty="0"/>
              <a:t>*Source: </a:t>
            </a:r>
            <a:r>
              <a:rPr lang="en-US" sz="675" dirty="0" err="1"/>
              <a:t>Diio</a:t>
            </a:r>
            <a:endParaRPr lang="en-US" sz="675" dirty="0"/>
          </a:p>
        </p:txBody>
      </p:sp>
      <p:sp>
        <p:nvSpPr>
          <p:cNvPr id="5" name="TextBox 4">
            <a:extLst>
              <a:ext uri="{FF2B5EF4-FFF2-40B4-BE49-F238E27FC236}">
                <a16:creationId xmlns:a16="http://schemas.microsoft.com/office/drawing/2014/main" id="{94118103-2CCF-FF73-705B-6F64A267BB4C}"/>
              </a:ext>
            </a:extLst>
          </p:cNvPr>
          <p:cNvSpPr txBox="1"/>
          <p:nvPr/>
        </p:nvSpPr>
        <p:spPr>
          <a:xfrm>
            <a:off x="951928" y="3340015"/>
            <a:ext cx="3628339" cy="276999"/>
          </a:xfrm>
          <a:prstGeom prst="rect">
            <a:avLst/>
          </a:prstGeom>
          <a:noFill/>
        </p:spPr>
        <p:txBody>
          <a:bodyPr wrap="square" rtlCol="0">
            <a:spAutoFit/>
          </a:bodyPr>
          <a:lstStyle/>
          <a:p>
            <a:r>
              <a:rPr lang="en-US" sz="1200" dirty="0"/>
              <a:t>PHX was (mostly) served with seasonal service.   </a:t>
            </a:r>
          </a:p>
        </p:txBody>
      </p:sp>
      <p:sp>
        <p:nvSpPr>
          <p:cNvPr id="7" name="TextBox 6">
            <a:extLst>
              <a:ext uri="{FF2B5EF4-FFF2-40B4-BE49-F238E27FC236}">
                <a16:creationId xmlns:a16="http://schemas.microsoft.com/office/drawing/2014/main" id="{B2690E3A-6895-A2F4-E658-41B629FDD88D}"/>
              </a:ext>
            </a:extLst>
          </p:cNvPr>
          <p:cNvSpPr txBox="1"/>
          <p:nvPr/>
        </p:nvSpPr>
        <p:spPr>
          <a:xfrm>
            <a:off x="4793464" y="4250210"/>
            <a:ext cx="3086100" cy="196208"/>
          </a:xfrm>
          <a:prstGeom prst="rect">
            <a:avLst/>
          </a:prstGeom>
          <a:noFill/>
        </p:spPr>
        <p:txBody>
          <a:bodyPr wrap="square" rtlCol="0">
            <a:spAutoFit/>
          </a:bodyPr>
          <a:lstStyle/>
          <a:p>
            <a:r>
              <a:rPr lang="en-US" sz="675" dirty="0"/>
              <a:t>**Source: </a:t>
            </a:r>
            <a:r>
              <a:rPr lang="en-US" sz="675" dirty="0" err="1"/>
              <a:t>Diio</a:t>
            </a:r>
            <a:r>
              <a:rPr lang="en-US" sz="675" dirty="0"/>
              <a:t>; includes addition of 35% for ancillary services. </a:t>
            </a:r>
          </a:p>
        </p:txBody>
      </p:sp>
      <p:sp>
        <p:nvSpPr>
          <p:cNvPr id="9" name="TextBox 8">
            <a:extLst>
              <a:ext uri="{FF2B5EF4-FFF2-40B4-BE49-F238E27FC236}">
                <a16:creationId xmlns:a16="http://schemas.microsoft.com/office/drawing/2014/main" id="{318EC88E-E2BA-9DDC-5852-3F3B7EEE2794}"/>
              </a:ext>
            </a:extLst>
          </p:cNvPr>
          <p:cNvSpPr txBox="1"/>
          <p:nvPr/>
        </p:nvSpPr>
        <p:spPr>
          <a:xfrm>
            <a:off x="5679482" y="1401488"/>
            <a:ext cx="2918765" cy="461665"/>
          </a:xfrm>
          <a:prstGeom prst="rect">
            <a:avLst/>
          </a:prstGeom>
          <a:noFill/>
        </p:spPr>
        <p:txBody>
          <a:bodyPr wrap="square" rtlCol="0">
            <a:spAutoFit/>
          </a:bodyPr>
          <a:lstStyle/>
          <a:p>
            <a:r>
              <a:rPr lang="en-US" sz="1200" dirty="0"/>
              <a:t>Very seasonal (as expected). Note relative fare in 1</a:t>
            </a:r>
            <a:r>
              <a:rPr lang="en-US" sz="1200" baseline="30000" dirty="0"/>
              <a:t>st</a:t>
            </a:r>
            <a:r>
              <a:rPr lang="en-US" sz="1200" dirty="0"/>
              <a:t> Quarter. </a:t>
            </a:r>
          </a:p>
        </p:txBody>
      </p:sp>
      <p:sp>
        <p:nvSpPr>
          <p:cNvPr id="12" name="Slide Number Placeholder 2">
            <a:extLst>
              <a:ext uri="{FF2B5EF4-FFF2-40B4-BE49-F238E27FC236}">
                <a16:creationId xmlns:a16="http://schemas.microsoft.com/office/drawing/2014/main" id="{DDF5A9E3-7B12-1DB0-0692-2A28365EB75F}"/>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18</a:t>
            </a:fld>
            <a:endParaRPr lang="en-US" sz="825" b="1" dirty="0">
              <a:solidFill>
                <a:schemeClr val="bg1"/>
              </a:solidFill>
            </a:endParaRPr>
          </a:p>
        </p:txBody>
      </p:sp>
    </p:spTree>
    <p:extLst>
      <p:ext uri="{BB962C8B-B14F-4D97-AF65-F5344CB8AC3E}">
        <p14:creationId xmlns:p14="http://schemas.microsoft.com/office/powerpoint/2010/main" val="314050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66" y="85725"/>
            <a:ext cx="8205806" cy="628650"/>
          </a:xfrm>
        </p:spPr>
        <p:txBody>
          <a:bodyPr>
            <a:noAutofit/>
          </a:bodyPr>
          <a:lstStyle/>
          <a:p>
            <a:r>
              <a:rPr lang="en-US" sz="2500" u="sng" dirty="0"/>
              <a:t>DLH-PHX:</a:t>
            </a:r>
            <a:r>
              <a:rPr lang="en-US" sz="2500" dirty="0"/>
              <a:t> Historical Allegiant Revenue Trends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81741777"/>
              </p:ext>
            </p:extLst>
          </p:nvPr>
        </p:nvGraphicFramePr>
        <p:xfrm>
          <a:off x="352984" y="914401"/>
          <a:ext cx="4219016" cy="333581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71026" y="914400"/>
            <a:ext cx="312906" cy="230832"/>
          </a:xfrm>
          <a:prstGeom prst="rect">
            <a:avLst/>
          </a:prstGeom>
        </p:spPr>
        <p:txBody>
          <a:bodyPr wrap="none">
            <a:spAutoFit/>
          </a:bodyPr>
          <a:lstStyle/>
          <a:p>
            <a:pPr algn="ctr"/>
            <a:r>
              <a:rPr lang="en-US" sz="900" dirty="0">
                <a:solidFill>
                  <a:schemeClr val="bg1"/>
                </a:solidFill>
                <a:latin typeface="Arial" pitchFamily="34" charset="0"/>
                <a:cs typeface="Arial" pitchFamily="34" charset="0"/>
              </a:rPr>
              <a:t>10</a:t>
            </a:r>
          </a:p>
        </p:txBody>
      </p:sp>
      <p:sp>
        <p:nvSpPr>
          <p:cNvPr id="3" name="TextBox 2">
            <a:extLst>
              <a:ext uri="{FF2B5EF4-FFF2-40B4-BE49-F238E27FC236}">
                <a16:creationId xmlns:a16="http://schemas.microsoft.com/office/drawing/2014/main" id="{17F62220-7F1D-70CD-488E-3B8A6BF54259}"/>
              </a:ext>
            </a:extLst>
          </p:cNvPr>
          <p:cNvSpPr txBox="1"/>
          <p:nvPr/>
        </p:nvSpPr>
        <p:spPr>
          <a:xfrm>
            <a:off x="295835" y="4236939"/>
            <a:ext cx="3086100" cy="196208"/>
          </a:xfrm>
          <a:prstGeom prst="rect">
            <a:avLst/>
          </a:prstGeom>
          <a:noFill/>
        </p:spPr>
        <p:txBody>
          <a:bodyPr wrap="square" rtlCol="0">
            <a:spAutoFit/>
          </a:bodyPr>
          <a:lstStyle/>
          <a:p>
            <a:r>
              <a:rPr lang="en-US" sz="675" dirty="0"/>
              <a:t>*Source: </a:t>
            </a:r>
            <a:r>
              <a:rPr lang="en-US" sz="675" dirty="0" err="1"/>
              <a:t>Diio</a:t>
            </a:r>
            <a:endParaRPr lang="en-US" sz="675" dirty="0"/>
          </a:p>
        </p:txBody>
      </p:sp>
      <p:sp>
        <p:nvSpPr>
          <p:cNvPr id="14" name="Content Placeholder 2">
            <a:extLst>
              <a:ext uri="{FF2B5EF4-FFF2-40B4-BE49-F238E27FC236}">
                <a16:creationId xmlns:a16="http://schemas.microsoft.com/office/drawing/2014/main" id="{48F5CFCC-CC17-69EF-AAC2-C0B1E0BA25AE}"/>
              </a:ext>
            </a:extLst>
          </p:cNvPr>
          <p:cNvSpPr txBox="1">
            <a:spLocks/>
          </p:cNvSpPr>
          <p:nvPr/>
        </p:nvSpPr>
        <p:spPr>
          <a:xfrm>
            <a:off x="4629148" y="914400"/>
            <a:ext cx="4405123" cy="360851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Font typeface="Wingdings" panose="05000000000000000000" pitchFamily="2" charset="2"/>
              <a:buChar char="§"/>
            </a:pPr>
            <a:r>
              <a:rPr lang="en-US" dirty="0"/>
              <a:t>During peak 1</a:t>
            </a:r>
            <a:r>
              <a:rPr lang="en-US" baseline="30000" dirty="0"/>
              <a:t>st</a:t>
            </a:r>
            <a:r>
              <a:rPr lang="en-US" dirty="0"/>
              <a:t> Quarter, PHX results were similar to LAS. </a:t>
            </a:r>
          </a:p>
          <a:p>
            <a:pPr lvl="1">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a:t>Rest of year results were relatively weaker.</a:t>
            </a:r>
          </a:p>
          <a:p>
            <a:pPr>
              <a:lnSpc>
                <a:spcPct val="100000"/>
              </a:lnSpc>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a:t>Breeze likely only considers seasonal service to PHX. </a:t>
            </a:r>
          </a:p>
        </p:txBody>
      </p:sp>
      <p:sp>
        <p:nvSpPr>
          <p:cNvPr id="6" name="Slide Number Placeholder 2">
            <a:extLst>
              <a:ext uri="{FF2B5EF4-FFF2-40B4-BE49-F238E27FC236}">
                <a16:creationId xmlns:a16="http://schemas.microsoft.com/office/drawing/2014/main" id="{07F2A2BF-2702-AC54-95D8-595BE0DF54F5}"/>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19</a:t>
            </a:fld>
            <a:endParaRPr lang="en-US" sz="825" b="1" dirty="0">
              <a:solidFill>
                <a:schemeClr val="bg1"/>
              </a:solidFill>
            </a:endParaRPr>
          </a:p>
        </p:txBody>
      </p:sp>
    </p:spTree>
    <p:extLst>
      <p:ext uri="{BB962C8B-B14F-4D97-AF65-F5344CB8AC3E}">
        <p14:creationId xmlns:p14="http://schemas.microsoft.com/office/powerpoint/2010/main" val="31987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204662"/>
            <a:ext cx="8611235" cy="572700"/>
          </a:xfrm>
        </p:spPr>
        <p:txBody>
          <a:bodyPr>
            <a:noAutofit/>
          </a:bodyPr>
          <a:lstStyle/>
          <a:p>
            <a:r>
              <a:rPr lang="en-US" sz="2500" dirty="0"/>
              <a:t>Presentation</a:t>
            </a:r>
          </a:p>
        </p:txBody>
      </p:sp>
      <p:sp>
        <p:nvSpPr>
          <p:cNvPr id="3" name="Content Placeholder 2"/>
          <p:cNvSpPr>
            <a:spLocks noGrp="1"/>
          </p:cNvSpPr>
          <p:nvPr>
            <p:ph idx="1"/>
          </p:nvPr>
        </p:nvSpPr>
        <p:spPr>
          <a:xfrm>
            <a:off x="254351" y="972923"/>
            <a:ext cx="8611236" cy="3793518"/>
          </a:xfrm>
        </p:spPr>
        <p:txBody>
          <a:bodyPr/>
          <a:lstStyle/>
          <a:p>
            <a:r>
              <a:rPr lang="en-US" b="1" dirty="0"/>
              <a:t>Introduction to Breeze Airways.</a:t>
            </a:r>
          </a:p>
          <a:p>
            <a:endParaRPr lang="en-US" b="1" dirty="0"/>
          </a:p>
          <a:p>
            <a:r>
              <a:rPr lang="en-US" b="1" dirty="0"/>
              <a:t>Review of historical DLH results to Las Vegas (LAS), Phoenix (PHX) and Orlando (MCO). </a:t>
            </a:r>
          </a:p>
          <a:p>
            <a:endParaRPr lang="en-US" b="1" dirty="0"/>
          </a:p>
          <a:p>
            <a:r>
              <a:rPr lang="en-US" b="1" dirty="0"/>
              <a:t>Profit/Loss Range Estimates of Breeze flying these markets.</a:t>
            </a:r>
          </a:p>
          <a:p>
            <a:endParaRPr lang="en-US" b="1" dirty="0"/>
          </a:p>
          <a:p>
            <a:r>
              <a:rPr lang="en-US" b="1" dirty="0"/>
              <a:t>Conclusions.</a:t>
            </a:r>
          </a:p>
          <a:p>
            <a:endParaRPr lang="en-US" sz="1200" b="1" dirty="0"/>
          </a:p>
        </p:txBody>
      </p:sp>
      <p:sp>
        <p:nvSpPr>
          <p:cNvPr id="4" name="Slide Number Placeholder 2">
            <a:extLst>
              <a:ext uri="{FF2B5EF4-FFF2-40B4-BE49-F238E27FC236}">
                <a16:creationId xmlns:a16="http://schemas.microsoft.com/office/drawing/2014/main" id="{C30574F4-33C5-4BA0-AF30-A36ED15D4D3D}"/>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a:t>
            </a:fld>
            <a:endParaRPr lang="en-US" sz="825" b="1" dirty="0">
              <a:solidFill>
                <a:schemeClr val="bg1"/>
              </a:solidFill>
            </a:endParaRPr>
          </a:p>
        </p:txBody>
      </p:sp>
    </p:spTree>
    <p:extLst>
      <p:ext uri="{BB962C8B-B14F-4D97-AF65-F5344CB8AC3E}">
        <p14:creationId xmlns:p14="http://schemas.microsoft.com/office/powerpoint/2010/main" val="307613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66" y="85725"/>
            <a:ext cx="8205806" cy="628650"/>
          </a:xfrm>
        </p:spPr>
        <p:txBody>
          <a:bodyPr>
            <a:noAutofit/>
          </a:bodyPr>
          <a:lstStyle/>
          <a:p>
            <a:r>
              <a:rPr lang="en-US" sz="2500" u="sng" dirty="0"/>
              <a:t>DLH-MCO:</a:t>
            </a:r>
            <a:r>
              <a:rPr lang="en-US" sz="2500" dirty="0"/>
              <a:t> Historical passengers and average fare paid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06225319"/>
              </p:ext>
            </p:extLst>
          </p:nvPr>
        </p:nvGraphicFramePr>
        <p:xfrm>
          <a:off x="352984" y="914401"/>
          <a:ext cx="4219016" cy="3335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063911308"/>
              </p:ext>
            </p:extLst>
          </p:nvPr>
        </p:nvGraphicFramePr>
        <p:xfrm>
          <a:off x="4902869" y="914400"/>
          <a:ext cx="3945296" cy="332253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171026" y="914400"/>
            <a:ext cx="312906" cy="230832"/>
          </a:xfrm>
          <a:prstGeom prst="rect">
            <a:avLst/>
          </a:prstGeom>
        </p:spPr>
        <p:txBody>
          <a:bodyPr wrap="none">
            <a:spAutoFit/>
          </a:bodyPr>
          <a:lstStyle/>
          <a:p>
            <a:pPr algn="ctr"/>
            <a:r>
              <a:rPr lang="en-US" sz="900" dirty="0">
                <a:solidFill>
                  <a:schemeClr val="bg1"/>
                </a:solidFill>
                <a:latin typeface="Arial" pitchFamily="34" charset="0"/>
                <a:cs typeface="Arial" pitchFamily="34" charset="0"/>
              </a:rPr>
              <a:t>10</a:t>
            </a:r>
          </a:p>
        </p:txBody>
      </p:sp>
      <p:sp>
        <p:nvSpPr>
          <p:cNvPr id="3" name="TextBox 2">
            <a:extLst>
              <a:ext uri="{FF2B5EF4-FFF2-40B4-BE49-F238E27FC236}">
                <a16:creationId xmlns:a16="http://schemas.microsoft.com/office/drawing/2014/main" id="{17F62220-7F1D-70CD-488E-3B8A6BF54259}"/>
              </a:ext>
            </a:extLst>
          </p:cNvPr>
          <p:cNvSpPr txBox="1"/>
          <p:nvPr/>
        </p:nvSpPr>
        <p:spPr>
          <a:xfrm>
            <a:off x="295835" y="4236939"/>
            <a:ext cx="3086100" cy="196208"/>
          </a:xfrm>
          <a:prstGeom prst="rect">
            <a:avLst/>
          </a:prstGeom>
          <a:noFill/>
        </p:spPr>
        <p:txBody>
          <a:bodyPr wrap="square" rtlCol="0">
            <a:spAutoFit/>
          </a:bodyPr>
          <a:lstStyle/>
          <a:p>
            <a:r>
              <a:rPr lang="en-US" sz="675" dirty="0"/>
              <a:t>*Source: </a:t>
            </a:r>
            <a:r>
              <a:rPr lang="en-US" sz="675" dirty="0" err="1"/>
              <a:t>Diio</a:t>
            </a:r>
            <a:endParaRPr lang="en-US" sz="675" dirty="0"/>
          </a:p>
        </p:txBody>
      </p:sp>
      <p:sp>
        <p:nvSpPr>
          <p:cNvPr id="5" name="TextBox 4">
            <a:extLst>
              <a:ext uri="{FF2B5EF4-FFF2-40B4-BE49-F238E27FC236}">
                <a16:creationId xmlns:a16="http://schemas.microsoft.com/office/drawing/2014/main" id="{94118103-2CCF-FF73-705B-6F64A267BB4C}"/>
              </a:ext>
            </a:extLst>
          </p:cNvPr>
          <p:cNvSpPr txBox="1"/>
          <p:nvPr/>
        </p:nvSpPr>
        <p:spPr>
          <a:xfrm>
            <a:off x="2838399" y="1512796"/>
            <a:ext cx="1672676" cy="646331"/>
          </a:xfrm>
          <a:prstGeom prst="rect">
            <a:avLst/>
          </a:prstGeom>
          <a:noFill/>
        </p:spPr>
        <p:txBody>
          <a:bodyPr wrap="square" rtlCol="0">
            <a:spAutoFit/>
          </a:bodyPr>
          <a:lstStyle/>
          <a:p>
            <a:r>
              <a:rPr lang="en-US" sz="1200" dirty="0"/>
              <a:t>MCO was served (mostly) seasonally and was sporadic.   </a:t>
            </a:r>
          </a:p>
        </p:txBody>
      </p:sp>
      <p:sp>
        <p:nvSpPr>
          <p:cNvPr id="7" name="TextBox 6">
            <a:extLst>
              <a:ext uri="{FF2B5EF4-FFF2-40B4-BE49-F238E27FC236}">
                <a16:creationId xmlns:a16="http://schemas.microsoft.com/office/drawing/2014/main" id="{B2690E3A-6895-A2F4-E658-41B629FDD88D}"/>
              </a:ext>
            </a:extLst>
          </p:cNvPr>
          <p:cNvSpPr txBox="1"/>
          <p:nvPr/>
        </p:nvSpPr>
        <p:spPr>
          <a:xfrm>
            <a:off x="4793464" y="4250210"/>
            <a:ext cx="3086100" cy="196208"/>
          </a:xfrm>
          <a:prstGeom prst="rect">
            <a:avLst/>
          </a:prstGeom>
          <a:noFill/>
        </p:spPr>
        <p:txBody>
          <a:bodyPr wrap="square" rtlCol="0">
            <a:spAutoFit/>
          </a:bodyPr>
          <a:lstStyle/>
          <a:p>
            <a:r>
              <a:rPr lang="en-US" sz="675" dirty="0"/>
              <a:t>**Source: </a:t>
            </a:r>
            <a:r>
              <a:rPr lang="en-US" sz="675" dirty="0" err="1"/>
              <a:t>Diio</a:t>
            </a:r>
            <a:r>
              <a:rPr lang="en-US" sz="675" dirty="0"/>
              <a:t>; includes addition of 35% for ancillary services. </a:t>
            </a:r>
          </a:p>
        </p:txBody>
      </p:sp>
      <p:sp>
        <p:nvSpPr>
          <p:cNvPr id="9" name="TextBox 8">
            <a:extLst>
              <a:ext uri="{FF2B5EF4-FFF2-40B4-BE49-F238E27FC236}">
                <a16:creationId xmlns:a16="http://schemas.microsoft.com/office/drawing/2014/main" id="{318EC88E-E2BA-9DDC-5852-3F3B7EEE2794}"/>
              </a:ext>
            </a:extLst>
          </p:cNvPr>
          <p:cNvSpPr txBox="1"/>
          <p:nvPr/>
        </p:nvSpPr>
        <p:spPr>
          <a:xfrm>
            <a:off x="6336514" y="3296125"/>
            <a:ext cx="2918765" cy="461665"/>
          </a:xfrm>
          <a:prstGeom prst="rect">
            <a:avLst/>
          </a:prstGeom>
          <a:noFill/>
        </p:spPr>
        <p:txBody>
          <a:bodyPr wrap="square" rtlCol="0">
            <a:spAutoFit/>
          </a:bodyPr>
          <a:lstStyle/>
          <a:p>
            <a:r>
              <a:rPr lang="en-US" sz="1200" dirty="0"/>
              <a:t>Very seasonal (as expected). Note relative fare in 1</a:t>
            </a:r>
            <a:r>
              <a:rPr lang="en-US" sz="1200" baseline="30000" dirty="0"/>
              <a:t>st</a:t>
            </a:r>
            <a:r>
              <a:rPr lang="en-US" sz="1200" dirty="0"/>
              <a:t> Quarter. </a:t>
            </a:r>
          </a:p>
        </p:txBody>
      </p:sp>
      <p:sp>
        <p:nvSpPr>
          <p:cNvPr id="11" name="Slide Number Placeholder 2">
            <a:extLst>
              <a:ext uri="{FF2B5EF4-FFF2-40B4-BE49-F238E27FC236}">
                <a16:creationId xmlns:a16="http://schemas.microsoft.com/office/drawing/2014/main" id="{88B29EDE-9AE3-F37E-011C-510AC6A8DC5F}"/>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20</a:t>
            </a:fld>
            <a:endParaRPr lang="en-US" sz="825" b="1" dirty="0">
              <a:solidFill>
                <a:schemeClr val="bg1"/>
              </a:solidFill>
            </a:endParaRPr>
          </a:p>
        </p:txBody>
      </p:sp>
    </p:spTree>
    <p:extLst>
      <p:ext uri="{BB962C8B-B14F-4D97-AF65-F5344CB8AC3E}">
        <p14:creationId xmlns:p14="http://schemas.microsoft.com/office/powerpoint/2010/main" val="261152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66" y="85725"/>
            <a:ext cx="8205806" cy="628650"/>
          </a:xfrm>
        </p:spPr>
        <p:txBody>
          <a:bodyPr>
            <a:noAutofit/>
          </a:bodyPr>
          <a:lstStyle/>
          <a:p>
            <a:r>
              <a:rPr lang="en-US" sz="2500" u="sng" dirty="0"/>
              <a:t>DLH-MCO:</a:t>
            </a:r>
            <a:r>
              <a:rPr lang="en-US" sz="2500" dirty="0"/>
              <a:t> Historical Allegiant Revenue Trends</a:t>
            </a:r>
          </a:p>
        </p:txBody>
      </p:sp>
      <p:graphicFrame>
        <p:nvGraphicFramePr>
          <p:cNvPr id="4" name="Content Placeholder 3"/>
          <p:cNvGraphicFramePr>
            <a:graphicFrameLocks noGrp="1"/>
          </p:cNvGraphicFramePr>
          <p:nvPr>
            <p:ph sz="quarter" idx="1"/>
          </p:nvPr>
        </p:nvGraphicFramePr>
        <p:xfrm>
          <a:off x="352984" y="914401"/>
          <a:ext cx="4219016" cy="333581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71026" y="914400"/>
            <a:ext cx="312906" cy="230832"/>
          </a:xfrm>
          <a:prstGeom prst="rect">
            <a:avLst/>
          </a:prstGeom>
        </p:spPr>
        <p:txBody>
          <a:bodyPr wrap="none">
            <a:spAutoFit/>
          </a:bodyPr>
          <a:lstStyle/>
          <a:p>
            <a:pPr algn="ctr"/>
            <a:r>
              <a:rPr lang="en-US" sz="900" dirty="0">
                <a:solidFill>
                  <a:schemeClr val="bg1"/>
                </a:solidFill>
                <a:latin typeface="Arial" pitchFamily="34" charset="0"/>
                <a:cs typeface="Arial" pitchFamily="34" charset="0"/>
              </a:rPr>
              <a:t>10</a:t>
            </a:r>
          </a:p>
        </p:txBody>
      </p:sp>
      <p:sp>
        <p:nvSpPr>
          <p:cNvPr id="3" name="TextBox 2">
            <a:extLst>
              <a:ext uri="{FF2B5EF4-FFF2-40B4-BE49-F238E27FC236}">
                <a16:creationId xmlns:a16="http://schemas.microsoft.com/office/drawing/2014/main" id="{17F62220-7F1D-70CD-488E-3B8A6BF54259}"/>
              </a:ext>
            </a:extLst>
          </p:cNvPr>
          <p:cNvSpPr txBox="1"/>
          <p:nvPr/>
        </p:nvSpPr>
        <p:spPr>
          <a:xfrm>
            <a:off x="295835" y="4236939"/>
            <a:ext cx="3086100" cy="196208"/>
          </a:xfrm>
          <a:prstGeom prst="rect">
            <a:avLst/>
          </a:prstGeom>
          <a:noFill/>
        </p:spPr>
        <p:txBody>
          <a:bodyPr wrap="square" rtlCol="0">
            <a:spAutoFit/>
          </a:bodyPr>
          <a:lstStyle/>
          <a:p>
            <a:r>
              <a:rPr lang="en-US" sz="675" dirty="0"/>
              <a:t>*Source: </a:t>
            </a:r>
            <a:r>
              <a:rPr lang="en-US" sz="675" dirty="0" err="1"/>
              <a:t>Diio</a:t>
            </a:r>
            <a:endParaRPr lang="en-US" sz="675" dirty="0"/>
          </a:p>
        </p:txBody>
      </p:sp>
      <p:sp>
        <p:nvSpPr>
          <p:cNvPr id="14" name="Content Placeholder 2">
            <a:extLst>
              <a:ext uri="{FF2B5EF4-FFF2-40B4-BE49-F238E27FC236}">
                <a16:creationId xmlns:a16="http://schemas.microsoft.com/office/drawing/2014/main" id="{48F5CFCC-CC17-69EF-AAC2-C0B1E0BA25AE}"/>
              </a:ext>
            </a:extLst>
          </p:cNvPr>
          <p:cNvSpPr txBox="1">
            <a:spLocks/>
          </p:cNvSpPr>
          <p:nvPr/>
        </p:nvSpPr>
        <p:spPr>
          <a:xfrm>
            <a:off x="4685141" y="914400"/>
            <a:ext cx="4219016" cy="360851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Font typeface="Wingdings" panose="05000000000000000000" pitchFamily="2" charset="2"/>
              <a:buChar char="§"/>
            </a:pPr>
            <a:r>
              <a:rPr lang="en-US" dirty="0"/>
              <a:t>During peak 1</a:t>
            </a:r>
            <a:r>
              <a:rPr lang="en-US" baseline="30000" dirty="0"/>
              <a:t>st</a:t>
            </a:r>
            <a:r>
              <a:rPr lang="en-US" dirty="0"/>
              <a:t> Quarter, MCO results were similar to LAS &amp; PHX. </a:t>
            </a:r>
          </a:p>
          <a:p>
            <a:pPr lvl="1">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a:t>Rest of year results were relatively weaker.</a:t>
            </a:r>
          </a:p>
          <a:p>
            <a:pPr>
              <a:lnSpc>
                <a:spcPct val="100000"/>
              </a:lnSpc>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a:t>Breeze likely only considers seasonal service to MCO – at least initially. </a:t>
            </a:r>
          </a:p>
        </p:txBody>
      </p:sp>
      <p:sp>
        <p:nvSpPr>
          <p:cNvPr id="5" name="Slide Number Placeholder 2">
            <a:extLst>
              <a:ext uri="{FF2B5EF4-FFF2-40B4-BE49-F238E27FC236}">
                <a16:creationId xmlns:a16="http://schemas.microsoft.com/office/drawing/2014/main" id="{68817FF7-13E6-F6F9-8101-B02FC952F8F5}"/>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21</a:t>
            </a:fld>
            <a:endParaRPr lang="en-US" sz="825" b="1" dirty="0">
              <a:solidFill>
                <a:schemeClr val="bg1"/>
              </a:solidFill>
            </a:endParaRPr>
          </a:p>
        </p:txBody>
      </p:sp>
    </p:spTree>
    <p:extLst>
      <p:ext uri="{BB962C8B-B14F-4D97-AF65-F5344CB8AC3E}">
        <p14:creationId xmlns:p14="http://schemas.microsoft.com/office/powerpoint/2010/main" val="157943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70F5-F282-5FCD-4653-29C472623919}"/>
              </a:ext>
            </a:extLst>
          </p:cNvPr>
          <p:cNvSpPr>
            <a:spLocks noGrp="1"/>
          </p:cNvSpPr>
          <p:nvPr>
            <p:ph type="title"/>
          </p:nvPr>
        </p:nvSpPr>
        <p:spPr>
          <a:xfrm>
            <a:off x="311700" y="1926"/>
            <a:ext cx="8520600" cy="572700"/>
          </a:xfrm>
        </p:spPr>
        <p:txBody>
          <a:bodyPr>
            <a:normAutofit fontScale="90000"/>
          </a:bodyPr>
          <a:lstStyle/>
          <a:p>
            <a:r>
              <a:rPr lang="en-US" dirty="0"/>
              <a:t>LAS: Can work year-round; MCO: Works in 1Q &amp; maybe 2Q; PHX: Works in 1</a:t>
            </a:r>
            <a:r>
              <a:rPr lang="en-US" baseline="30000" dirty="0"/>
              <a:t>st</a:t>
            </a:r>
            <a:r>
              <a:rPr lang="en-US" dirty="0"/>
              <a:t> Quarter only</a:t>
            </a:r>
          </a:p>
        </p:txBody>
      </p:sp>
      <p:pic>
        <p:nvPicPr>
          <p:cNvPr id="4" name="Picture 3">
            <a:extLst>
              <a:ext uri="{FF2B5EF4-FFF2-40B4-BE49-F238E27FC236}">
                <a16:creationId xmlns:a16="http://schemas.microsoft.com/office/drawing/2014/main" id="{E6C80ECC-371D-6D0C-87E9-8B157C08269C}"/>
              </a:ext>
            </a:extLst>
          </p:cNvPr>
          <p:cNvPicPr>
            <a:picLocks noChangeAspect="1"/>
          </p:cNvPicPr>
          <p:nvPr/>
        </p:nvPicPr>
        <p:blipFill>
          <a:blip r:embed="rId3"/>
          <a:stretch>
            <a:fillRect/>
          </a:stretch>
        </p:blipFill>
        <p:spPr>
          <a:xfrm>
            <a:off x="577900" y="1158082"/>
            <a:ext cx="7881670" cy="3223295"/>
          </a:xfrm>
          <a:prstGeom prst="rect">
            <a:avLst/>
          </a:prstGeom>
        </p:spPr>
      </p:pic>
      <p:sp>
        <p:nvSpPr>
          <p:cNvPr id="5" name="Slide Number Placeholder 2">
            <a:extLst>
              <a:ext uri="{FF2B5EF4-FFF2-40B4-BE49-F238E27FC236}">
                <a16:creationId xmlns:a16="http://schemas.microsoft.com/office/drawing/2014/main" id="{8AE91F54-70C3-E4C3-4623-B11AC498A195}"/>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22</a:t>
            </a:fld>
            <a:endParaRPr lang="en-US" sz="825" b="1" dirty="0">
              <a:solidFill>
                <a:schemeClr val="bg1"/>
              </a:solidFill>
            </a:endParaRPr>
          </a:p>
        </p:txBody>
      </p:sp>
    </p:spTree>
    <p:extLst>
      <p:ext uri="{BB962C8B-B14F-4D97-AF65-F5344CB8AC3E}">
        <p14:creationId xmlns:p14="http://schemas.microsoft.com/office/powerpoint/2010/main" val="90704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742F-536B-C3AA-ED43-277310D9D22B}"/>
              </a:ext>
            </a:extLst>
          </p:cNvPr>
          <p:cNvSpPr>
            <a:spLocks noGrp="1"/>
          </p:cNvSpPr>
          <p:nvPr>
            <p:ph type="title"/>
          </p:nvPr>
        </p:nvSpPr>
        <p:spPr>
          <a:xfrm>
            <a:off x="194656" y="-82999"/>
            <a:ext cx="8520600" cy="572700"/>
          </a:xfrm>
        </p:spPr>
        <p:txBody>
          <a:bodyPr>
            <a:normAutofit fontScale="90000"/>
          </a:bodyPr>
          <a:lstStyle/>
          <a:p>
            <a:r>
              <a:rPr lang="en-US" dirty="0"/>
              <a:t>Breeze Airways: Estimated Operating Costs</a:t>
            </a:r>
          </a:p>
        </p:txBody>
      </p:sp>
      <p:pic>
        <p:nvPicPr>
          <p:cNvPr id="9" name="Picture 8">
            <a:extLst>
              <a:ext uri="{FF2B5EF4-FFF2-40B4-BE49-F238E27FC236}">
                <a16:creationId xmlns:a16="http://schemas.microsoft.com/office/drawing/2014/main" id="{D071FC09-5282-2146-5FCB-7A4CB073CADF}"/>
              </a:ext>
            </a:extLst>
          </p:cNvPr>
          <p:cNvPicPr>
            <a:picLocks noChangeAspect="1"/>
          </p:cNvPicPr>
          <p:nvPr/>
        </p:nvPicPr>
        <p:blipFill>
          <a:blip r:embed="rId2"/>
          <a:stretch>
            <a:fillRect/>
          </a:stretch>
        </p:blipFill>
        <p:spPr>
          <a:xfrm>
            <a:off x="92243" y="585216"/>
            <a:ext cx="4691898" cy="3839512"/>
          </a:xfrm>
          <a:prstGeom prst="rect">
            <a:avLst/>
          </a:prstGeom>
        </p:spPr>
      </p:pic>
      <p:pic>
        <p:nvPicPr>
          <p:cNvPr id="11" name="Picture 10">
            <a:extLst>
              <a:ext uri="{FF2B5EF4-FFF2-40B4-BE49-F238E27FC236}">
                <a16:creationId xmlns:a16="http://schemas.microsoft.com/office/drawing/2014/main" id="{80394455-1AE1-8FF4-BF39-C8A5F458DE04}"/>
              </a:ext>
            </a:extLst>
          </p:cNvPr>
          <p:cNvPicPr>
            <a:picLocks noChangeAspect="1"/>
          </p:cNvPicPr>
          <p:nvPr/>
        </p:nvPicPr>
        <p:blipFill>
          <a:blip r:embed="rId3"/>
          <a:stretch>
            <a:fillRect/>
          </a:stretch>
        </p:blipFill>
        <p:spPr>
          <a:xfrm>
            <a:off x="4840342" y="585216"/>
            <a:ext cx="4109002" cy="3834392"/>
          </a:xfrm>
          <a:prstGeom prst="rect">
            <a:avLst/>
          </a:prstGeom>
          <a:ln>
            <a:solidFill>
              <a:schemeClr val="tx1"/>
            </a:solidFill>
          </a:ln>
        </p:spPr>
      </p:pic>
      <p:sp>
        <p:nvSpPr>
          <p:cNvPr id="12" name="Slide Number Placeholder 2">
            <a:extLst>
              <a:ext uri="{FF2B5EF4-FFF2-40B4-BE49-F238E27FC236}">
                <a16:creationId xmlns:a16="http://schemas.microsoft.com/office/drawing/2014/main" id="{860E6634-9064-15D0-F125-119ECE8E3187}"/>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23</a:t>
            </a:fld>
            <a:endParaRPr lang="en-US" sz="825" b="1" dirty="0">
              <a:solidFill>
                <a:schemeClr val="bg1"/>
              </a:solidFill>
            </a:endParaRPr>
          </a:p>
        </p:txBody>
      </p:sp>
    </p:spTree>
    <p:extLst>
      <p:ext uri="{BB962C8B-B14F-4D97-AF65-F5344CB8AC3E}">
        <p14:creationId xmlns:p14="http://schemas.microsoft.com/office/powerpoint/2010/main" val="84863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4B36-9F9D-966A-0609-A449A0ECFA9F}"/>
              </a:ext>
            </a:extLst>
          </p:cNvPr>
          <p:cNvSpPr>
            <a:spLocks noGrp="1"/>
          </p:cNvSpPr>
          <p:nvPr>
            <p:ph type="title"/>
          </p:nvPr>
        </p:nvSpPr>
        <p:spPr>
          <a:xfrm>
            <a:off x="311699" y="1926"/>
            <a:ext cx="8520600" cy="572700"/>
          </a:xfrm>
        </p:spPr>
        <p:txBody>
          <a:bodyPr>
            <a:normAutofit fontScale="90000"/>
          </a:bodyPr>
          <a:lstStyle/>
          <a:p>
            <a:r>
              <a:rPr lang="en-US" dirty="0"/>
              <a:t>Breeze P&amp;L Estimates at Peak Demand</a:t>
            </a:r>
          </a:p>
        </p:txBody>
      </p:sp>
      <p:sp>
        <p:nvSpPr>
          <p:cNvPr id="3" name="Content Placeholder 2">
            <a:extLst>
              <a:ext uri="{FF2B5EF4-FFF2-40B4-BE49-F238E27FC236}">
                <a16:creationId xmlns:a16="http://schemas.microsoft.com/office/drawing/2014/main" id="{C31F256B-EDA3-BD5C-DDA8-215FEF58786F}"/>
              </a:ext>
            </a:extLst>
          </p:cNvPr>
          <p:cNvSpPr>
            <a:spLocks noGrp="1"/>
          </p:cNvSpPr>
          <p:nvPr>
            <p:ph idx="1"/>
          </p:nvPr>
        </p:nvSpPr>
        <p:spPr>
          <a:xfrm>
            <a:off x="5983835" y="667735"/>
            <a:ext cx="2984600" cy="3670180"/>
          </a:xfrm>
        </p:spPr>
        <p:txBody>
          <a:bodyPr>
            <a:normAutofit fontScale="92500" lnSpcReduction="20000"/>
          </a:bodyPr>
          <a:lstStyle/>
          <a:p>
            <a:pPr>
              <a:buFont typeface="Arial" panose="020B0604020202020204" pitchFamily="34" charset="0"/>
              <a:buChar char="•"/>
            </a:pPr>
            <a:r>
              <a:rPr lang="en-US" sz="1400" dirty="0"/>
              <a:t>Demand is from:</a:t>
            </a:r>
          </a:p>
          <a:p>
            <a:pPr lvl="1">
              <a:buFont typeface="Wingdings" panose="05000000000000000000" pitchFamily="2" charset="2"/>
              <a:buChar char="Ø"/>
            </a:pPr>
            <a:r>
              <a:rPr lang="en-US" sz="1000" dirty="0"/>
              <a:t>YE 1Q12 for LAS. </a:t>
            </a:r>
          </a:p>
          <a:p>
            <a:pPr lvl="1">
              <a:buFont typeface="Wingdings" panose="05000000000000000000" pitchFamily="2" charset="2"/>
              <a:buChar char="Ø"/>
            </a:pPr>
            <a:r>
              <a:rPr lang="en-US" sz="1000" dirty="0"/>
              <a:t>1Q14 for PHX.</a:t>
            </a:r>
          </a:p>
          <a:p>
            <a:pPr lvl="1">
              <a:buFont typeface="Wingdings" panose="05000000000000000000" pitchFamily="2" charset="2"/>
              <a:buChar char="Ø"/>
            </a:pPr>
            <a:r>
              <a:rPr lang="en-US" sz="1000" dirty="0"/>
              <a:t>1Q10 for MCO. </a:t>
            </a:r>
          </a:p>
          <a:p>
            <a:pPr>
              <a:buFont typeface="Arial" panose="020B0604020202020204" pitchFamily="34" charset="0"/>
              <a:buChar char="•"/>
            </a:pPr>
            <a:endParaRPr lang="en-US" sz="1400" dirty="0"/>
          </a:p>
          <a:p>
            <a:pPr>
              <a:buFont typeface="Arial" panose="020B0604020202020204" pitchFamily="34" charset="0"/>
              <a:buChar char="•"/>
            </a:pPr>
            <a:r>
              <a:rPr lang="en-US" sz="1400" dirty="0"/>
              <a:t>Note that G4 operating costs would have been materially higher than Breeze today. </a:t>
            </a:r>
          </a:p>
          <a:p>
            <a:pPr lvl="1">
              <a:buFont typeface="Wingdings" panose="05000000000000000000" pitchFamily="2" charset="2"/>
              <a:buChar char="Ø"/>
            </a:pPr>
            <a:r>
              <a:rPr lang="en-US" sz="1000" dirty="0"/>
              <a:t>MD88 aircraft. </a:t>
            </a:r>
          </a:p>
          <a:p>
            <a:pPr lvl="1">
              <a:buFont typeface="Wingdings" panose="05000000000000000000" pitchFamily="2" charset="2"/>
              <a:buChar char="Ø"/>
            </a:pPr>
            <a:r>
              <a:rPr lang="en-US" sz="1000" dirty="0"/>
              <a:t>Versus a smaller A220, much more fuel-efficient aircraft. Also, much lower maintenance costs. </a:t>
            </a:r>
          </a:p>
          <a:p>
            <a:pPr lvl="1">
              <a:buFont typeface="Arial" panose="020B0604020202020204" pitchFamily="34" charset="0"/>
              <a:buChar char="•"/>
            </a:pPr>
            <a:endParaRPr lang="en-US" sz="1000" dirty="0"/>
          </a:p>
          <a:p>
            <a:pPr>
              <a:buFont typeface="Arial" panose="020B0604020202020204" pitchFamily="34" charset="0"/>
              <a:buChar char="•"/>
            </a:pPr>
            <a:r>
              <a:rPr lang="en-US" sz="1400" dirty="0"/>
              <a:t>Breeze’s 137 seat aircraft will require a higher air fare to generate the same revenue level as compared to G4. </a:t>
            </a:r>
          </a:p>
          <a:p>
            <a:pPr marL="114300" indent="0">
              <a:buNone/>
            </a:pPr>
            <a:endParaRPr lang="en-US" sz="900" dirty="0"/>
          </a:p>
          <a:p>
            <a:pPr marL="114300" indent="0">
              <a:buNone/>
            </a:pPr>
            <a:endParaRPr lang="en-US" sz="900" dirty="0"/>
          </a:p>
          <a:p>
            <a:pPr marL="114300" indent="0">
              <a:buNone/>
            </a:pPr>
            <a:endParaRPr lang="en-US" sz="900" dirty="0"/>
          </a:p>
          <a:p>
            <a:pPr marL="114300" indent="0">
              <a:buNone/>
            </a:pPr>
            <a:r>
              <a:rPr lang="en-US" sz="900" dirty="0"/>
              <a:t>* Assumes Breeze LF stays constant versus earlier Allegiant LF. </a:t>
            </a:r>
          </a:p>
        </p:txBody>
      </p:sp>
      <p:pic>
        <p:nvPicPr>
          <p:cNvPr id="5" name="Picture 4">
            <a:extLst>
              <a:ext uri="{FF2B5EF4-FFF2-40B4-BE49-F238E27FC236}">
                <a16:creationId xmlns:a16="http://schemas.microsoft.com/office/drawing/2014/main" id="{7AF738A8-7DF7-8CA2-128D-184A73EA1B02}"/>
              </a:ext>
            </a:extLst>
          </p:cNvPr>
          <p:cNvPicPr>
            <a:picLocks noChangeAspect="1"/>
          </p:cNvPicPr>
          <p:nvPr/>
        </p:nvPicPr>
        <p:blipFill>
          <a:blip r:embed="rId2"/>
          <a:stretch>
            <a:fillRect/>
          </a:stretch>
        </p:blipFill>
        <p:spPr>
          <a:xfrm>
            <a:off x="117045" y="667734"/>
            <a:ext cx="5866790" cy="3808031"/>
          </a:xfrm>
          <a:prstGeom prst="rect">
            <a:avLst/>
          </a:prstGeom>
        </p:spPr>
      </p:pic>
      <p:sp>
        <p:nvSpPr>
          <p:cNvPr id="7" name="Slide Number Placeholder 2">
            <a:extLst>
              <a:ext uri="{FF2B5EF4-FFF2-40B4-BE49-F238E27FC236}">
                <a16:creationId xmlns:a16="http://schemas.microsoft.com/office/drawing/2014/main" id="{3474B70F-3B2F-3D37-FF02-5D7159DF1450}"/>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24</a:t>
            </a:fld>
            <a:endParaRPr lang="en-US" sz="825" b="1" dirty="0">
              <a:solidFill>
                <a:schemeClr val="bg1"/>
              </a:solidFill>
            </a:endParaRPr>
          </a:p>
        </p:txBody>
      </p:sp>
    </p:spTree>
    <p:extLst>
      <p:ext uri="{BB962C8B-B14F-4D97-AF65-F5344CB8AC3E}">
        <p14:creationId xmlns:p14="http://schemas.microsoft.com/office/powerpoint/2010/main" val="249309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9656-6397-6336-E5AE-BB0104862D37}"/>
              </a:ext>
            </a:extLst>
          </p:cNvPr>
          <p:cNvSpPr>
            <a:spLocks noGrp="1"/>
          </p:cNvSpPr>
          <p:nvPr>
            <p:ph type="title"/>
          </p:nvPr>
        </p:nvSpPr>
        <p:spPr>
          <a:xfrm>
            <a:off x="311700" y="0"/>
            <a:ext cx="8520600" cy="366962"/>
          </a:xfrm>
        </p:spPr>
        <p:txBody>
          <a:bodyPr>
            <a:normAutofit fontScale="90000"/>
          </a:bodyPr>
          <a:lstStyle/>
          <a:p>
            <a:r>
              <a:rPr lang="en-US" dirty="0"/>
              <a:t>Breeze P&amp;L estimates at recent/trough demand</a:t>
            </a:r>
          </a:p>
        </p:txBody>
      </p:sp>
      <p:sp>
        <p:nvSpPr>
          <p:cNvPr id="3" name="Content Placeholder 2">
            <a:extLst>
              <a:ext uri="{FF2B5EF4-FFF2-40B4-BE49-F238E27FC236}">
                <a16:creationId xmlns:a16="http://schemas.microsoft.com/office/drawing/2014/main" id="{FA0CEE4B-7AF4-86A4-7EF4-683C097E6916}"/>
              </a:ext>
            </a:extLst>
          </p:cNvPr>
          <p:cNvSpPr>
            <a:spLocks noGrp="1"/>
          </p:cNvSpPr>
          <p:nvPr>
            <p:ph idx="1"/>
          </p:nvPr>
        </p:nvSpPr>
        <p:spPr>
          <a:xfrm>
            <a:off x="6093561" y="675529"/>
            <a:ext cx="2882190" cy="3633123"/>
          </a:xfrm>
        </p:spPr>
        <p:txBody>
          <a:bodyPr>
            <a:normAutofit fontScale="85000" lnSpcReduction="10000"/>
          </a:bodyPr>
          <a:lstStyle/>
          <a:p>
            <a:pPr>
              <a:buFont typeface="Arial" panose="020B0604020202020204" pitchFamily="34" charset="0"/>
              <a:buChar char="•"/>
            </a:pPr>
            <a:endParaRPr lang="en-US" sz="1400" dirty="0"/>
          </a:p>
          <a:p>
            <a:pPr>
              <a:buFont typeface="Arial" panose="020B0604020202020204" pitchFamily="34" charset="0"/>
              <a:buChar char="•"/>
            </a:pPr>
            <a:r>
              <a:rPr lang="en-US" sz="1400" dirty="0"/>
              <a:t>During 1Q, MCO and PHX have consistent demand – not a lot of downside. </a:t>
            </a:r>
          </a:p>
          <a:p>
            <a:pPr>
              <a:buFont typeface="Arial" panose="020B0604020202020204" pitchFamily="34" charset="0"/>
              <a:buChar char="•"/>
            </a:pPr>
            <a:endParaRPr lang="en-US" sz="1400" dirty="0"/>
          </a:p>
          <a:p>
            <a:pPr>
              <a:buFont typeface="Arial" panose="020B0604020202020204" pitchFamily="34" charset="0"/>
              <a:buChar char="•"/>
            </a:pPr>
            <a:r>
              <a:rPr lang="en-US" sz="1400" dirty="0"/>
              <a:t>LAS demand is from YE 1Q15. LAS experienced considerable downside versus peak period(s). </a:t>
            </a:r>
          </a:p>
          <a:p>
            <a:pPr>
              <a:buFont typeface="Arial" panose="020B0604020202020204" pitchFamily="34" charset="0"/>
              <a:buChar char="•"/>
            </a:pPr>
            <a:endParaRPr lang="en-US" sz="1400" dirty="0"/>
          </a:p>
          <a:p>
            <a:pPr>
              <a:buFont typeface="Arial" panose="020B0604020202020204" pitchFamily="34" charset="0"/>
              <a:buChar char="•"/>
            </a:pPr>
            <a:r>
              <a:rPr lang="en-US" sz="1400" dirty="0"/>
              <a:t>Needed Breeze fare levels don’t appear excessive. </a:t>
            </a:r>
          </a:p>
          <a:p>
            <a:pPr marL="114300" indent="0">
              <a:buNone/>
            </a:pPr>
            <a:endParaRPr lang="en-US" sz="1400" dirty="0"/>
          </a:p>
          <a:p>
            <a:pPr marL="114300" indent="0">
              <a:buNone/>
            </a:pPr>
            <a:endParaRPr lang="en-US" sz="1400" dirty="0"/>
          </a:p>
          <a:p>
            <a:pPr marL="114300" indent="0">
              <a:buNone/>
            </a:pPr>
            <a:endParaRPr lang="en-US" sz="1400" dirty="0"/>
          </a:p>
          <a:p>
            <a:pPr marL="114300" indent="0">
              <a:buNone/>
            </a:pPr>
            <a:endParaRPr lang="en-US" sz="1400" dirty="0"/>
          </a:p>
          <a:p>
            <a:pPr marL="114300" indent="0">
              <a:buNone/>
            </a:pPr>
            <a:endParaRPr lang="en-US" sz="900" dirty="0"/>
          </a:p>
          <a:p>
            <a:pPr marL="114300" indent="0">
              <a:buNone/>
            </a:pPr>
            <a:endParaRPr lang="en-US" sz="900" dirty="0"/>
          </a:p>
          <a:p>
            <a:pPr marL="114300" indent="0">
              <a:buNone/>
            </a:pPr>
            <a:r>
              <a:rPr lang="en-US" sz="900" dirty="0"/>
              <a:t>* Assumes Breeze LF stays constant versus earlier Allegiant LF. </a:t>
            </a:r>
          </a:p>
          <a:p>
            <a:pPr marL="114300" indent="0">
              <a:buNone/>
            </a:pPr>
            <a:endParaRPr lang="en-US" sz="1400" dirty="0"/>
          </a:p>
        </p:txBody>
      </p:sp>
      <p:pic>
        <p:nvPicPr>
          <p:cNvPr id="4" name="Picture 3">
            <a:extLst>
              <a:ext uri="{FF2B5EF4-FFF2-40B4-BE49-F238E27FC236}">
                <a16:creationId xmlns:a16="http://schemas.microsoft.com/office/drawing/2014/main" id="{59173CDE-2361-F4FF-E15D-DAE02640468B}"/>
              </a:ext>
            </a:extLst>
          </p:cNvPr>
          <p:cNvPicPr>
            <a:picLocks noChangeAspect="1"/>
          </p:cNvPicPr>
          <p:nvPr/>
        </p:nvPicPr>
        <p:blipFill>
          <a:blip r:embed="rId2"/>
          <a:stretch>
            <a:fillRect/>
          </a:stretch>
        </p:blipFill>
        <p:spPr>
          <a:xfrm>
            <a:off x="168249" y="675530"/>
            <a:ext cx="5925312" cy="3792440"/>
          </a:xfrm>
          <a:prstGeom prst="rect">
            <a:avLst/>
          </a:prstGeom>
        </p:spPr>
      </p:pic>
      <p:sp>
        <p:nvSpPr>
          <p:cNvPr id="5" name="Slide Number Placeholder 2">
            <a:extLst>
              <a:ext uri="{FF2B5EF4-FFF2-40B4-BE49-F238E27FC236}">
                <a16:creationId xmlns:a16="http://schemas.microsoft.com/office/drawing/2014/main" id="{82424A57-BE10-874D-636C-991781287DA4}"/>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25</a:t>
            </a:fld>
            <a:endParaRPr lang="en-US" sz="825" b="1" dirty="0">
              <a:solidFill>
                <a:schemeClr val="bg1"/>
              </a:solidFill>
            </a:endParaRPr>
          </a:p>
        </p:txBody>
      </p:sp>
    </p:spTree>
    <p:extLst>
      <p:ext uri="{BB962C8B-B14F-4D97-AF65-F5344CB8AC3E}">
        <p14:creationId xmlns:p14="http://schemas.microsoft.com/office/powerpoint/2010/main" val="159857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9656-6397-6336-E5AE-BB0104862D37}"/>
              </a:ext>
            </a:extLst>
          </p:cNvPr>
          <p:cNvSpPr>
            <a:spLocks noGrp="1"/>
          </p:cNvSpPr>
          <p:nvPr>
            <p:ph type="title"/>
          </p:nvPr>
        </p:nvSpPr>
        <p:spPr>
          <a:xfrm>
            <a:off x="311700" y="0"/>
            <a:ext cx="8520600" cy="366962"/>
          </a:xfrm>
        </p:spPr>
        <p:txBody>
          <a:bodyPr>
            <a:normAutofit fontScale="90000"/>
          </a:bodyPr>
          <a:lstStyle/>
          <a:p>
            <a:r>
              <a:rPr lang="en-US" dirty="0"/>
              <a:t>Breeze P&amp;L estimates at recent/trough demand --- assuming fares stay at G4 levels</a:t>
            </a:r>
          </a:p>
        </p:txBody>
      </p:sp>
      <p:sp>
        <p:nvSpPr>
          <p:cNvPr id="3" name="Content Placeholder 2">
            <a:extLst>
              <a:ext uri="{FF2B5EF4-FFF2-40B4-BE49-F238E27FC236}">
                <a16:creationId xmlns:a16="http://schemas.microsoft.com/office/drawing/2014/main" id="{FA0CEE4B-7AF4-86A4-7EF4-683C097E6916}"/>
              </a:ext>
            </a:extLst>
          </p:cNvPr>
          <p:cNvSpPr>
            <a:spLocks noGrp="1"/>
          </p:cNvSpPr>
          <p:nvPr>
            <p:ph idx="1"/>
          </p:nvPr>
        </p:nvSpPr>
        <p:spPr>
          <a:xfrm>
            <a:off x="6093561" y="675529"/>
            <a:ext cx="2882190" cy="3633123"/>
          </a:xfrm>
        </p:spPr>
        <p:txBody>
          <a:bodyPr>
            <a:normAutofit/>
          </a:bodyPr>
          <a:lstStyle/>
          <a:p>
            <a:pPr marL="114300" indent="0">
              <a:buNone/>
            </a:pPr>
            <a:endParaRPr lang="en-US" sz="1400" dirty="0"/>
          </a:p>
          <a:p>
            <a:pPr marL="114300" indent="0">
              <a:buNone/>
            </a:pPr>
            <a:endParaRPr lang="en-US" sz="1400" dirty="0"/>
          </a:p>
          <a:p>
            <a:pPr marL="114300" indent="0">
              <a:buNone/>
            </a:pPr>
            <a:endParaRPr lang="en-US" sz="1400" dirty="0"/>
          </a:p>
          <a:p>
            <a:pPr marL="114300" indent="0">
              <a:buNone/>
            </a:pPr>
            <a:endParaRPr lang="en-US" sz="1400" dirty="0"/>
          </a:p>
          <a:p>
            <a:pPr marL="114300" indent="0">
              <a:buNone/>
            </a:pPr>
            <a:endParaRPr lang="en-US" sz="900" dirty="0"/>
          </a:p>
          <a:p>
            <a:pPr marL="114300" indent="0">
              <a:buNone/>
            </a:pPr>
            <a:endParaRPr lang="en-US" sz="900" dirty="0"/>
          </a:p>
          <a:p>
            <a:pPr marL="114300" indent="0">
              <a:buNone/>
            </a:pPr>
            <a:endParaRPr lang="en-US" sz="1400" dirty="0"/>
          </a:p>
        </p:txBody>
      </p:sp>
      <p:sp>
        <p:nvSpPr>
          <p:cNvPr id="5" name="Slide Number Placeholder 2">
            <a:extLst>
              <a:ext uri="{FF2B5EF4-FFF2-40B4-BE49-F238E27FC236}">
                <a16:creationId xmlns:a16="http://schemas.microsoft.com/office/drawing/2014/main" id="{82424A57-BE10-874D-636C-991781287DA4}"/>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26</a:t>
            </a:fld>
            <a:endParaRPr lang="en-US" sz="825" b="1" dirty="0">
              <a:solidFill>
                <a:schemeClr val="bg1"/>
              </a:solidFill>
            </a:endParaRPr>
          </a:p>
        </p:txBody>
      </p:sp>
      <p:sp>
        <p:nvSpPr>
          <p:cNvPr id="6" name="Content Placeholder 2">
            <a:extLst>
              <a:ext uri="{FF2B5EF4-FFF2-40B4-BE49-F238E27FC236}">
                <a16:creationId xmlns:a16="http://schemas.microsoft.com/office/drawing/2014/main" id="{825EC961-FBCB-2761-3F16-49A7C91D5BEA}"/>
              </a:ext>
            </a:extLst>
          </p:cNvPr>
          <p:cNvSpPr txBox="1">
            <a:spLocks/>
          </p:cNvSpPr>
          <p:nvPr/>
        </p:nvSpPr>
        <p:spPr>
          <a:xfrm>
            <a:off x="5950110" y="939773"/>
            <a:ext cx="2882190" cy="3633123"/>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Font typeface="Arial" panose="020B0604020202020204" pitchFamily="34" charset="0"/>
              <a:buChar char="•"/>
            </a:pPr>
            <a:endParaRPr lang="en-US" sz="1400" dirty="0"/>
          </a:p>
          <a:p>
            <a:pPr>
              <a:buFont typeface="Arial" panose="020B0604020202020204" pitchFamily="34" charset="0"/>
              <a:buChar char="•"/>
            </a:pPr>
            <a:r>
              <a:rPr lang="en-US" sz="1400" dirty="0"/>
              <a:t>If Breeze can’t increase fares, LAS likely loses $$. </a:t>
            </a:r>
          </a:p>
          <a:p>
            <a:pPr>
              <a:buFont typeface="Arial" panose="020B0604020202020204" pitchFamily="34" charset="0"/>
              <a:buChar char="•"/>
            </a:pPr>
            <a:endParaRPr lang="en-US" sz="1400" dirty="0"/>
          </a:p>
          <a:p>
            <a:pPr>
              <a:buFont typeface="Arial" panose="020B0604020202020204" pitchFamily="34" charset="0"/>
              <a:buChar char="•"/>
            </a:pPr>
            <a:r>
              <a:rPr lang="en-US" sz="1400" dirty="0"/>
              <a:t>This likely is somewhat what routes look like for first 6-12 months as route “ramps up”.</a:t>
            </a:r>
          </a:p>
          <a:p>
            <a:pPr>
              <a:buFont typeface="Arial" panose="020B0604020202020204" pitchFamily="34" charset="0"/>
              <a:buChar char="•"/>
            </a:pPr>
            <a:endParaRPr lang="en-US" sz="1400" dirty="0"/>
          </a:p>
          <a:p>
            <a:pPr>
              <a:buFont typeface="Arial" panose="020B0604020202020204" pitchFamily="34" charset="0"/>
              <a:buChar char="•"/>
            </a:pPr>
            <a:r>
              <a:rPr lang="en-US" sz="1400" dirty="0"/>
              <a:t>PHX/MCO will likely be strong in 1Q regardless, but we’ll need more than seasonal service to get Breeze’s attention. </a:t>
            </a:r>
          </a:p>
          <a:p>
            <a:pPr marL="114300" indent="0">
              <a:buFont typeface="Arial"/>
              <a:buNone/>
            </a:pPr>
            <a:endParaRPr lang="en-US" sz="1400" dirty="0"/>
          </a:p>
          <a:p>
            <a:pPr marL="114300" indent="0">
              <a:buFont typeface="Arial"/>
              <a:buNone/>
            </a:pPr>
            <a:endParaRPr lang="en-US" sz="1400" dirty="0"/>
          </a:p>
          <a:p>
            <a:pPr marL="114300" indent="0">
              <a:buFont typeface="Arial"/>
              <a:buNone/>
            </a:pPr>
            <a:endParaRPr lang="en-US" sz="1400" dirty="0"/>
          </a:p>
          <a:p>
            <a:pPr marL="114300" indent="0">
              <a:buFont typeface="Arial"/>
              <a:buNone/>
            </a:pPr>
            <a:endParaRPr lang="en-US" sz="1400" dirty="0"/>
          </a:p>
          <a:p>
            <a:pPr marL="114300" indent="0">
              <a:buFont typeface="Arial"/>
              <a:buNone/>
            </a:pPr>
            <a:endParaRPr lang="en-US" sz="900" dirty="0"/>
          </a:p>
          <a:p>
            <a:pPr marL="114300" indent="0">
              <a:buFont typeface="Arial"/>
              <a:buNone/>
            </a:pPr>
            <a:endParaRPr lang="en-US" sz="900" dirty="0"/>
          </a:p>
          <a:p>
            <a:pPr marL="114300" indent="0">
              <a:buFont typeface="Arial"/>
              <a:buNone/>
            </a:pPr>
            <a:r>
              <a:rPr lang="en-US" sz="900" dirty="0"/>
              <a:t>* Assumes Breeze LF stays constant versus earlier Allegiant LF. </a:t>
            </a:r>
          </a:p>
          <a:p>
            <a:pPr marL="114300" indent="0">
              <a:buFont typeface="Arial"/>
              <a:buNone/>
            </a:pPr>
            <a:endParaRPr lang="en-US" sz="1400" dirty="0"/>
          </a:p>
        </p:txBody>
      </p:sp>
      <p:pic>
        <p:nvPicPr>
          <p:cNvPr id="8" name="Picture 7">
            <a:extLst>
              <a:ext uri="{FF2B5EF4-FFF2-40B4-BE49-F238E27FC236}">
                <a16:creationId xmlns:a16="http://schemas.microsoft.com/office/drawing/2014/main" id="{EA79A06F-20F2-E010-626D-91DD10923E22}"/>
              </a:ext>
            </a:extLst>
          </p:cNvPr>
          <p:cNvPicPr>
            <a:picLocks noChangeAspect="1"/>
          </p:cNvPicPr>
          <p:nvPr/>
        </p:nvPicPr>
        <p:blipFill>
          <a:blip r:embed="rId2"/>
          <a:stretch>
            <a:fillRect/>
          </a:stretch>
        </p:blipFill>
        <p:spPr>
          <a:xfrm>
            <a:off x="222308" y="1074556"/>
            <a:ext cx="5727802" cy="3363556"/>
          </a:xfrm>
          <a:prstGeom prst="rect">
            <a:avLst/>
          </a:prstGeom>
        </p:spPr>
      </p:pic>
    </p:spTree>
    <p:extLst>
      <p:ext uri="{BB962C8B-B14F-4D97-AF65-F5344CB8AC3E}">
        <p14:creationId xmlns:p14="http://schemas.microsoft.com/office/powerpoint/2010/main" val="44967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47C7-4CD7-E305-FC04-4B33A79B3E40}"/>
              </a:ext>
            </a:extLst>
          </p:cNvPr>
          <p:cNvSpPr>
            <a:spLocks noGrp="1"/>
          </p:cNvSpPr>
          <p:nvPr>
            <p:ph type="title"/>
          </p:nvPr>
        </p:nvSpPr>
        <p:spPr>
          <a:xfrm>
            <a:off x="260493" y="137787"/>
            <a:ext cx="8520600" cy="572700"/>
          </a:xfrm>
        </p:spPr>
        <p:txBody>
          <a:bodyPr>
            <a:normAutofit fontScale="90000"/>
          </a:bodyPr>
          <a:lstStyle/>
          <a:p>
            <a:r>
              <a:rPr lang="en-US" dirty="0"/>
              <a:t>Where does Breeze stand on DLH?</a:t>
            </a:r>
          </a:p>
        </p:txBody>
      </p:sp>
      <p:sp>
        <p:nvSpPr>
          <p:cNvPr id="3" name="Content Placeholder 2">
            <a:extLst>
              <a:ext uri="{FF2B5EF4-FFF2-40B4-BE49-F238E27FC236}">
                <a16:creationId xmlns:a16="http://schemas.microsoft.com/office/drawing/2014/main" id="{0F6E4D69-58AD-F132-599A-6E5BDCC53E5D}"/>
              </a:ext>
            </a:extLst>
          </p:cNvPr>
          <p:cNvSpPr>
            <a:spLocks noGrp="1"/>
          </p:cNvSpPr>
          <p:nvPr>
            <p:ph idx="1"/>
          </p:nvPr>
        </p:nvSpPr>
        <p:spPr>
          <a:xfrm>
            <a:off x="185566" y="947650"/>
            <a:ext cx="8520600" cy="3416400"/>
          </a:xfrm>
        </p:spPr>
        <p:txBody>
          <a:bodyPr/>
          <a:lstStyle/>
          <a:p>
            <a:r>
              <a:rPr lang="en-US" dirty="0"/>
              <a:t>There is some interest. Their concern is that the stage length is relatively long which drives relatively higher operating costs – particularly if fuel goes higher.</a:t>
            </a:r>
          </a:p>
          <a:p>
            <a:endParaRPr lang="en-US" dirty="0"/>
          </a:p>
          <a:p>
            <a:r>
              <a:rPr lang="en-US" dirty="0"/>
              <a:t>An indirect concern is the continued amount of ULCC service at MSP, although Sun Country is viewed differently than Spirit.  </a:t>
            </a:r>
          </a:p>
          <a:p>
            <a:endParaRPr lang="en-US" dirty="0"/>
          </a:p>
          <a:p>
            <a:r>
              <a:rPr lang="en-US" dirty="0"/>
              <a:t>But there is a history. They know the market well. </a:t>
            </a:r>
          </a:p>
          <a:p>
            <a:endParaRPr lang="en-US" dirty="0"/>
          </a:p>
          <a:p>
            <a:r>
              <a:rPr lang="en-US" dirty="0"/>
              <a:t>A $1.5 million MRG gets immediate attention (fall/winter of 2025). A lesser amount ($500k+) gets attention, including marketing support.  </a:t>
            </a:r>
          </a:p>
        </p:txBody>
      </p:sp>
      <p:sp>
        <p:nvSpPr>
          <p:cNvPr id="4" name="Slide Number Placeholder 2">
            <a:extLst>
              <a:ext uri="{FF2B5EF4-FFF2-40B4-BE49-F238E27FC236}">
                <a16:creationId xmlns:a16="http://schemas.microsoft.com/office/drawing/2014/main" id="{F9BE20AC-7E21-5969-C799-2E11FE7BB802}"/>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27</a:t>
            </a:fld>
            <a:endParaRPr lang="en-US" sz="825" b="1" dirty="0">
              <a:solidFill>
                <a:schemeClr val="bg1"/>
              </a:solidFill>
            </a:endParaRPr>
          </a:p>
        </p:txBody>
      </p:sp>
    </p:spTree>
    <p:extLst>
      <p:ext uri="{BB962C8B-B14F-4D97-AF65-F5344CB8AC3E}">
        <p14:creationId xmlns:p14="http://schemas.microsoft.com/office/powerpoint/2010/main" val="4030458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47C7-4CD7-E305-FC04-4B33A79B3E40}"/>
              </a:ext>
            </a:extLst>
          </p:cNvPr>
          <p:cNvSpPr>
            <a:spLocks noGrp="1"/>
          </p:cNvSpPr>
          <p:nvPr>
            <p:ph type="title"/>
          </p:nvPr>
        </p:nvSpPr>
        <p:spPr>
          <a:xfrm>
            <a:off x="260493" y="137787"/>
            <a:ext cx="8520600" cy="572700"/>
          </a:xfrm>
        </p:spPr>
        <p:txBody>
          <a:bodyPr>
            <a:normAutofit fontScale="90000"/>
          </a:bodyPr>
          <a:lstStyle/>
          <a:p>
            <a:r>
              <a:rPr lang="en-US" dirty="0"/>
              <a:t>Final Comments</a:t>
            </a:r>
          </a:p>
        </p:txBody>
      </p:sp>
      <p:sp>
        <p:nvSpPr>
          <p:cNvPr id="3" name="Content Placeholder 2">
            <a:extLst>
              <a:ext uri="{FF2B5EF4-FFF2-40B4-BE49-F238E27FC236}">
                <a16:creationId xmlns:a16="http://schemas.microsoft.com/office/drawing/2014/main" id="{0F6E4D69-58AD-F132-599A-6E5BDCC53E5D}"/>
              </a:ext>
            </a:extLst>
          </p:cNvPr>
          <p:cNvSpPr>
            <a:spLocks noGrp="1"/>
          </p:cNvSpPr>
          <p:nvPr>
            <p:ph idx="1"/>
          </p:nvPr>
        </p:nvSpPr>
        <p:spPr>
          <a:xfrm>
            <a:off x="311700" y="863550"/>
            <a:ext cx="8520600" cy="3416400"/>
          </a:xfrm>
        </p:spPr>
        <p:txBody>
          <a:bodyPr>
            <a:normAutofit fontScale="92500" lnSpcReduction="10000"/>
          </a:bodyPr>
          <a:lstStyle/>
          <a:p>
            <a:r>
              <a:rPr lang="en-US" dirty="0"/>
              <a:t>Breeze is probably the best option for DLH to grow air service. Breeze is adding a new aircraft every month through 2028 – and they know DLH. </a:t>
            </a:r>
          </a:p>
          <a:p>
            <a:endParaRPr lang="en-US" dirty="0"/>
          </a:p>
          <a:p>
            <a:r>
              <a:rPr lang="en-US" dirty="0"/>
              <a:t>Beyond leisure markets noted here, Breeze would likely look at adding further new service at DLH if those routes are successful (DEN &amp; CUN to name two). </a:t>
            </a:r>
          </a:p>
          <a:p>
            <a:endParaRPr lang="en-US" dirty="0"/>
          </a:p>
          <a:p>
            <a:r>
              <a:rPr lang="en-US" dirty="0"/>
              <a:t>To get serious nearer-term attention, we’ll need a financial support package that includes an MRG. </a:t>
            </a:r>
          </a:p>
          <a:p>
            <a:endParaRPr lang="en-US" dirty="0"/>
          </a:p>
          <a:p>
            <a:r>
              <a:rPr lang="en-US" dirty="0"/>
              <a:t>After the initial ramp-up, our estimates indicate that there should be limited downside. That said, you need to assume that they’ll fully utilize any MRG.   </a:t>
            </a:r>
          </a:p>
        </p:txBody>
      </p:sp>
      <p:sp>
        <p:nvSpPr>
          <p:cNvPr id="4" name="Slide Number Placeholder 2">
            <a:extLst>
              <a:ext uri="{FF2B5EF4-FFF2-40B4-BE49-F238E27FC236}">
                <a16:creationId xmlns:a16="http://schemas.microsoft.com/office/drawing/2014/main" id="{F9BE20AC-7E21-5969-C799-2E11FE7BB802}"/>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28</a:t>
            </a:fld>
            <a:endParaRPr lang="en-US" sz="825" b="1" dirty="0">
              <a:solidFill>
                <a:schemeClr val="bg1"/>
              </a:solidFill>
            </a:endParaRPr>
          </a:p>
        </p:txBody>
      </p:sp>
    </p:spTree>
    <p:extLst>
      <p:ext uri="{BB962C8B-B14F-4D97-AF65-F5344CB8AC3E}">
        <p14:creationId xmlns:p14="http://schemas.microsoft.com/office/powerpoint/2010/main" val="274705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irplane flying in the sky&#10;&#10;Description automatically generated">
            <a:extLst>
              <a:ext uri="{FF2B5EF4-FFF2-40B4-BE49-F238E27FC236}">
                <a16:creationId xmlns:a16="http://schemas.microsoft.com/office/drawing/2014/main" id="{CAED4751-9457-8086-8927-5D2462E85E6D}"/>
              </a:ext>
            </a:extLst>
          </p:cNvPr>
          <p:cNvPicPr>
            <a:picLocks noGrp="1" noChangeAspect="1"/>
          </p:cNvPicPr>
          <p:nvPr>
            <p:ph idx="1"/>
          </p:nvPr>
        </p:nvPicPr>
        <p:blipFill>
          <a:blip r:embed="rId2"/>
          <a:stretch>
            <a:fillRect/>
          </a:stretch>
        </p:blipFill>
        <p:spPr>
          <a:xfrm>
            <a:off x="0" y="0"/>
            <a:ext cx="9144000" cy="4411663"/>
          </a:xfrm>
          <a:prstGeom prst="rect">
            <a:avLst/>
          </a:prstGeom>
        </p:spPr>
      </p:pic>
      <p:sp>
        <p:nvSpPr>
          <p:cNvPr id="6" name="TextBox 5">
            <a:extLst>
              <a:ext uri="{FF2B5EF4-FFF2-40B4-BE49-F238E27FC236}">
                <a16:creationId xmlns:a16="http://schemas.microsoft.com/office/drawing/2014/main" id="{6DEAF009-8A64-8FE0-D422-D13F7EDCE293}"/>
              </a:ext>
            </a:extLst>
          </p:cNvPr>
          <p:cNvSpPr txBox="1"/>
          <p:nvPr/>
        </p:nvSpPr>
        <p:spPr>
          <a:xfrm>
            <a:off x="-40234" y="3823046"/>
            <a:ext cx="9224467" cy="461665"/>
          </a:xfrm>
          <a:prstGeom prst="rect">
            <a:avLst/>
          </a:prstGeom>
          <a:noFill/>
        </p:spPr>
        <p:txBody>
          <a:bodyPr wrap="square">
            <a:spAutoFit/>
          </a:bodyPr>
          <a:lstStyle/>
          <a:p>
            <a:pPr algn="ctr"/>
            <a:r>
              <a:rPr lang="en-US" sz="2400" b="1" dirty="0">
                <a:solidFill>
                  <a:schemeClr val="tx1"/>
                </a:solidFill>
              </a:rPr>
              <a:t>Introduction to Breeze Airways</a:t>
            </a:r>
            <a:endParaRPr lang="en-US" sz="2400" b="1" dirty="0"/>
          </a:p>
        </p:txBody>
      </p:sp>
      <p:sp>
        <p:nvSpPr>
          <p:cNvPr id="2" name="Slide Number Placeholder 2">
            <a:extLst>
              <a:ext uri="{FF2B5EF4-FFF2-40B4-BE49-F238E27FC236}">
                <a16:creationId xmlns:a16="http://schemas.microsoft.com/office/drawing/2014/main" id="{0D5F4805-27A2-426F-7B69-4E71349D46EC}"/>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3</a:t>
            </a:fld>
            <a:endParaRPr lang="en-US" sz="825" b="1" dirty="0">
              <a:solidFill>
                <a:schemeClr val="bg1"/>
              </a:solidFill>
            </a:endParaRPr>
          </a:p>
        </p:txBody>
      </p:sp>
    </p:spTree>
    <p:extLst>
      <p:ext uri="{BB962C8B-B14F-4D97-AF65-F5344CB8AC3E}">
        <p14:creationId xmlns:p14="http://schemas.microsoft.com/office/powerpoint/2010/main" val="158803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311700" y="128980"/>
            <a:ext cx="8520600" cy="572700"/>
          </a:xfrm>
        </p:spPr>
        <p:txBody>
          <a:bodyPr>
            <a:normAutofit fontScale="90000"/>
          </a:bodyPr>
          <a:lstStyle/>
          <a:p>
            <a:r>
              <a:rPr lang="en-US" dirty="0"/>
              <a:t>Breeze Leadership</a:t>
            </a:r>
          </a:p>
        </p:txBody>
      </p:sp>
      <p:sp>
        <p:nvSpPr>
          <p:cNvPr id="3" name="Content Placeholder 2">
            <a:extLst>
              <a:ext uri="{FF2B5EF4-FFF2-40B4-BE49-F238E27FC236}">
                <a16:creationId xmlns:a16="http://schemas.microsoft.com/office/drawing/2014/main" id="{A46542A8-66CA-C2AF-D165-931FAC9E7409}"/>
              </a:ext>
            </a:extLst>
          </p:cNvPr>
          <p:cNvSpPr>
            <a:spLocks noGrp="1"/>
          </p:cNvSpPr>
          <p:nvPr>
            <p:ph idx="1"/>
          </p:nvPr>
        </p:nvSpPr>
        <p:spPr>
          <a:xfrm>
            <a:off x="628650" y="820434"/>
            <a:ext cx="7886700" cy="3827762"/>
          </a:xfrm>
        </p:spPr>
        <p:txBody>
          <a:bodyPr/>
          <a:lstStyle/>
          <a:p>
            <a:r>
              <a:rPr lang="en-US" dirty="0"/>
              <a:t>David </a:t>
            </a:r>
            <a:r>
              <a:rPr lang="en-US" dirty="0" err="1"/>
              <a:t>Neeleman</a:t>
            </a:r>
            <a:r>
              <a:rPr lang="en-US" dirty="0"/>
              <a:t>: Founder and CEO</a:t>
            </a:r>
          </a:p>
          <a:p>
            <a:pPr lvl="1"/>
            <a:r>
              <a:rPr lang="en-US" sz="1500" dirty="0"/>
              <a:t>5</a:t>
            </a:r>
            <a:r>
              <a:rPr lang="en-US" sz="1500" baseline="30000" dirty="0"/>
              <a:t>th</a:t>
            </a:r>
            <a:r>
              <a:rPr lang="en-US" sz="1500" dirty="0"/>
              <a:t> start-up airline; previous start-ups have all have been extremely successful</a:t>
            </a:r>
          </a:p>
          <a:p>
            <a:pPr lvl="1"/>
            <a:r>
              <a:rPr lang="en-US" sz="1500" dirty="0"/>
              <a:t>Morris Air, WestJet, </a:t>
            </a:r>
            <a:r>
              <a:rPr lang="en-US" sz="1500" dirty="0" err="1"/>
              <a:t>jetBlue</a:t>
            </a:r>
            <a:r>
              <a:rPr lang="en-US" sz="1500" dirty="0"/>
              <a:t>, Azul and now Breeze</a:t>
            </a:r>
          </a:p>
          <a:p>
            <a:pPr lvl="1"/>
            <a:r>
              <a:rPr lang="en-US" sz="1500" dirty="0"/>
              <a:t>Because of this, Breeze has access to significant capital</a:t>
            </a:r>
          </a:p>
          <a:p>
            <a:pPr lvl="1"/>
            <a:endParaRPr lang="en-US" sz="750" dirty="0"/>
          </a:p>
          <a:p>
            <a:r>
              <a:rPr lang="en-US" dirty="0"/>
              <a:t>Lucas Johnson: Chief Commercial Officer</a:t>
            </a:r>
          </a:p>
          <a:p>
            <a:pPr lvl="1"/>
            <a:r>
              <a:rPr lang="en-US" sz="1500" dirty="0"/>
              <a:t>Previously was Senior VP of Network Planning at Allegiant Airlines</a:t>
            </a:r>
          </a:p>
          <a:p>
            <a:pPr lvl="1"/>
            <a:endParaRPr lang="en-US" sz="1500" dirty="0"/>
          </a:p>
          <a:p>
            <a:r>
              <a:rPr lang="en-US" dirty="0"/>
              <a:t>Trend Porter: CFO</a:t>
            </a:r>
          </a:p>
          <a:p>
            <a:pPr lvl="1"/>
            <a:r>
              <a:rPr lang="en-US" sz="1500" dirty="0"/>
              <a:t>Previously at US Airways and Allegiant Airlines</a:t>
            </a:r>
          </a:p>
          <a:p>
            <a:pPr lvl="1"/>
            <a:endParaRPr lang="en-US" sz="1500" dirty="0"/>
          </a:p>
          <a:p>
            <a:r>
              <a:rPr lang="en-US" dirty="0"/>
              <a:t>Tom </a:t>
            </a:r>
            <a:r>
              <a:rPr lang="en-US" dirty="0" err="1"/>
              <a:t>Doxey</a:t>
            </a:r>
            <a:r>
              <a:rPr lang="en-US" dirty="0"/>
              <a:t>: President</a:t>
            </a:r>
          </a:p>
          <a:p>
            <a:pPr lvl="1"/>
            <a:r>
              <a:rPr lang="en-US" sz="1500" dirty="0"/>
              <a:t>Previously at Allegiant Airlines</a:t>
            </a:r>
          </a:p>
          <a:p>
            <a:pPr lvl="1"/>
            <a:endParaRPr lang="en-US" sz="1500" dirty="0"/>
          </a:p>
          <a:p>
            <a:endParaRPr lang="en-US" dirty="0"/>
          </a:p>
          <a:p>
            <a:pPr marL="342900" lvl="1" indent="0">
              <a:buNone/>
            </a:pPr>
            <a:endParaRPr lang="en-US" dirty="0"/>
          </a:p>
        </p:txBody>
      </p:sp>
      <p:sp>
        <p:nvSpPr>
          <p:cNvPr id="4" name="Slide Number Placeholder 2">
            <a:extLst>
              <a:ext uri="{FF2B5EF4-FFF2-40B4-BE49-F238E27FC236}">
                <a16:creationId xmlns:a16="http://schemas.microsoft.com/office/drawing/2014/main" id="{911BD785-BE92-55ED-1AA2-5E1713E49C25}"/>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4</a:t>
            </a:fld>
            <a:endParaRPr lang="en-US" sz="825" b="1" dirty="0">
              <a:solidFill>
                <a:schemeClr val="bg1"/>
              </a:solidFill>
            </a:endParaRPr>
          </a:p>
        </p:txBody>
      </p:sp>
    </p:spTree>
    <p:extLst>
      <p:ext uri="{BB962C8B-B14F-4D97-AF65-F5344CB8AC3E}">
        <p14:creationId xmlns:p14="http://schemas.microsoft.com/office/powerpoint/2010/main" val="379823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0" y="-2778"/>
            <a:ext cx="9144000" cy="562958"/>
          </a:xfrm>
        </p:spPr>
        <p:txBody>
          <a:bodyPr>
            <a:normAutofit fontScale="90000"/>
          </a:bodyPr>
          <a:lstStyle/>
          <a:p>
            <a:pPr algn="ctr"/>
            <a:r>
              <a:rPr lang="en-US" dirty="0"/>
              <a:t>Breeze Route Map: 387 Routes as of late Spring 2024</a:t>
            </a:r>
          </a:p>
        </p:txBody>
      </p:sp>
      <p:pic>
        <p:nvPicPr>
          <p:cNvPr id="6" name="Picture 5">
            <a:extLst>
              <a:ext uri="{FF2B5EF4-FFF2-40B4-BE49-F238E27FC236}">
                <a16:creationId xmlns:a16="http://schemas.microsoft.com/office/drawing/2014/main" id="{811C854D-1363-E920-27A9-CE44C8447A36}"/>
              </a:ext>
            </a:extLst>
          </p:cNvPr>
          <p:cNvPicPr>
            <a:picLocks noChangeAspect="1"/>
          </p:cNvPicPr>
          <p:nvPr/>
        </p:nvPicPr>
        <p:blipFill>
          <a:blip r:embed="rId3"/>
          <a:stretch>
            <a:fillRect/>
          </a:stretch>
        </p:blipFill>
        <p:spPr>
          <a:xfrm>
            <a:off x="501062" y="506431"/>
            <a:ext cx="8141876" cy="3760493"/>
          </a:xfrm>
          <a:prstGeom prst="rect">
            <a:avLst/>
          </a:prstGeom>
        </p:spPr>
      </p:pic>
      <p:sp>
        <p:nvSpPr>
          <p:cNvPr id="7" name="Rectangle 6">
            <a:extLst>
              <a:ext uri="{FF2B5EF4-FFF2-40B4-BE49-F238E27FC236}">
                <a16:creationId xmlns:a16="http://schemas.microsoft.com/office/drawing/2014/main" id="{976F508B-A182-553E-D60C-D6A6E2DA3394}"/>
              </a:ext>
            </a:extLst>
          </p:cNvPr>
          <p:cNvSpPr/>
          <p:nvPr/>
        </p:nvSpPr>
        <p:spPr>
          <a:xfrm>
            <a:off x="6827653" y="3049391"/>
            <a:ext cx="649164" cy="15729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9B89F79F-76EB-65F5-214E-14D7899860D5}"/>
              </a:ext>
            </a:extLst>
          </p:cNvPr>
          <p:cNvSpPr/>
          <p:nvPr/>
        </p:nvSpPr>
        <p:spPr>
          <a:xfrm>
            <a:off x="7224441" y="2494676"/>
            <a:ext cx="622283" cy="15729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48F6C9CB-5C79-AFD0-EB03-942437072190}"/>
              </a:ext>
            </a:extLst>
          </p:cNvPr>
          <p:cNvSpPr/>
          <p:nvPr/>
        </p:nvSpPr>
        <p:spPr>
          <a:xfrm>
            <a:off x="8091271" y="1770278"/>
            <a:ext cx="534799" cy="128723"/>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FA9D4575-1C49-0A7D-0DC6-555990154638}"/>
              </a:ext>
            </a:extLst>
          </p:cNvPr>
          <p:cNvSpPr/>
          <p:nvPr/>
        </p:nvSpPr>
        <p:spPr>
          <a:xfrm>
            <a:off x="6384105" y="4067809"/>
            <a:ext cx="534799" cy="15729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3A1A4750-3723-38A3-D0BA-5BECA9F5F4CC}"/>
              </a:ext>
            </a:extLst>
          </p:cNvPr>
          <p:cNvSpPr/>
          <p:nvPr/>
        </p:nvSpPr>
        <p:spPr>
          <a:xfrm>
            <a:off x="6713289" y="3558600"/>
            <a:ext cx="763528" cy="15729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454543D6-AB7F-272A-08DC-A9B7563BA935}"/>
              </a:ext>
            </a:extLst>
          </p:cNvPr>
          <p:cNvSpPr/>
          <p:nvPr/>
        </p:nvSpPr>
        <p:spPr>
          <a:xfrm>
            <a:off x="2604213" y="1931636"/>
            <a:ext cx="585216" cy="137755"/>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a:extLst>
              <a:ext uri="{FF2B5EF4-FFF2-40B4-BE49-F238E27FC236}">
                <a16:creationId xmlns:a16="http://schemas.microsoft.com/office/drawing/2014/main" id="{CF5BA229-A0FF-DBBF-F42C-A016A7E9302B}"/>
              </a:ext>
            </a:extLst>
          </p:cNvPr>
          <p:cNvSpPr txBox="1"/>
          <p:nvPr/>
        </p:nvSpPr>
        <p:spPr>
          <a:xfrm>
            <a:off x="1228954" y="876576"/>
            <a:ext cx="4289230" cy="738664"/>
          </a:xfrm>
          <a:prstGeom prst="rect">
            <a:avLst/>
          </a:prstGeom>
          <a:noFill/>
        </p:spPr>
        <p:txBody>
          <a:bodyPr wrap="square" rtlCol="0">
            <a:spAutoFit/>
          </a:bodyPr>
          <a:lstStyle/>
          <a:p>
            <a:pPr marL="214313" indent="-214313">
              <a:buFont typeface="Arial" panose="020B0604020202020204" pitchFamily="34" charset="0"/>
              <a:buChar char="•"/>
            </a:pPr>
            <a:r>
              <a:rPr lang="en-US" sz="1050" b="1" dirty="0"/>
              <a:t>Bases in red boxes</a:t>
            </a:r>
          </a:p>
          <a:p>
            <a:pPr marL="214313" indent="-214313">
              <a:buFont typeface="Arial" panose="020B0604020202020204" pitchFamily="34" charset="0"/>
              <a:buChar char="•"/>
            </a:pPr>
            <a:r>
              <a:rPr lang="en-US" sz="1050" b="1" dirty="0"/>
              <a:t>To-date, operations heavily focused in eastern half of U.S.</a:t>
            </a:r>
          </a:p>
          <a:p>
            <a:pPr marL="214313" indent="-214313">
              <a:buFont typeface="Arial" panose="020B0604020202020204" pitchFamily="34" charset="0"/>
              <a:buChar char="•"/>
            </a:pPr>
            <a:r>
              <a:rPr lang="en-US" sz="1050" b="1" dirty="0"/>
              <a:t>Plan is to now start growing more westward</a:t>
            </a:r>
          </a:p>
          <a:p>
            <a:pPr marL="214313" indent="-214313">
              <a:buFont typeface="Arial" panose="020B0604020202020204" pitchFamily="34" charset="0"/>
              <a:buChar char="•"/>
            </a:pPr>
            <a:endParaRPr lang="en-US" sz="1050" dirty="0"/>
          </a:p>
        </p:txBody>
      </p:sp>
      <p:sp>
        <p:nvSpPr>
          <p:cNvPr id="14" name="Rectangle 13">
            <a:extLst>
              <a:ext uri="{FF2B5EF4-FFF2-40B4-BE49-F238E27FC236}">
                <a16:creationId xmlns:a16="http://schemas.microsoft.com/office/drawing/2014/main" id="{68363159-1005-24BB-1E9D-7A54D2EF8B19}"/>
              </a:ext>
            </a:extLst>
          </p:cNvPr>
          <p:cNvSpPr/>
          <p:nvPr/>
        </p:nvSpPr>
        <p:spPr>
          <a:xfrm>
            <a:off x="4858239" y="3479953"/>
            <a:ext cx="525748" cy="15729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CE628016-BD37-9DF1-A282-DB88FF15A9B8}"/>
              </a:ext>
            </a:extLst>
          </p:cNvPr>
          <p:cNvSpPr/>
          <p:nvPr/>
        </p:nvSpPr>
        <p:spPr>
          <a:xfrm>
            <a:off x="6109138" y="3637247"/>
            <a:ext cx="430921" cy="15729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EDB26AD2-8601-35BA-656C-28339E5CA353}"/>
              </a:ext>
            </a:extLst>
          </p:cNvPr>
          <p:cNvSpPr/>
          <p:nvPr/>
        </p:nvSpPr>
        <p:spPr>
          <a:xfrm>
            <a:off x="7622627" y="1641555"/>
            <a:ext cx="534799" cy="128723"/>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Slide Number Placeholder 2">
            <a:extLst>
              <a:ext uri="{FF2B5EF4-FFF2-40B4-BE49-F238E27FC236}">
                <a16:creationId xmlns:a16="http://schemas.microsoft.com/office/drawing/2014/main" id="{CC0ABBAC-93EE-14B6-7B8A-3ACCB3495CB7}"/>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5</a:t>
            </a:fld>
            <a:endParaRPr lang="en-US" sz="825" b="1" dirty="0">
              <a:solidFill>
                <a:schemeClr val="bg1"/>
              </a:solidFill>
            </a:endParaRPr>
          </a:p>
        </p:txBody>
      </p:sp>
    </p:spTree>
    <p:extLst>
      <p:ext uri="{BB962C8B-B14F-4D97-AF65-F5344CB8AC3E}">
        <p14:creationId xmlns:p14="http://schemas.microsoft.com/office/powerpoint/2010/main" val="365787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311700" y="71390"/>
            <a:ext cx="8520600" cy="572700"/>
          </a:xfrm>
        </p:spPr>
        <p:txBody>
          <a:bodyPr>
            <a:normAutofit fontScale="90000"/>
          </a:bodyPr>
          <a:lstStyle/>
          <a:p>
            <a:r>
              <a:rPr lang="en-US" dirty="0"/>
              <a:t>Top Breeze Markets: Heavy Eastern Region Focus</a:t>
            </a:r>
          </a:p>
        </p:txBody>
      </p:sp>
      <p:graphicFrame>
        <p:nvGraphicFramePr>
          <p:cNvPr id="6" name="Content Placeholder 5">
            <a:extLst>
              <a:ext uri="{FF2B5EF4-FFF2-40B4-BE49-F238E27FC236}">
                <a16:creationId xmlns:a16="http://schemas.microsoft.com/office/drawing/2014/main" id="{37B8B3CD-41FD-C133-4DAF-20DC7CDAE901}"/>
              </a:ext>
            </a:extLst>
          </p:cNvPr>
          <p:cNvGraphicFramePr>
            <a:graphicFrameLocks noGrp="1"/>
          </p:cNvGraphicFramePr>
          <p:nvPr>
            <p:ph idx="1"/>
            <p:extLst>
              <p:ext uri="{D42A27DB-BD31-4B8C-83A1-F6EECF244321}">
                <p14:modId xmlns:p14="http://schemas.microsoft.com/office/powerpoint/2010/main" val="4036631672"/>
              </p:ext>
            </p:extLst>
          </p:nvPr>
        </p:nvGraphicFramePr>
        <p:xfrm>
          <a:off x="565588" y="939998"/>
          <a:ext cx="7886700"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E29B6D4-1B97-1B48-7F23-21704B048D72}"/>
              </a:ext>
            </a:extLst>
          </p:cNvPr>
          <p:cNvSpPr txBox="1"/>
          <p:nvPr/>
        </p:nvSpPr>
        <p:spPr>
          <a:xfrm>
            <a:off x="5717252" y="1994669"/>
            <a:ext cx="2406212" cy="577081"/>
          </a:xfrm>
          <a:prstGeom prst="rect">
            <a:avLst/>
          </a:prstGeom>
          <a:noFill/>
        </p:spPr>
        <p:txBody>
          <a:bodyPr wrap="square" rtlCol="0">
            <a:spAutoFit/>
          </a:bodyPr>
          <a:lstStyle/>
          <a:p>
            <a:pPr marL="214313" indent="-214313">
              <a:buFont typeface="Arial" panose="020B0604020202020204" pitchFamily="34" charset="0"/>
              <a:buChar char="•"/>
            </a:pPr>
            <a:r>
              <a:rPr lang="en-US" sz="1050" dirty="0"/>
              <a:t>These markets comprised 82% of Breeze capacity</a:t>
            </a:r>
          </a:p>
          <a:p>
            <a:pPr marL="214313" indent="-214313">
              <a:buFont typeface="Arial" panose="020B0604020202020204" pitchFamily="34" charset="0"/>
              <a:buChar char="•"/>
            </a:pPr>
            <a:r>
              <a:rPr lang="en-US" sz="1050" dirty="0"/>
              <a:t>Red denotes a Base</a:t>
            </a:r>
          </a:p>
        </p:txBody>
      </p:sp>
      <p:sp>
        <p:nvSpPr>
          <p:cNvPr id="8" name="TextBox 7">
            <a:extLst>
              <a:ext uri="{FF2B5EF4-FFF2-40B4-BE49-F238E27FC236}">
                <a16:creationId xmlns:a16="http://schemas.microsoft.com/office/drawing/2014/main" id="{21500C02-0D0B-47F3-75CC-4D75ACA16571}"/>
              </a:ext>
            </a:extLst>
          </p:cNvPr>
          <p:cNvSpPr txBox="1"/>
          <p:nvPr/>
        </p:nvSpPr>
        <p:spPr>
          <a:xfrm>
            <a:off x="565588" y="4686013"/>
            <a:ext cx="2721523" cy="207749"/>
          </a:xfrm>
          <a:prstGeom prst="rect">
            <a:avLst/>
          </a:prstGeom>
          <a:noFill/>
        </p:spPr>
        <p:txBody>
          <a:bodyPr wrap="square" rtlCol="0">
            <a:spAutoFit/>
          </a:bodyPr>
          <a:lstStyle/>
          <a:p>
            <a:r>
              <a:rPr lang="en-US" sz="750" dirty="0"/>
              <a:t>* Source: </a:t>
            </a:r>
            <a:r>
              <a:rPr lang="en-US" sz="750" dirty="0" err="1"/>
              <a:t>Diio</a:t>
            </a:r>
            <a:r>
              <a:rPr lang="en-US" sz="750" dirty="0"/>
              <a:t> Mi</a:t>
            </a:r>
          </a:p>
        </p:txBody>
      </p:sp>
      <p:sp>
        <p:nvSpPr>
          <p:cNvPr id="3" name="Slide Number Placeholder 2">
            <a:extLst>
              <a:ext uri="{FF2B5EF4-FFF2-40B4-BE49-F238E27FC236}">
                <a16:creationId xmlns:a16="http://schemas.microsoft.com/office/drawing/2014/main" id="{9A936B67-5B08-5F4D-263D-69B4E745699A}"/>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6</a:t>
            </a:fld>
            <a:endParaRPr lang="en-US" sz="825" b="1" dirty="0">
              <a:solidFill>
                <a:schemeClr val="bg1"/>
              </a:solidFill>
            </a:endParaRPr>
          </a:p>
        </p:txBody>
      </p:sp>
    </p:spTree>
    <p:extLst>
      <p:ext uri="{BB962C8B-B14F-4D97-AF65-F5344CB8AC3E}">
        <p14:creationId xmlns:p14="http://schemas.microsoft.com/office/powerpoint/2010/main" val="108742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C05B-A9CA-638B-32C4-DF5E0475D22D}"/>
              </a:ext>
            </a:extLst>
          </p:cNvPr>
          <p:cNvSpPr>
            <a:spLocks noGrp="1"/>
          </p:cNvSpPr>
          <p:nvPr>
            <p:ph type="title"/>
          </p:nvPr>
        </p:nvSpPr>
        <p:spPr>
          <a:xfrm>
            <a:off x="311700" y="86580"/>
            <a:ext cx="8520600" cy="572700"/>
          </a:xfrm>
        </p:spPr>
        <p:txBody>
          <a:bodyPr>
            <a:normAutofit fontScale="90000"/>
          </a:bodyPr>
          <a:lstStyle/>
          <a:p>
            <a:r>
              <a:rPr lang="en-US" dirty="0"/>
              <a:t>Breeze Fleet: Unique Product…</a:t>
            </a:r>
          </a:p>
        </p:txBody>
      </p:sp>
      <p:sp>
        <p:nvSpPr>
          <p:cNvPr id="3" name="Content Placeholder 2">
            <a:extLst>
              <a:ext uri="{FF2B5EF4-FFF2-40B4-BE49-F238E27FC236}">
                <a16:creationId xmlns:a16="http://schemas.microsoft.com/office/drawing/2014/main" id="{A46542A8-66CA-C2AF-D165-931FAC9E7409}"/>
              </a:ext>
            </a:extLst>
          </p:cNvPr>
          <p:cNvSpPr>
            <a:spLocks noGrp="1"/>
          </p:cNvSpPr>
          <p:nvPr>
            <p:ph idx="1"/>
          </p:nvPr>
        </p:nvSpPr>
        <p:spPr>
          <a:xfrm>
            <a:off x="565588" y="878128"/>
            <a:ext cx="7886700" cy="3589037"/>
          </a:xfrm>
        </p:spPr>
        <p:txBody>
          <a:bodyPr>
            <a:normAutofit/>
          </a:bodyPr>
          <a:lstStyle/>
          <a:p>
            <a:r>
              <a:rPr lang="en-US" dirty="0"/>
              <a:t>A220-300: Later this year will be only scheduled service aircraft</a:t>
            </a:r>
          </a:p>
          <a:p>
            <a:pPr lvl="1"/>
            <a:r>
              <a:rPr lang="en-US" dirty="0"/>
              <a:t>Seating: 137 seats in 3 classes of service (12/45/80)</a:t>
            </a:r>
          </a:p>
          <a:p>
            <a:pPr lvl="1"/>
            <a:r>
              <a:rPr lang="en-US" dirty="0"/>
              <a:t>Range: 3,400 nautical miles; this aircraft can fly trans-con or NE U.S. to Europe</a:t>
            </a:r>
          </a:p>
          <a:p>
            <a:pPr lvl="1"/>
            <a:r>
              <a:rPr lang="en-US" dirty="0"/>
              <a:t>Breeze is taking 1 A220-300 per month over the next few years</a:t>
            </a:r>
          </a:p>
          <a:p>
            <a:pPr lvl="1"/>
            <a:endParaRPr lang="en-US" dirty="0"/>
          </a:p>
          <a:p>
            <a:r>
              <a:rPr lang="en-US" dirty="0"/>
              <a:t>E-190s/E-195s: Retiring from scheduled service later this year</a:t>
            </a:r>
          </a:p>
          <a:p>
            <a:pPr lvl="1"/>
            <a:r>
              <a:rPr lang="en-US" dirty="0"/>
              <a:t>E-190: 108 seats in 2 classes of service (48/60)</a:t>
            </a:r>
          </a:p>
          <a:p>
            <a:pPr lvl="1"/>
            <a:r>
              <a:rPr lang="en-US" dirty="0"/>
              <a:t>E-195: 118 seats in 2 classes of service (22/96)</a:t>
            </a:r>
          </a:p>
          <a:p>
            <a:pPr lvl="1"/>
            <a:r>
              <a:rPr lang="en-US" dirty="0"/>
              <a:t>But Breeze is and plans to use these aircraft for college sports teams charters (non-CFB); to-date has been very successful</a:t>
            </a:r>
            <a:br>
              <a:rPr lang="en-US" dirty="0"/>
            </a:br>
            <a:endParaRPr lang="en-US" dirty="0"/>
          </a:p>
          <a:p>
            <a:pPr lvl="1"/>
            <a:endParaRPr lang="en-US" dirty="0"/>
          </a:p>
          <a:p>
            <a:endParaRPr lang="en-US" dirty="0"/>
          </a:p>
        </p:txBody>
      </p:sp>
      <p:sp>
        <p:nvSpPr>
          <p:cNvPr id="4" name="TextBox 3">
            <a:extLst>
              <a:ext uri="{FF2B5EF4-FFF2-40B4-BE49-F238E27FC236}">
                <a16:creationId xmlns:a16="http://schemas.microsoft.com/office/drawing/2014/main" id="{C9534138-3A74-F30F-7B54-6FC58C414008}"/>
              </a:ext>
            </a:extLst>
          </p:cNvPr>
          <p:cNvSpPr txBox="1"/>
          <p:nvPr/>
        </p:nvSpPr>
        <p:spPr>
          <a:xfrm>
            <a:off x="565588" y="4686013"/>
            <a:ext cx="2721523" cy="207749"/>
          </a:xfrm>
          <a:prstGeom prst="rect">
            <a:avLst/>
          </a:prstGeom>
          <a:noFill/>
        </p:spPr>
        <p:txBody>
          <a:bodyPr wrap="square" rtlCol="0">
            <a:spAutoFit/>
          </a:bodyPr>
          <a:lstStyle/>
          <a:p>
            <a:r>
              <a:rPr lang="en-US" sz="750" dirty="0"/>
              <a:t>* Source: Breeze Website</a:t>
            </a:r>
          </a:p>
        </p:txBody>
      </p:sp>
      <p:sp>
        <p:nvSpPr>
          <p:cNvPr id="5" name="Slide Number Placeholder 2">
            <a:extLst>
              <a:ext uri="{FF2B5EF4-FFF2-40B4-BE49-F238E27FC236}">
                <a16:creationId xmlns:a16="http://schemas.microsoft.com/office/drawing/2014/main" id="{9C49F71F-2792-23BF-E513-74C586EDB189}"/>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7</a:t>
            </a:fld>
            <a:endParaRPr lang="en-US" sz="825" b="1" dirty="0">
              <a:solidFill>
                <a:schemeClr val="bg1"/>
              </a:solidFill>
            </a:endParaRPr>
          </a:p>
        </p:txBody>
      </p:sp>
    </p:spTree>
    <p:extLst>
      <p:ext uri="{BB962C8B-B14F-4D97-AF65-F5344CB8AC3E}">
        <p14:creationId xmlns:p14="http://schemas.microsoft.com/office/powerpoint/2010/main" val="362120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7906-9901-A142-ECDE-147CAEB58BE9}"/>
              </a:ext>
            </a:extLst>
          </p:cNvPr>
          <p:cNvSpPr>
            <a:spLocks noGrp="1"/>
          </p:cNvSpPr>
          <p:nvPr>
            <p:ph type="title"/>
          </p:nvPr>
        </p:nvSpPr>
        <p:spPr>
          <a:xfrm>
            <a:off x="175565" y="153620"/>
            <a:ext cx="9144000" cy="572700"/>
          </a:xfrm>
        </p:spPr>
        <p:txBody>
          <a:bodyPr>
            <a:normAutofit fontScale="90000"/>
          </a:bodyPr>
          <a:lstStyle/>
          <a:p>
            <a:r>
              <a:rPr lang="en-US" dirty="0"/>
              <a:t>Breeze products somewhat like Delta</a:t>
            </a:r>
          </a:p>
        </p:txBody>
      </p:sp>
      <p:pic>
        <p:nvPicPr>
          <p:cNvPr id="5" name="Picture 4">
            <a:extLst>
              <a:ext uri="{FF2B5EF4-FFF2-40B4-BE49-F238E27FC236}">
                <a16:creationId xmlns:a16="http://schemas.microsoft.com/office/drawing/2014/main" id="{FDA5D22C-E7E3-AFAD-9BF9-224448B612DC}"/>
              </a:ext>
            </a:extLst>
          </p:cNvPr>
          <p:cNvPicPr>
            <a:picLocks noChangeAspect="1"/>
          </p:cNvPicPr>
          <p:nvPr/>
        </p:nvPicPr>
        <p:blipFill>
          <a:blip r:embed="rId3"/>
          <a:stretch>
            <a:fillRect/>
          </a:stretch>
        </p:blipFill>
        <p:spPr>
          <a:xfrm>
            <a:off x="3888531" y="987552"/>
            <a:ext cx="4943769" cy="3334169"/>
          </a:xfrm>
          <a:prstGeom prst="rect">
            <a:avLst/>
          </a:prstGeom>
        </p:spPr>
      </p:pic>
      <p:pic>
        <p:nvPicPr>
          <p:cNvPr id="7" name="Picture 6">
            <a:extLst>
              <a:ext uri="{FF2B5EF4-FFF2-40B4-BE49-F238E27FC236}">
                <a16:creationId xmlns:a16="http://schemas.microsoft.com/office/drawing/2014/main" id="{36A47769-4F0B-0B2E-DBF5-525355982A9C}"/>
              </a:ext>
            </a:extLst>
          </p:cNvPr>
          <p:cNvPicPr>
            <a:picLocks noChangeAspect="1"/>
          </p:cNvPicPr>
          <p:nvPr/>
        </p:nvPicPr>
        <p:blipFill>
          <a:blip r:embed="rId4"/>
          <a:stretch>
            <a:fillRect/>
          </a:stretch>
        </p:blipFill>
        <p:spPr>
          <a:xfrm>
            <a:off x="497432" y="1066082"/>
            <a:ext cx="3101119" cy="3197851"/>
          </a:xfrm>
          <a:prstGeom prst="rect">
            <a:avLst/>
          </a:prstGeom>
        </p:spPr>
      </p:pic>
    </p:spTree>
    <p:extLst>
      <p:ext uri="{BB962C8B-B14F-4D97-AF65-F5344CB8AC3E}">
        <p14:creationId xmlns:p14="http://schemas.microsoft.com/office/powerpoint/2010/main" val="376025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7906-9901-A142-ECDE-147CAEB58BE9}"/>
              </a:ext>
            </a:extLst>
          </p:cNvPr>
          <p:cNvSpPr>
            <a:spLocks noGrp="1"/>
          </p:cNvSpPr>
          <p:nvPr>
            <p:ph type="title"/>
          </p:nvPr>
        </p:nvSpPr>
        <p:spPr>
          <a:xfrm>
            <a:off x="286900" y="81482"/>
            <a:ext cx="8520600" cy="572700"/>
          </a:xfrm>
        </p:spPr>
        <p:txBody>
          <a:bodyPr>
            <a:normAutofit fontScale="90000"/>
          </a:bodyPr>
          <a:lstStyle/>
          <a:p>
            <a:r>
              <a:rPr lang="en-US" dirty="0"/>
              <a:t>Breeze Operation: Comparable to Large, Network Airlines</a:t>
            </a:r>
          </a:p>
        </p:txBody>
      </p:sp>
      <p:sp>
        <p:nvSpPr>
          <p:cNvPr id="8" name="Content Placeholder 7">
            <a:extLst>
              <a:ext uri="{FF2B5EF4-FFF2-40B4-BE49-F238E27FC236}">
                <a16:creationId xmlns:a16="http://schemas.microsoft.com/office/drawing/2014/main" id="{401FCBB1-1D57-79BE-2C4B-05BFD99BD256}"/>
              </a:ext>
            </a:extLst>
          </p:cNvPr>
          <p:cNvSpPr>
            <a:spLocks noGrp="1"/>
          </p:cNvSpPr>
          <p:nvPr>
            <p:ph idx="1"/>
          </p:nvPr>
        </p:nvSpPr>
        <p:spPr>
          <a:xfrm>
            <a:off x="168250" y="941317"/>
            <a:ext cx="3701490" cy="3368473"/>
          </a:xfrm>
        </p:spPr>
        <p:txBody>
          <a:bodyPr>
            <a:normAutofit/>
          </a:bodyPr>
          <a:lstStyle/>
          <a:p>
            <a:pPr>
              <a:buFont typeface="Arial" panose="020B0604020202020204" pitchFamily="34" charset="0"/>
              <a:buChar char="•"/>
            </a:pPr>
            <a:r>
              <a:rPr lang="en-US" sz="1400" dirty="0"/>
              <a:t>On-time performance in 1Q24: 74.5%.</a:t>
            </a:r>
          </a:p>
          <a:p>
            <a:pPr lvl="1">
              <a:buFont typeface="Wingdings" panose="05000000000000000000" pitchFamily="2" charset="2"/>
              <a:buChar char="Ø"/>
            </a:pPr>
            <a:r>
              <a:rPr lang="en-US" sz="1000" dirty="0"/>
              <a:t>Comparable to JetBlue (76.6%), United (75.9%) and Alaska 79%. </a:t>
            </a:r>
          </a:p>
          <a:p>
            <a:pPr lvl="1">
              <a:buFont typeface="Wingdings" panose="05000000000000000000" pitchFamily="2" charset="2"/>
              <a:buChar char="Ø"/>
            </a:pPr>
            <a:r>
              <a:rPr lang="en-US" sz="1000" dirty="0"/>
              <a:t>Well ahead of other ULCCs.</a:t>
            </a:r>
          </a:p>
          <a:p>
            <a:pPr lvl="1">
              <a:buFont typeface="Wingdings" panose="05000000000000000000" pitchFamily="2" charset="2"/>
              <a:buChar char="Ø"/>
            </a:pPr>
            <a:r>
              <a:rPr lang="en-US" sz="1000" dirty="0"/>
              <a:t>Delta was #1 at 81.0%. </a:t>
            </a:r>
          </a:p>
          <a:p>
            <a:pPr lvl="1">
              <a:buFont typeface="Arial" panose="020B0604020202020204" pitchFamily="34" charset="0"/>
              <a:buChar char="•"/>
            </a:pPr>
            <a:endParaRPr lang="en-US" sz="1000" dirty="0"/>
          </a:p>
          <a:p>
            <a:pPr>
              <a:buFont typeface="Arial" panose="020B0604020202020204" pitchFamily="34" charset="0"/>
              <a:buChar char="•"/>
            </a:pPr>
            <a:r>
              <a:rPr lang="en-US" sz="1400" dirty="0"/>
              <a:t>Completion Factor of 99.8%. </a:t>
            </a:r>
          </a:p>
          <a:p>
            <a:pPr>
              <a:buFont typeface="Arial" panose="020B0604020202020204" pitchFamily="34" charset="0"/>
              <a:buChar char="•"/>
            </a:pPr>
            <a:endParaRPr lang="en-US" sz="1400" dirty="0"/>
          </a:p>
          <a:p>
            <a:pPr>
              <a:buFont typeface="Arial" panose="020B0604020202020204" pitchFamily="34" charset="0"/>
              <a:buChar char="•"/>
            </a:pPr>
            <a:r>
              <a:rPr lang="en-US" sz="1400" dirty="0"/>
              <a:t>Mishandled bags: 0.27 bags per 100. </a:t>
            </a:r>
          </a:p>
          <a:p>
            <a:pPr>
              <a:buFont typeface="Arial" panose="020B0604020202020204" pitchFamily="34" charset="0"/>
              <a:buChar char="•"/>
            </a:pPr>
            <a:endParaRPr lang="en-US" sz="1400" dirty="0"/>
          </a:p>
          <a:p>
            <a:pPr>
              <a:buFont typeface="Arial" panose="020B0604020202020204" pitchFamily="34" charset="0"/>
              <a:buChar char="•"/>
            </a:pPr>
            <a:r>
              <a:rPr lang="en-US" sz="1400" dirty="0"/>
              <a:t>A top 5 ‘Best U.S. Airline’ ranking in Travel + Leisure’s World’s Best. </a:t>
            </a:r>
          </a:p>
        </p:txBody>
      </p:sp>
      <p:pic>
        <p:nvPicPr>
          <p:cNvPr id="4" name="Picture 3">
            <a:extLst>
              <a:ext uri="{FF2B5EF4-FFF2-40B4-BE49-F238E27FC236}">
                <a16:creationId xmlns:a16="http://schemas.microsoft.com/office/drawing/2014/main" id="{DF0EF6A2-2197-D00E-C9CB-D45759AD6CC7}"/>
              </a:ext>
            </a:extLst>
          </p:cNvPr>
          <p:cNvPicPr>
            <a:picLocks noChangeAspect="1"/>
          </p:cNvPicPr>
          <p:nvPr/>
        </p:nvPicPr>
        <p:blipFill>
          <a:blip r:embed="rId3"/>
          <a:stretch>
            <a:fillRect/>
          </a:stretch>
        </p:blipFill>
        <p:spPr>
          <a:xfrm>
            <a:off x="3928262" y="941318"/>
            <a:ext cx="4879238" cy="3259179"/>
          </a:xfrm>
          <a:prstGeom prst="rect">
            <a:avLst/>
          </a:prstGeom>
          <a:ln>
            <a:solidFill>
              <a:schemeClr val="tx1"/>
            </a:solidFill>
          </a:ln>
        </p:spPr>
      </p:pic>
      <p:sp>
        <p:nvSpPr>
          <p:cNvPr id="6" name="TextBox 5">
            <a:extLst>
              <a:ext uri="{FF2B5EF4-FFF2-40B4-BE49-F238E27FC236}">
                <a16:creationId xmlns:a16="http://schemas.microsoft.com/office/drawing/2014/main" id="{7926B614-4BE6-CD5F-E6C1-04C530B0CCAC}"/>
              </a:ext>
            </a:extLst>
          </p:cNvPr>
          <p:cNvSpPr txBox="1"/>
          <p:nvPr/>
        </p:nvSpPr>
        <p:spPr>
          <a:xfrm>
            <a:off x="3869740" y="4202069"/>
            <a:ext cx="2216506" cy="215444"/>
          </a:xfrm>
          <a:prstGeom prst="rect">
            <a:avLst/>
          </a:prstGeom>
          <a:noFill/>
        </p:spPr>
        <p:txBody>
          <a:bodyPr wrap="square" rtlCol="0">
            <a:spAutoFit/>
          </a:bodyPr>
          <a:lstStyle/>
          <a:p>
            <a:r>
              <a:rPr lang="en-US" sz="800" dirty="0"/>
              <a:t>*Source: Readers Digest</a:t>
            </a:r>
          </a:p>
        </p:txBody>
      </p:sp>
      <p:sp>
        <p:nvSpPr>
          <p:cNvPr id="9" name="Slide Number Placeholder 2">
            <a:extLst>
              <a:ext uri="{FF2B5EF4-FFF2-40B4-BE49-F238E27FC236}">
                <a16:creationId xmlns:a16="http://schemas.microsoft.com/office/drawing/2014/main" id="{7156EA0B-D0FB-7C45-683A-36CF42C96F8F}"/>
              </a:ext>
            </a:extLst>
          </p:cNvPr>
          <p:cNvSpPr txBox="1">
            <a:spLocks/>
          </p:cNvSpPr>
          <p:nvPr/>
        </p:nvSpPr>
        <p:spPr>
          <a:xfrm>
            <a:off x="4445866" y="4773341"/>
            <a:ext cx="342900" cy="33099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C7C6956-D0C6-4908-A601-B590B7F2BE13}" type="slidenum">
              <a:rPr lang="en-US" sz="825" b="1">
                <a:solidFill>
                  <a:schemeClr val="bg1"/>
                </a:solidFill>
              </a:rPr>
              <a:pPr/>
              <a:t>9</a:t>
            </a:fld>
            <a:endParaRPr lang="en-US" sz="825" b="1" dirty="0">
              <a:solidFill>
                <a:schemeClr val="bg1"/>
              </a:solidFill>
            </a:endParaRPr>
          </a:p>
        </p:txBody>
      </p:sp>
    </p:spTree>
    <p:extLst>
      <p:ext uri="{BB962C8B-B14F-4D97-AF65-F5344CB8AC3E}">
        <p14:creationId xmlns:p14="http://schemas.microsoft.com/office/powerpoint/2010/main" val="337965963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3526</TotalTime>
  <Words>2175</Words>
  <Application>Microsoft Office PowerPoint</Application>
  <PresentationFormat>On-screen Show (16:9)</PresentationFormat>
  <Paragraphs>308</Paragraphs>
  <Slides>28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Wingdings</vt:lpstr>
      <vt:lpstr>Arial</vt:lpstr>
      <vt:lpstr>Simple Light</vt:lpstr>
      <vt:lpstr>PowerPoint Presentation</vt:lpstr>
      <vt:lpstr>Presentation</vt:lpstr>
      <vt:lpstr>PowerPoint Presentation</vt:lpstr>
      <vt:lpstr>Breeze Leadership</vt:lpstr>
      <vt:lpstr>Breeze Route Map: 387 Routes as of late Spring 2024</vt:lpstr>
      <vt:lpstr>Top Breeze Markets: Heavy Eastern Region Focus</vt:lpstr>
      <vt:lpstr>Breeze Fleet: Unique Product…</vt:lpstr>
      <vt:lpstr>Breeze products somewhat like Delta</vt:lpstr>
      <vt:lpstr>Breeze Operation: Comparable to Large, Network Airlines</vt:lpstr>
      <vt:lpstr>… in conjunction with low price points</vt:lpstr>
      <vt:lpstr>Recent Breeze News</vt:lpstr>
      <vt:lpstr>Breeze Summary </vt:lpstr>
      <vt:lpstr>PowerPoint Presentation</vt:lpstr>
      <vt:lpstr>Review of Historical Allegiant Service at DLH</vt:lpstr>
      <vt:lpstr>Key Considerations</vt:lpstr>
      <vt:lpstr>DLH-LAS: Historical passengers and average fare paid</vt:lpstr>
      <vt:lpstr>DLH-LAS: Historical Allegiant Revenue Trends</vt:lpstr>
      <vt:lpstr>DLH-PHX: Historical passengers and average fare paid</vt:lpstr>
      <vt:lpstr>DLH-PHX: Historical Allegiant Revenue Trends</vt:lpstr>
      <vt:lpstr>DLH-MCO: Historical passengers and average fare paid</vt:lpstr>
      <vt:lpstr>DLH-MCO: Historical Allegiant Revenue Trends</vt:lpstr>
      <vt:lpstr>LAS: Can work year-round; MCO: Works in 1Q &amp; maybe 2Q; PHX: Works in 1st Quarter only</vt:lpstr>
      <vt:lpstr>Breeze Airways: Estimated Operating Costs</vt:lpstr>
      <vt:lpstr>Breeze P&amp;L Estimates at Peak Demand</vt:lpstr>
      <vt:lpstr>Breeze P&amp;L estimates at recent/trough demand</vt:lpstr>
      <vt:lpstr>Breeze P&amp;L estimates at recent/trough demand --- assuming fares stay at G4 levels</vt:lpstr>
      <vt:lpstr>Where does Breeze stand on DLH?</vt:lpstr>
      <vt:lpstr>Final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Bown</dc:creator>
  <cp:lastModifiedBy>Mike Bown</cp:lastModifiedBy>
  <cp:revision>138</cp:revision>
  <dcterms:modified xsi:type="dcterms:W3CDTF">2024-07-10T12:04:16Z</dcterms:modified>
</cp:coreProperties>
</file>