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18"/>
  </p:notesMasterIdLst>
  <p:sldIdLst>
    <p:sldId id="276" r:id="rId2"/>
    <p:sldId id="267" r:id="rId3"/>
    <p:sldId id="278" r:id="rId4"/>
    <p:sldId id="279" r:id="rId5"/>
    <p:sldId id="280" r:id="rId6"/>
    <p:sldId id="277" r:id="rId7"/>
    <p:sldId id="281" r:id="rId8"/>
    <p:sldId id="266" r:id="rId9"/>
    <p:sldId id="283" r:id="rId10"/>
    <p:sldId id="282" r:id="rId11"/>
    <p:sldId id="264" r:id="rId12"/>
    <p:sldId id="270" r:id="rId13"/>
    <p:sldId id="265" r:id="rId14"/>
    <p:sldId id="268" r:id="rId15"/>
    <p:sldId id="271" r:id="rId16"/>
    <p:sldId id="272" r:id="rId17"/>
  </p:sldIdLst>
  <p:sldSz cx="9144000" cy="5143500" type="screen16x9"/>
  <p:notesSz cx="6858000" cy="9144000"/>
  <p:embeddedFontLst>
    <p:embeddedFont>
      <p:font typeface="Nunito Sans" pitchFamily="2" charset="0"/>
      <p:regular r:id="rId19"/>
      <p:bold r:id="rId20"/>
      <p:italic r:id="rId21"/>
      <p:boldItalic r:id="rId22"/>
    </p:embeddedFont>
    <p:embeddedFont>
      <p:font typeface="Nunito Sans ExtraBold" pitchFamily="2" charset="0"/>
      <p:bold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418"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6426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80444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3906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20915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20915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50832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8349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8044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64262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2540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6" name="Google Shape;26;p7"/>
          <p:cNvSpPr txBox="1">
            <a:spLocks noGrp="1"/>
          </p:cNvSpPr>
          <p:nvPr>
            <p:ph type="body" idx="1"/>
          </p:nvPr>
        </p:nvSpPr>
        <p:spPr>
          <a:xfrm>
            <a:off x="311700" y="1389600"/>
            <a:ext cx="39267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451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 name="Google Shape;32;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11"/>
          <p:cNvSpPr txBox="1"/>
          <p:nvPr/>
        </p:nvSpPr>
        <p:spPr>
          <a:xfrm>
            <a:off x="620300" y="582650"/>
            <a:ext cx="5387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1">
                <a:solidFill>
                  <a:srgbClr val="005AA1"/>
                </a:solidFill>
                <a:latin typeface="Nunito Sans"/>
                <a:ea typeface="Nunito Sans"/>
                <a:cs typeface="Nunito Sans"/>
                <a:sym typeface="Nunito Sans"/>
              </a:rPr>
              <a:t>Headline for the page.</a:t>
            </a:r>
            <a:endParaRPr sz="3600" b="1" i="0" u="none" strike="noStrike" cap="none">
              <a:solidFill>
                <a:srgbClr val="005AA1"/>
              </a:solidFill>
              <a:latin typeface="Nunito Sans"/>
              <a:ea typeface="Nunito Sans"/>
              <a:cs typeface="Nunito Sans"/>
              <a:sym typeface="Nunito Sans"/>
            </a:endParaRPr>
          </a:p>
        </p:txBody>
      </p:sp>
      <p:sp>
        <p:nvSpPr>
          <p:cNvPr id="38" name="Google Shape;38;p11"/>
          <p:cNvSpPr txBox="1"/>
          <p:nvPr/>
        </p:nvSpPr>
        <p:spPr>
          <a:xfrm>
            <a:off x="620300" y="2073275"/>
            <a:ext cx="8144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Nunito Sans"/>
                <a:ea typeface="Nunito Sans"/>
                <a:cs typeface="Nunito Sans"/>
                <a:sym typeface="Nunito Sans"/>
              </a:rPr>
              <a:t>Lorem ipsum dolor sit amet, consectetur adipiscing elit. Donec purus tortor, venenatis id nisi non, dignissim egestas ligula. Praesent scelerisque, libero sed lobortis efficitur, mauris nunc maximus purus, id faucibus mi elit vel tellus. </a:t>
            </a:r>
            <a:endParaRPr sz="1600" b="0" i="0" u="none" strike="noStrike" cap="none">
              <a:solidFill>
                <a:srgbClr val="434343"/>
              </a:solidFill>
              <a:latin typeface="Nunito Sans ExtraBold"/>
              <a:ea typeface="Nunito Sans ExtraBold"/>
              <a:cs typeface="Nunito Sans ExtraBold"/>
              <a:sym typeface="Nunito Sans ExtraBold"/>
            </a:endParaRPr>
          </a:p>
        </p:txBody>
      </p:sp>
      <p:sp>
        <p:nvSpPr>
          <p:cNvPr id="39" name="Google Shape;39;p11"/>
          <p:cNvSpPr txBox="1"/>
          <p:nvPr/>
        </p:nvSpPr>
        <p:spPr>
          <a:xfrm>
            <a:off x="620300" y="1377175"/>
            <a:ext cx="701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5AA1"/>
                </a:solidFill>
                <a:latin typeface="Nunito Sans ExtraBold"/>
                <a:ea typeface="Nunito Sans ExtraBold"/>
                <a:cs typeface="Nunito Sans ExtraBold"/>
                <a:sym typeface="Nunito Sans ExtraBold"/>
              </a:rPr>
              <a:t>Subheadline for this slide.</a:t>
            </a:r>
            <a:endParaRPr sz="2400" b="0" i="0" u="none" strike="noStrike" cap="none">
              <a:solidFill>
                <a:srgbClr val="005AA1"/>
              </a:solidFill>
              <a:latin typeface="Nunito Sans ExtraBold"/>
              <a:ea typeface="Nunito Sans ExtraBold"/>
              <a:cs typeface="Nunito Sans ExtraBold"/>
              <a:sym typeface="Nunito Sans ExtraBo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5AA1"/>
              </a:buClr>
              <a:buSzPts val="3600"/>
              <a:buFont typeface="Nunito Sans"/>
              <a:buNone/>
              <a:defRPr sz="3600" b="1" i="0" u="none" strike="noStrike" cap="none">
                <a:solidFill>
                  <a:srgbClr val="005AA1"/>
                </a:solidFill>
                <a:latin typeface="Nunito Sans"/>
                <a:ea typeface="Nunito Sans"/>
                <a:cs typeface="Nunito Sans"/>
                <a:sym typeface="Nunito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1pPr>
            <a:lvl2pPr marL="914400" marR="0" lvl="1"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2pPr>
            <a:lvl3pPr marL="1371600" marR="0" lvl="2"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3pPr>
            <a:lvl4pPr marL="1828800" marR="0" lvl="3"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4pPr>
            <a:lvl5pPr marL="2286000" marR="0" lvl="4"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5pPr>
            <a:lvl6pPr marL="2743200" marR="0" lvl="5"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6pPr>
            <a:lvl7pPr marL="3200400" marR="0" lvl="6"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7pPr>
            <a:lvl8pPr marL="3657600" marR="0" lvl="7"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8pPr>
            <a:lvl9pPr marL="4114800" marR="0" lvl="8"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9pPr>
          </a:lstStyle>
          <a:p>
            <a:endParaRPr/>
          </a:p>
        </p:txBody>
      </p:sp>
      <p:sp>
        <p:nvSpPr>
          <p:cNvPr id="8" name="Google Shape;8;p1"/>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9;p1"/>
          <p:cNvPicPr preferRelativeResize="0"/>
          <p:nvPr/>
        </p:nvPicPr>
        <p:blipFill rotWithShape="1">
          <a:blip r:embed="rId10">
            <a:alphaModFix/>
          </a:blip>
          <a:srcRect/>
          <a:stretch/>
        </p:blipFill>
        <p:spPr>
          <a:xfrm>
            <a:off x="313450" y="4655250"/>
            <a:ext cx="1418226" cy="3449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A471AD-3859-33A2-140C-66187530948B}"/>
              </a:ext>
            </a:extLst>
          </p:cNvPr>
          <p:cNvSpPr>
            <a:spLocks noGrp="1"/>
          </p:cNvSpPr>
          <p:nvPr>
            <p:ph type="ctrTitle"/>
          </p:nvPr>
        </p:nvSpPr>
        <p:spPr>
          <a:xfrm>
            <a:off x="384279" y="418003"/>
            <a:ext cx="8520600" cy="895539"/>
          </a:xfrm>
        </p:spPr>
        <p:txBody>
          <a:bodyPr>
            <a:normAutofit fontScale="90000"/>
          </a:bodyPr>
          <a:lstStyle/>
          <a:p>
            <a:r>
              <a:rPr lang="en-US" sz="2700" b="1" dirty="0">
                <a:solidFill>
                  <a:srgbClr val="005AA1"/>
                </a:solidFill>
                <a:latin typeface="Nunito Sans"/>
              </a:rPr>
              <a:t>Operations/Construction/Projects/Planning Update</a:t>
            </a:r>
            <a:br>
              <a:rPr lang="en-US" sz="4800" b="1" dirty="0">
                <a:solidFill>
                  <a:srgbClr val="005AA1"/>
                </a:solidFill>
                <a:latin typeface="Nunito Sans"/>
                <a:sym typeface="Nunito Sans"/>
              </a:rPr>
            </a:br>
            <a:endParaRPr lang="en-US" dirty="0"/>
          </a:p>
        </p:txBody>
      </p:sp>
      <p:sp>
        <p:nvSpPr>
          <p:cNvPr id="6" name="Subtitle 5">
            <a:extLst>
              <a:ext uri="{FF2B5EF4-FFF2-40B4-BE49-F238E27FC236}">
                <a16:creationId xmlns:a16="http://schemas.microsoft.com/office/drawing/2014/main" id="{13889D7D-CBBC-96D1-D888-CEBD00EBDE28}"/>
              </a:ext>
            </a:extLst>
          </p:cNvPr>
          <p:cNvSpPr>
            <a:spLocks noGrp="1"/>
          </p:cNvSpPr>
          <p:nvPr>
            <p:ph type="subTitle" idx="1"/>
          </p:nvPr>
        </p:nvSpPr>
        <p:spPr>
          <a:xfrm>
            <a:off x="311700" y="663262"/>
            <a:ext cx="8520600" cy="3771234"/>
          </a:xfrm>
        </p:spPr>
        <p:txBody>
          <a:bodyPr>
            <a:normAutofit fontScale="92500" lnSpcReduction="10000"/>
          </a:bodyPr>
          <a:lstStyle/>
          <a:p>
            <a:pPr marL="127000" indent="0" algn="l"/>
            <a:r>
              <a:rPr lang="en-US" sz="1800" b="1" i="0" u="none" strike="noStrike" baseline="0" dirty="0">
                <a:latin typeface="ArialMT"/>
              </a:rPr>
              <a:t>Duluth International Airport:</a:t>
            </a:r>
          </a:p>
          <a:p>
            <a:pPr marL="127000" indent="0" algn="l"/>
            <a:endParaRPr lang="en-US" sz="1800" b="0" i="0" u="none" strike="noStrike" baseline="0" dirty="0">
              <a:latin typeface="ArialMT"/>
            </a:endParaRPr>
          </a:p>
          <a:p>
            <a:pPr algn="l">
              <a:buFont typeface="Arial" panose="020B0604020202020204" pitchFamily="34" charset="0"/>
              <a:buChar char="•"/>
            </a:pPr>
            <a:r>
              <a:rPr lang="en-US" sz="1800" b="0" i="0" u="none" strike="noStrike" baseline="0" dirty="0">
                <a:latin typeface="ArialMT"/>
              </a:rPr>
              <a:t>Air Traffic Control Tower</a:t>
            </a:r>
          </a:p>
          <a:p>
            <a:pPr lvl="1" algn="l">
              <a:buFont typeface="Arial" panose="020B0604020202020204" pitchFamily="34" charset="0"/>
              <a:buChar char="•"/>
            </a:pPr>
            <a:r>
              <a:rPr lang="en-US" sz="1800" dirty="0">
                <a:latin typeface="ArialMT"/>
              </a:rPr>
              <a:t>Round 2 ATP Funding</a:t>
            </a:r>
          </a:p>
          <a:p>
            <a:pPr lvl="1" algn="l">
              <a:buFont typeface="Arial" panose="020B0604020202020204" pitchFamily="34" charset="0"/>
              <a:buChar char="•"/>
            </a:pPr>
            <a:r>
              <a:rPr lang="en-US" sz="1800" dirty="0">
                <a:latin typeface="ArialMT"/>
              </a:rPr>
              <a:t>Latest Renderings and Cost Estimate</a:t>
            </a:r>
          </a:p>
          <a:p>
            <a:pPr algn="l">
              <a:buFont typeface="Arial" panose="020B0604020202020204" pitchFamily="34" charset="0"/>
              <a:buChar char="•"/>
            </a:pPr>
            <a:r>
              <a:rPr lang="en-US" sz="1800" dirty="0">
                <a:latin typeface="ArialMT"/>
              </a:rPr>
              <a:t>2024 Air Spectacular</a:t>
            </a:r>
          </a:p>
          <a:p>
            <a:pPr algn="l">
              <a:buFont typeface="Arial" panose="020B0604020202020204" pitchFamily="34" charset="0"/>
              <a:buChar char="•"/>
            </a:pPr>
            <a:r>
              <a:rPr lang="en-US" sz="1800" b="0" i="0" u="none" strike="noStrike" baseline="0" dirty="0">
                <a:latin typeface="ArialMT"/>
              </a:rPr>
              <a:t>Taxiway A – Phase 3 Construction </a:t>
            </a:r>
            <a:endParaRPr lang="en-US" sz="1800" dirty="0">
              <a:latin typeface="ArialMT"/>
            </a:endParaRPr>
          </a:p>
          <a:p>
            <a:pPr algn="l">
              <a:buFont typeface="Arial" panose="020B0604020202020204" pitchFamily="34" charset="0"/>
              <a:buChar char="•"/>
            </a:pPr>
            <a:r>
              <a:rPr lang="en-US" sz="1800" b="0" i="0" u="none" strike="noStrike" baseline="0" dirty="0">
                <a:latin typeface="ArialMT"/>
              </a:rPr>
              <a:t>Customs and Boarder Protection (CBP) Federal Inspection Services Construction</a:t>
            </a:r>
          </a:p>
          <a:p>
            <a:pPr algn="l">
              <a:buFont typeface="Arial" panose="020B0604020202020204" pitchFamily="34" charset="0"/>
              <a:buChar char="•"/>
            </a:pPr>
            <a:r>
              <a:rPr lang="en-US" sz="1800" b="0" i="0" u="none" strike="noStrike" baseline="0" dirty="0">
                <a:latin typeface="ArialMT"/>
              </a:rPr>
              <a:t>Part 139 Inspection Recap</a:t>
            </a:r>
          </a:p>
          <a:p>
            <a:pPr algn="l">
              <a:buFont typeface="Arial" panose="020B0604020202020204" pitchFamily="34" charset="0"/>
              <a:buChar char="•"/>
            </a:pPr>
            <a:r>
              <a:rPr lang="en-US" sz="1800" dirty="0">
                <a:latin typeface="ArialMT"/>
              </a:rPr>
              <a:t>TSA Annual Inspection Recap</a:t>
            </a:r>
            <a:endParaRPr lang="en-US" sz="1800" b="0" i="0" u="none" strike="noStrike" baseline="0" dirty="0">
              <a:latin typeface="ArialMT"/>
            </a:endParaRPr>
          </a:p>
          <a:p>
            <a:pPr marL="127000" indent="0" algn="l"/>
            <a:endParaRPr lang="en-US" sz="1800" b="0" i="0" u="none" strike="noStrike" baseline="0" dirty="0">
              <a:latin typeface="ArialMT"/>
            </a:endParaRPr>
          </a:p>
          <a:p>
            <a:pPr marL="127000" indent="0" algn="l"/>
            <a:r>
              <a:rPr lang="en-US" sz="1800" b="1" dirty="0">
                <a:latin typeface="ArialMT"/>
              </a:rPr>
              <a:t>Sky Harbor Airport:</a:t>
            </a:r>
          </a:p>
          <a:p>
            <a:pPr marL="127000" indent="0" algn="l"/>
            <a:endParaRPr lang="en-US" sz="1800" dirty="0">
              <a:latin typeface="ArialMT"/>
            </a:endParaRPr>
          </a:p>
          <a:p>
            <a:pPr marL="412750" indent="-285750" algn="l">
              <a:buFont typeface="Arial" panose="020B0604020202020204" pitchFamily="34" charset="0"/>
              <a:buChar char="•"/>
            </a:pPr>
            <a:r>
              <a:rPr lang="en-US" sz="1800" b="0" i="0" u="none" strike="noStrike" baseline="0" dirty="0">
                <a:latin typeface="ArialMT"/>
              </a:rPr>
              <a:t>New General Aviation Terminal Construction Update</a:t>
            </a:r>
          </a:p>
          <a:p>
            <a:pPr marL="412750" indent="-285750" algn="l">
              <a:buFont typeface="Arial" panose="020B0604020202020204" pitchFamily="34" charset="0"/>
              <a:buChar char="•"/>
            </a:pPr>
            <a:r>
              <a:rPr lang="en-US" sz="1800" dirty="0">
                <a:latin typeface="ArialMT"/>
              </a:rPr>
              <a:t>New Snow Removal Equipment Building Construction Update</a:t>
            </a:r>
          </a:p>
        </p:txBody>
      </p:sp>
    </p:spTree>
    <p:extLst>
      <p:ext uri="{BB962C8B-B14F-4D97-AF65-F5344CB8AC3E}">
        <p14:creationId xmlns:p14="http://schemas.microsoft.com/office/powerpoint/2010/main" val="1519692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A471AD-3859-33A2-140C-66187530948B}"/>
              </a:ext>
            </a:extLst>
          </p:cNvPr>
          <p:cNvSpPr>
            <a:spLocks noGrp="1"/>
          </p:cNvSpPr>
          <p:nvPr>
            <p:ph type="ctrTitle"/>
          </p:nvPr>
        </p:nvSpPr>
        <p:spPr>
          <a:xfrm>
            <a:off x="384279" y="418003"/>
            <a:ext cx="8520600" cy="895539"/>
          </a:xfrm>
        </p:spPr>
        <p:txBody>
          <a:bodyPr>
            <a:normAutofit fontScale="90000"/>
          </a:bodyPr>
          <a:lstStyle/>
          <a:p>
            <a:r>
              <a:rPr lang="en-US" sz="2700" b="1" dirty="0">
                <a:solidFill>
                  <a:srgbClr val="005AA1"/>
                </a:solidFill>
                <a:latin typeface="Nunito Sans"/>
              </a:rPr>
              <a:t>Operations/Construction/Projects/Planning Update</a:t>
            </a:r>
            <a:br>
              <a:rPr lang="en-US" sz="4800" b="1" dirty="0">
                <a:solidFill>
                  <a:srgbClr val="005AA1"/>
                </a:solidFill>
                <a:latin typeface="Nunito Sans"/>
                <a:sym typeface="Nunito Sans"/>
              </a:rPr>
            </a:br>
            <a:endParaRPr lang="en-US" dirty="0"/>
          </a:p>
        </p:txBody>
      </p:sp>
      <p:sp>
        <p:nvSpPr>
          <p:cNvPr id="6" name="Subtitle 5">
            <a:extLst>
              <a:ext uri="{FF2B5EF4-FFF2-40B4-BE49-F238E27FC236}">
                <a16:creationId xmlns:a16="http://schemas.microsoft.com/office/drawing/2014/main" id="{13889D7D-CBBC-96D1-D888-CEBD00EBDE28}"/>
              </a:ext>
            </a:extLst>
          </p:cNvPr>
          <p:cNvSpPr>
            <a:spLocks noGrp="1"/>
          </p:cNvSpPr>
          <p:nvPr>
            <p:ph type="subTitle" idx="1"/>
          </p:nvPr>
        </p:nvSpPr>
        <p:spPr>
          <a:xfrm>
            <a:off x="311700" y="663262"/>
            <a:ext cx="8520600" cy="3771234"/>
          </a:xfrm>
        </p:spPr>
        <p:txBody>
          <a:bodyPr>
            <a:normAutofit fontScale="92500" lnSpcReduction="10000"/>
          </a:bodyPr>
          <a:lstStyle/>
          <a:p>
            <a:pPr marL="127000" indent="0" algn="l"/>
            <a:r>
              <a:rPr lang="en-US" sz="1800" b="1" i="0" u="none" strike="noStrike" baseline="0" dirty="0">
                <a:latin typeface="ArialMT"/>
              </a:rPr>
              <a:t>Duluth International Airport:</a:t>
            </a:r>
          </a:p>
          <a:p>
            <a:pPr marL="127000" indent="0" algn="l"/>
            <a:endParaRPr lang="en-US" sz="1800" b="0" i="0" u="none" strike="noStrike" baseline="0" dirty="0">
              <a:latin typeface="ArialMT"/>
            </a:endParaRPr>
          </a:p>
          <a:p>
            <a:pPr algn="l">
              <a:buFont typeface="Arial" panose="020B0604020202020204" pitchFamily="34" charset="0"/>
              <a:buChar char="•"/>
            </a:pPr>
            <a:r>
              <a:rPr lang="en-US" sz="1800" b="0" i="0" u="none" strike="noStrike" baseline="0" dirty="0">
                <a:latin typeface="ArialMT"/>
              </a:rPr>
              <a:t>Air Traffic Control Tower</a:t>
            </a:r>
          </a:p>
          <a:p>
            <a:pPr lvl="1" algn="l">
              <a:buFont typeface="Arial" panose="020B0604020202020204" pitchFamily="34" charset="0"/>
              <a:buChar char="•"/>
            </a:pPr>
            <a:r>
              <a:rPr lang="en-US" sz="1800" dirty="0">
                <a:latin typeface="ArialMT"/>
              </a:rPr>
              <a:t>Round 2 ATP Funding</a:t>
            </a:r>
          </a:p>
          <a:p>
            <a:pPr lvl="1" algn="l">
              <a:buFont typeface="Arial" panose="020B0604020202020204" pitchFamily="34" charset="0"/>
              <a:buChar char="•"/>
            </a:pPr>
            <a:r>
              <a:rPr lang="en-US" sz="1800" dirty="0">
                <a:latin typeface="ArialMT"/>
              </a:rPr>
              <a:t>Latest Cost Estimate</a:t>
            </a:r>
          </a:p>
          <a:p>
            <a:pPr algn="l">
              <a:buFont typeface="Arial" panose="020B0604020202020204" pitchFamily="34" charset="0"/>
              <a:buChar char="•"/>
            </a:pPr>
            <a:r>
              <a:rPr lang="en-US" sz="1800" dirty="0">
                <a:latin typeface="ArialMT"/>
              </a:rPr>
              <a:t>2024 Air Spectacular</a:t>
            </a:r>
          </a:p>
          <a:p>
            <a:pPr algn="l">
              <a:buFont typeface="Arial" panose="020B0604020202020204" pitchFamily="34" charset="0"/>
              <a:buChar char="•"/>
            </a:pPr>
            <a:r>
              <a:rPr lang="en-US" sz="1800" b="0" i="0" u="none" strike="noStrike" baseline="0" dirty="0">
                <a:latin typeface="ArialMT"/>
              </a:rPr>
              <a:t>Taxiway A – Phase 3 Construction </a:t>
            </a:r>
            <a:endParaRPr lang="en-US" sz="1800" dirty="0">
              <a:latin typeface="ArialMT"/>
            </a:endParaRPr>
          </a:p>
          <a:p>
            <a:pPr algn="l">
              <a:buFont typeface="Arial" panose="020B0604020202020204" pitchFamily="34" charset="0"/>
              <a:buChar char="•"/>
            </a:pPr>
            <a:r>
              <a:rPr lang="en-US" sz="1800" b="0" i="0" u="none" strike="noStrike" baseline="0" dirty="0">
                <a:latin typeface="ArialMT"/>
              </a:rPr>
              <a:t>Customs and Boarder Protection (CBP) Federal Inspection Services Construction’</a:t>
            </a:r>
          </a:p>
          <a:p>
            <a:pPr algn="l">
              <a:buFont typeface="Arial" panose="020B0604020202020204" pitchFamily="34" charset="0"/>
              <a:buChar char="•"/>
            </a:pPr>
            <a:r>
              <a:rPr lang="en-US" sz="1800" b="0" i="0" u="none" strike="noStrike" baseline="0" dirty="0">
                <a:latin typeface="ArialMT"/>
              </a:rPr>
              <a:t>Part 139 Inspection Recap</a:t>
            </a:r>
          </a:p>
          <a:p>
            <a:pPr algn="l">
              <a:buFont typeface="Arial" panose="020B0604020202020204" pitchFamily="34" charset="0"/>
              <a:buChar char="•"/>
            </a:pPr>
            <a:r>
              <a:rPr lang="en-US" sz="1800" dirty="0">
                <a:latin typeface="ArialMT"/>
              </a:rPr>
              <a:t>TSA Annual Inspection Recap</a:t>
            </a:r>
            <a:endParaRPr lang="en-US" sz="1800" b="0" i="0" u="none" strike="noStrike" baseline="0" dirty="0">
              <a:latin typeface="ArialMT"/>
            </a:endParaRPr>
          </a:p>
          <a:p>
            <a:pPr marL="127000" indent="0" algn="l"/>
            <a:endParaRPr lang="en-US" sz="1800" b="0" i="0" u="none" strike="noStrike" baseline="0" dirty="0">
              <a:latin typeface="ArialMT"/>
            </a:endParaRPr>
          </a:p>
          <a:p>
            <a:pPr marL="127000" indent="0" algn="l"/>
            <a:r>
              <a:rPr lang="en-US" sz="1800" b="1" dirty="0">
                <a:latin typeface="ArialMT"/>
              </a:rPr>
              <a:t>Sky Harbor Airport:</a:t>
            </a:r>
          </a:p>
          <a:p>
            <a:pPr marL="127000" indent="0" algn="l"/>
            <a:endParaRPr lang="en-US" sz="1800" dirty="0">
              <a:latin typeface="ArialMT"/>
            </a:endParaRPr>
          </a:p>
          <a:p>
            <a:pPr marL="412750" indent="-285750" algn="l">
              <a:buFont typeface="Arial" panose="020B0604020202020204" pitchFamily="34" charset="0"/>
              <a:buChar char="•"/>
            </a:pPr>
            <a:r>
              <a:rPr lang="en-US" sz="1800" b="0" i="0" u="none" strike="noStrike" baseline="0" dirty="0">
                <a:latin typeface="ArialMT"/>
              </a:rPr>
              <a:t>New General Aviation Terminal Construction Update</a:t>
            </a:r>
          </a:p>
          <a:p>
            <a:pPr marL="412750" indent="-285750" algn="l">
              <a:buFont typeface="Arial" panose="020B0604020202020204" pitchFamily="34" charset="0"/>
              <a:buChar char="•"/>
            </a:pPr>
            <a:r>
              <a:rPr lang="en-US" sz="1800" dirty="0">
                <a:latin typeface="ArialMT"/>
              </a:rPr>
              <a:t>New Snow Removal Equipment Building Construction Update</a:t>
            </a:r>
          </a:p>
        </p:txBody>
      </p:sp>
    </p:spTree>
    <p:extLst>
      <p:ext uri="{BB962C8B-B14F-4D97-AF65-F5344CB8AC3E}">
        <p14:creationId xmlns:p14="http://schemas.microsoft.com/office/powerpoint/2010/main" val="4277022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Sky Harbor – Terminal and SRE Building</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3" name="Picture 2">
            <a:extLst>
              <a:ext uri="{FF2B5EF4-FFF2-40B4-BE49-F238E27FC236}">
                <a16:creationId xmlns:a16="http://schemas.microsoft.com/office/drawing/2014/main" id="{3C478D0C-8310-C98A-4EE1-66638EBFAAE9}"/>
              </a:ext>
            </a:extLst>
          </p:cNvPr>
          <p:cNvPicPr>
            <a:picLocks noChangeAspect="1"/>
          </p:cNvPicPr>
          <p:nvPr/>
        </p:nvPicPr>
        <p:blipFill rotWithShape="1">
          <a:blip r:embed="rId4"/>
          <a:srcRect l="16157" r="20418" b="19446"/>
          <a:stretch/>
        </p:blipFill>
        <p:spPr>
          <a:xfrm>
            <a:off x="91612" y="874451"/>
            <a:ext cx="3038645" cy="3101609"/>
          </a:xfrm>
          <a:prstGeom prst="rect">
            <a:avLst/>
          </a:prstGeom>
        </p:spPr>
      </p:pic>
      <p:pic>
        <p:nvPicPr>
          <p:cNvPr id="7" name="Picture 6">
            <a:extLst>
              <a:ext uri="{FF2B5EF4-FFF2-40B4-BE49-F238E27FC236}">
                <a16:creationId xmlns:a16="http://schemas.microsoft.com/office/drawing/2014/main" id="{C2DAC763-A41D-4692-38AB-16C7A1A8188B}"/>
              </a:ext>
            </a:extLst>
          </p:cNvPr>
          <p:cNvPicPr>
            <a:picLocks noChangeAspect="1"/>
          </p:cNvPicPr>
          <p:nvPr/>
        </p:nvPicPr>
        <p:blipFill rotWithShape="1">
          <a:blip r:embed="rId5"/>
          <a:srcRect b="21836"/>
          <a:stretch/>
        </p:blipFill>
        <p:spPr>
          <a:xfrm>
            <a:off x="3342815" y="874449"/>
            <a:ext cx="2782365" cy="3101609"/>
          </a:xfrm>
          <a:prstGeom prst="rect">
            <a:avLst/>
          </a:prstGeom>
        </p:spPr>
      </p:pic>
      <p:pic>
        <p:nvPicPr>
          <p:cNvPr id="10" name="Picture 9">
            <a:extLst>
              <a:ext uri="{FF2B5EF4-FFF2-40B4-BE49-F238E27FC236}">
                <a16:creationId xmlns:a16="http://schemas.microsoft.com/office/drawing/2014/main" id="{3897336B-57C0-C37D-3F4C-FD5E0DB23963}"/>
              </a:ext>
            </a:extLst>
          </p:cNvPr>
          <p:cNvPicPr>
            <a:picLocks noChangeAspect="1"/>
          </p:cNvPicPr>
          <p:nvPr/>
        </p:nvPicPr>
        <p:blipFill rotWithShape="1">
          <a:blip r:embed="rId6"/>
          <a:srcRect l="15356"/>
          <a:stretch/>
        </p:blipFill>
        <p:spPr>
          <a:xfrm>
            <a:off x="6337738" y="874449"/>
            <a:ext cx="2618870" cy="3101609"/>
          </a:xfrm>
          <a:prstGeom prst="rect">
            <a:avLst/>
          </a:prstGeom>
        </p:spPr>
      </p:pic>
    </p:spTree>
    <p:extLst>
      <p:ext uri="{BB962C8B-B14F-4D97-AF65-F5344CB8AC3E}">
        <p14:creationId xmlns:p14="http://schemas.microsoft.com/office/powerpoint/2010/main" val="967942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A. Resolution to Award Construction Contract in the Amount of $11,335,704.00 to Ulland Brothers, Inc. for the Construction of Taxiway A – Phase 5 and associated Alternate Schedules.</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3608832" y="1206265"/>
            <a:ext cx="5356220" cy="3431678"/>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Project Description –</a:t>
            </a:r>
            <a:r>
              <a:rPr lang="en-US" dirty="0"/>
              <a:t> Phase 5 of the Taxiway A Reconstruction project includes 2,600 feet of reconstruction of Taxiway A to the north of the Midfield Ramp. Taxiway A3 will be realigned to meet the current FAA design standards which includes a right-angle intersection onto a runway. This realignment is consistent with the geometrics shown in the DLH’s Master Plan. Work will also include the construction of two ramp connectors onto the Midfield Ramp.  The awarded amount includes Taxiway A, Midfield Ramp, and a tank pad for deice fluid.</a:t>
            </a:r>
          </a:p>
          <a:p>
            <a:pPr marL="0" marR="0">
              <a:spcBef>
                <a:spcPts val="0"/>
              </a:spcBef>
              <a:spcAft>
                <a:spcPts val="600"/>
              </a:spcAft>
            </a:pPr>
            <a:r>
              <a:rPr lang="en-US" dirty="0">
                <a:sym typeface="Nunito Sans"/>
              </a:rPr>
              <a:t>The contract amount is $11,335,704.00</a:t>
            </a:r>
          </a:p>
          <a:p>
            <a:pPr marL="0" marR="0">
              <a:spcBef>
                <a:spcPts val="0"/>
              </a:spcBef>
              <a:spcAft>
                <a:spcPts val="600"/>
              </a:spcAft>
            </a:pPr>
            <a:r>
              <a:rPr lang="en-US" dirty="0">
                <a:sym typeface="Nunito Sans"/>
              </a:rPr>
              <a:t>Schedule A (FAA eligible) portions of the project are anticipated to be funded by FAA at 90%, MnDOT at 5%, and the DAA at 5% as part of the Airport Improvement Program.  Schedule B is funded by the Air National Guard</a:t>
            </a:r>
          </a:p>
        </p:txBody>
      </p:sp>
      <p:pic>
        <p:nvPicPr>
          <p:cNvPr id="4" name="Picture 3">
            <a:extLst>
              <a:ext uri="{FF2B5EF4-FFF2-40B4-BE49-F238E27FC236}">
                <a16:creationId xmlns:a16="http://schemas.microsoft.com/office/drawing/2014/main" id="{80006991-0871-126E-C2FE-29E47FA67759}"/>
              </a:ext>
            </a:extLst>
          </p:cNvPr>
          <p:cNvPicPr>
            <a:picLocks noChangeAspect="1"/>
          </p:cNvPicPr>
          <p:nvPr/>
        </p:nvPicPr>
        <p:blipFill>
          <a:blip r:embed="rId4"/>
          <a:stretch>
            <a:fillRect/>
          </a:stretch>
        </p:blipFill>
        <p:spPr>
          <a:xfrm>
            <a:off x="101199" y="1391121"/>
            <a:ext cx="3406435" cy="2453853"/>
          </a:xfrm>
          <a:prstGeom prst="rect">
            <a:avLst/>
          </a:prstGeom>
        </p:spPr>
      </p:pic>
    </p:spTree>
    <p:extLst>
      <p:ext uri="{BB962C8B-B14F-4D97-AF65-F5344CB8AC3E}">
        <p14:creationId xmlns:p14="http://schemas.microsoft.com/office/powerpoint/2010/main" val="2507444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B. Resolution to Approve Work Order 2024-6 between the Duluth Airport Authority and Short Elliot Hendrickson, Inc. for the Construction Administration of Taxiway A – Phase 5.</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4340352" y="1349252"/>
            <a:ext cx="4803648" cy="2862292"/>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Project Description –</a:t>
            </a:r>
            <a:r>
              <a:rPr lang="en-US" dirty="0"/>
              <a:t> This scope of work includes construction administration, observation, and closeout for the FAA grant to reconstruct Taxiway A Phase 5 areas, which includes the pavement north of the SRE maintenance facility</a:t>
            </a:r>
            <a:endParaRPr lang="en-US" dirty="0">
              <a:sym typeface="Nunito Sans"/>
            </a:endParaRPr>
          </a:p>
          <a:p>
            <a:pPr marL="0" marR="0">
              <a:spcBef>
                <a:spcPts val="0"/>
              </a:spcBef>
              <a:spcAft>
                <a:spcPts val="600"/>
              </a:spcAft>
            </a:pPr>
            <a:r>
              <a:rPr lang="en-US" dirty="0">
                <a:sym typeface="Nunito Sans"/>
              </a:rPr>
              <a:t>The contract amount is $1,162,900 (Schedule A is $1,016,900 and Schedule B is $146,000)</a:t>
            </a:r>
          </a:p>
          <a:p>
            <a:pPr marL="0" marR="0">
              <a:spcBef>
                <a:spcPts val="0"/>
              </a:spcBef>
              <a:spcAft>
                <a:spcPts val="600"/>
              </a:spcAft>
            </a:pPr>
            <a:r>
              <a:rPr lang="en-US" dirty="0">
                <a:sym typeface="Nunito Sans"/>
              </a:rPr>
              <a:t>Schedule A (FAA eligible) portions of the project are anticipated to be funded by FAA at 90%, MnDOT at 5%, and the DAA at 5% as part of the Airport Improvement Program.  Schedule B is funded by the Air National Guard.</a:t>
            </a:r>
          </a:p>
        </p:txBody>
      </p:sp>
      <p:pic>
        <p:nvPicPr>
          <p:cNvPr id="6" name="Picture 5">
            <a:extLst>
              <a:ext uri="{FF2B5EF4-FFF2-40B4-BE49-F238E27FC236}">
                <a16:creationId xmlns:a16="http://schemas.microsoft.com/office/drawing/2014/main" id="{E036F6B4-6487-2DD6-A6C5-C43F8ACEA622}"/>
              </a:ext>
            </a:extLst>
          </p:cNvPr>
          <p:cNvPicPr>
            <a:picLocks noChangeAspect="1"/>
          </p:cNvPicPr>
          <p:nvPr/>
        </p:nvPicPr>
        <p:blipFill>
          <a:blip r:embed="rId4"/>
          <a:stretch>
            <a:fillRect/>
          </a:stretch>
        </p:blipFill>
        <p:spPr>
          <a:xfrm>
            <a:off x="463132" y="1657608"/>
            <a:ext cx="3779848" cy="1889924"/>
          </a:xfrm>
          <a:prstGeom prst="rect">
            <a:avLst/>
          </a:prstGeom>
        </p:spPr>
      </p:pic>
    </p:spTree>
    <p:extLst>
      <p:ext uri="{BB962C8B-B14F-4D97-AF65-F5344CB8AC3E}">
        <p14:creationId xmlns:p14="http://schemas.microsoft.com/office/powerpoint/2010/main" val="240219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C. Resolution to Approve Work Order 2024-7 between the Duluth Airport Authority and Short Elliot Hendrickson, Inc. for the Construction Administration of Midfield Ramp – Phase 2.</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4433110" y="1425340"/>
            <a:ext cx="4500578" cy="2569904"/>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Project Description –</a:t>
            </a:r>
            <a:r>
              <a:rPr lang="en-US" dirty="0"/>
              <a:t> The DAA was issued a grant for the reconstruction of the Midfield Ramp.  Phase 2 of the project was bid with the Taxiway A Phase 5 project with construction being completed by Ulland Contractors. This scope will enable SEH to perform construction administration of the Midfield work.</a:t>
            </a:r>
          </a:p>
          <a:p>
            <a:pPr>
              <a:spcAft>
                <a:spcPts val="600"/>
              </a:spcAft>
            </a:pPr>
            <a:r>
              <a:rPr lang="en-US" dirty="0">
                <a:sym typeface="Nunito Sans"/>
              </a:rPr>
              <a:t>The contract amount is $148,100.</a:t>
            </a:r>
          </a:p>
          <a:p>
            <a:pPr marL="0" marR="0">
              <a:spcBef>
                <a:spcPts val="0"/>
              </a:spcBef>
              <a:spcAft>
                <a:spcPts val="600"/>
              </a:spcAft>
            </a:pPr>
            <a:r>
              <a:rPr lang="en-US" dirty="0">
                <a:sym typeface="Nunito Sans"/>
              </a:rPr>
              <a:t>The project is anticipated to be funded by MnDOT at 70% and the DAA at 30% as part of a state grant by MnDOT Aeronautics.  </a:t>
            </a:r>
          </a:p>
        </p:txBody>
      </p:sp>
      <p:pic>
        <p:nvPicPr>
          <p:cNvPr id="3" name="Picture 2">
            <a:extLst>
              <a:ext uri="{FF2B5EF4-FFF2-40B4-BE49-F238E27FC236}">
                <a16:creationId xmlns:a16="http://schemas.microsoft.com/office/drawing/2014/main" id="{CC012D1E-CE31-E790-6B7D-96C909FDCC82}"/>
              </a:ext>
            </a:extLst>
          </p:cNvPr>
          <p:cNvPicPr>
            <a:picLocks noChangeAspect="1"/>
          </p:cNvPicPr>
          <p:nvPr/>
        </p:nvPicPr>
        <p:blipFill>
          <a:blip r:embed="rId4"/>
          <a:stretch>
            <a:fillRect/>
          </a:stretch>
        </p:blipFill>
        <p:spPr>
          <a:xfrm>
            <a:off x="583429" y="1425341"/>
            <a:ext cx="3574043" cy="2812960"/>
          </a:xfrm>
          <a:prstGeom prst="rect">
            <a:avLst/>
          </a:prstGeom>
        </p:spPr>
      </p:pic>
    </p:spTree>
    <p:extLst>
      <p:ext uri="{BB962C8B-B14F-4D97-AF65-F5344CB8AC3E}">
        <p14:creationId xmlns:p14="http://schemas.microsoft.com/office/powerpoint/2010/main" val="312835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82715" y="241287"/>
            <a:ext cx="8545414"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D. Resolution to Approve Work Order 2024-9 between the Duluth Airport Authority and Short Elliot Hendrickson, Inc. for the Design of Taxiway A – Phase 6</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4232848" y="1501427"/>
            <a:ext cx="4861126" cy="2569904"/>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Project Description –</a:t>
            </a:r>
            <a:r>
              <a:rPr lang="en-US" dirty="0"/>
              <a:t> This project includes realignment of Taxiway A north of the Cirrus Campus, with construction of 75-foot taxiways.  The project will include relocation of TW A2, 20-foot shoulders and full lighting replacement,</a:t>
            </a:r>
          </a:p>
          <a:p>
            <a:pPr marL="0" marR="0">
              <a:spcBef>
                <a:spcPts val="0"/>
              </a:spcBef>
              <a:spcAft>
                <a:spcPts val="600"/>
              </a:spcAft>
            </a:pPr>
            <a:r>
              <a:rPr lang="en-US" dirty="0">
                <a:sym typeface="Nunito Sans"/>
              </a:rPr>
              <a:t>The contract amount is $821,200 (Schedule A is $764,100 and Schedule B is $57,100)</a:t>
            </a:r>
          </a:p>
          <a:p>
            <a:pPr marL="0" marR="0">
              <a:spcBef>
                <a:spcPts val="0"/>
              </a:spcBef>
              <a:spcAft>
                <a:spcPts val="600"/>
              </a:spcAft>
            </a:pPr>
            <a:r>
              <a:rPr lang="en-US" dirty="0">
                <a:sym typeface="Nunito Sans"/>
              </a:rPr>
              <a:t>Schedule A (FAA eligible) portions of the project are anticipated to be funded by FAA at 90%, MnDOT at 5%, and the DAA at 5% as part of the Airport Improvement Program.  Schedule B is funded by the Air National Guard.</a:t>
            </a:r>
          </a:p>
        </p:txBody>
      </p:sp>
      <p:pic>
        <p:nvPicPr>
          <p:cNvPr id="4" name="Picture 3">
            <a:extLst>
              <a:ext uri="{FF2B5EF4-FFF2-40B4-BE49-F238E27FC236}">
                <a16:creationId xmlns:a16="http://schemas.microsoft.com/office/drawing/2014/main" id="{9C4EE9F7-77FD-EEB6-D052-7ADB984B3CDE}"/>
              </a:ext>
            </a:extLst>
          </p:cNvPr>
          <p:cNvPicPr>
            <a:picLocks noChangeAspect="1"/>
          </p:cNvPicPr>
          <p:nvPr/>
        </p:nvPicPr>
        <p:blipFill>
          <a:blip r:embed="rId4"/>
          <a:stretch>
            <a:fillRect/>
          </a:stretch>
        </p:blipFill>
        <p:spPr>
          <a:xfrm>
            <a:off x="0" y="1501427"/>
            <a:ext cx="4070870" cy="2585030"/>
          </a:xfrm>
          <a:prstGeom prst="rect">
            <a:avLst/>
          </a:prstGeom>
        </p:spPr>
      </p:pic>
    </p:spTree>
    <p:extLst>
      <p:ext uri="{BB962C8B-B14F-4D97-AF65-F5344CB8AC3E}">
        <p14:creationId xmlns:p14="http://schemas.microsoft.com/office/powerpoint/2010/main" val="3260745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82715" y="241287"/>
            <a:ext cx="8545414" cy="141574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E. Resolution to Approve Amendment 1 to Work Order 2023 – 5 between the Duluth Airport Authority and Short Elliot Hendrickson, Inc. for the Design of North Business Development Hangar Construction Project at Duluth International Airport (DLH).</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4572000" y="1716778"/>
            <a:ext cx="4376928" cy="2354460"/>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Amendment Overview - </a:t>
            </a:r>
            <a:r>
              <a:rPr lang="en-US" dirty="0"/>
              <a:t>This amendment is for adjusted design fees for SEH and its subconsultants.  The design was originally approved in March, 2023 but a delay was required to meet FAA requirements for leasing.</a:t>
            </a:r>
          </a:p>
          <a:p>
            <a:pPr marL="0" marR="0">
              <a:spcBef>
                <a:spcPts val="0"/>
              </a:spcBef>
              <a:spcAft>
                <a:spcPts val="600"/>
              </a:spcAft>
            </a:pPr>
            <a:r>
              <a:rPr lang="en-US" dirty="0">
                <a:sym typeface="Nunito Sans"/>
              </a:rPr>
              <a:t>The amendment amount is </a:t>
            </a:r>
            <a:r>
              <a:rPr lang="en-US" dirty="0"/>
              <a:t>$4,700.00</a:t>
            </a:r>
            <a:r>
              <a:rPr lang="en-US" dirty="0">
                <a:sym typeface="Nunito Sans"/>
              </a:rPr>
              <a:t>.</a:t>
            </a:r>
          </a:p>
          <a:p>
            <a:pPr marL="0" marR="0">
              <a:spcBef>
                <a:spcPts val="0"/>
              </a:spcBef>
              <a:spcAft>
                <a:spcPts val="600"/>
              </a:spcAft>
            </a:pPr>
            <a:r>
              <a:rPr lang="en-US" dirty="0">
                <a:sym typeface="Nunito Sans"/>
              </a:rPr>
              <a:t>The amendment is anticipated to be funded by FAA at 90%, MnDOT at 5%, and the DAA at 5% as part of the original grant.  </a:t>
            </a:r>
          </a:p>
        </p:txBody>
      </p:sp>
      <p:pic>
        <p:nvPicPr>
          <p:cNvPr id="3" name="Picture 2">
            <a:extLst>
              <a:ext uri="{FF2B5EF4-FFF2-40B4-BE49-F238E27FC236}">
                <a16:creationId xmlns:a16="http://schemas.microsoft.com/office/drawing/2014/main" id="{998DF8C5-5581-865A-66A8-5C854C3F7F9E}"/>
              </a:ext>
            </a:extLst>
          </p:cNvPr>
          <p:cNvPicPr>
            <a:picLocks noChangeAspect="1"/>
          </p:cNvPicPr>
          <p:nvPr/>
        </p:nvPicPr>
        <p:blipFill>
          <a:blip r:embed="rId4"/>
          <a:stretch>
            <a:fillRect/>
          </a:stretch>
        </p:blipFill>
        <p:spPr>
          <a:xfrm>
            <a:off x="313450" y="1716777"/>
            <a:ext cx="4063478" cy="2501523"/>
          </a:xfrm>
          <a:prstGeom prst="rect">
            <a:avLst/>
          </a:prstGeom>
        </p:spPr>
      </p:pic>
    </p:spTree>
    <p:extLst>
      <p:ext uri="{BB962C8B-B14F-4D97-AF65-F5344CB8AC3E}">
        <p14:creationId xmlns:p14="http://schemas.microsoft.com/office/powerpoint/2010/main" val="1640715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82715" y="241287"/>
            <a:ext cx="8545414"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Air Traffic Control Tower Replacement</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3" name="Picture 2">
            <a:extLst>
              <a:ext uri="{FF2B5EF4-FFF2-40B4-BE49-F238E27FC236}">
                <a16:creationId xmlns:a16="http://schemas.microsoft.com/office/drawing/2014/main" id="{EA9A472F-744D-C2D3-6230-6A9DEAD3C7D9}"/>
              </a:ext>
            </a:extLst>
          </p:cNvPr>
          <p:cNvPicPr>
            <a:picLocks noChangeAspect="1"/>
          </p:cNvPicPr>
          <p:nvPr/>
        </p:nvPicPr>
        <p:blipFill>
          <a:blip r:embed="rId4"/>
          <a:stretch>
            <a:fillRect/>
          </a:stretch>
        </p:blipFill>
        <p:spPr>
          <a:xfrm>
            <a:off x="1354881" y="779115"/>
            <a:ext cx="6201081" cy="3585269"/>
          </a:xfrm>
          <a:prstGeom prst="rect">
            <a:avLst/>
          </a:prstGeom>
        </p:spPr>
      </p:pic>
    </p:spTree>
    <p:extLst>
      <p:ext uri="{BB962C8B-B14F-4D97-AF65-F5344CB8AC3E}">
        <p14:creationId xmlns:p14="http://schemas.microsoft.com/office/powerpoint/2010/main" val="1931947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7FD2-9675-CFAF-4AAF-C99BBB71A76C}"/>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D4056B1A-D466-BB2E-24AE-CBACD76C6984}"/>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8FF3304D-77ED-2764-731D-6273AFA16B87}"/>
              </a:ext>
            </a:extLst>
          </p:cNvPr>
          <p:cNvSpPr>
            <a:spLocks noGrp="1"/>
          </p:cNvSpPr>
          <p:nvPr>
            <p:ph type="body" idx="2"/>
          </p:nvPr>
        </p:nvSpPr>
        <p:spPr/>
        <p:txBody>
          <a:bodyPr/>
          <a:lstStyle/>
          <a:p>
            <a:endParaRPr lang="en-US"/>
          </a:p>
        </p:txBody>
      </p:sp>
      <p:pic>
        <p:nvPicPr>
          <p:cNvPr id="6" name="Picture 5" descr="A white tower with a red roof&#10;&#10;Description automatically generated with medium confidence">
            <a:extLst>
              <a:ext uri="{FF2B5EF4-FFF2-40B4-BE49-F238E27FC236}">
                <a16:creationId xmlns:a16="http://schemas.microsoft.com/office/drawing/2014/main" id="{05E831B6-3DB2-F0BD-D476-8DDEFF4983F3}"/>
              </a:ext>
            </a:extLst>
          </p:cNvPr>
          <p:cNvPicPr>
            <a:picLocks noChangeAspect="1"/>
          </p:cNvPicPr>
          <p:nvPr/>
        </p:nvPicPr>
        <p:blipFill>
          <a:blip r:embed="rId2"/>
          <a:stretch>
            <a:fillRect/>
          </a:stretch>
        </p:blipFill>
        <p:spPr>
          <a:xfrm>
            <a:off x="0" y="0"/>
            <a:ext cx="9144000" cy="4576833"/>
          </a:xfrm>
          <a:prstGeom prst="rect">
            <a:avLst/>
          </a:prstGeom>
        </p:spPr>
      </p:pic>
    </p:spTree>
    <p:extLst>
      <p:ext uri="{BB962C8B-B14F-4D97-AF65-F5344CB8AC3E}">
        <p14:creationId xmlns:p14="http://schemas.microsoft.com/office/powerpoint/2010/main" val="3988770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2F61-51D9-D3B6-63D8-C24BC58BAEE6}"/>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85F4B178-BCC5-2056-1E0F-FE2CEC9175E5}"/>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7050897F-C0BF-3669-ADB0-F6A2589389B5}"/>
              </a:ext>
            </a:extLst>
          </p:cNvPr>
          <p:cNvSpPr>
            <a:spLocks noGrp="1"/>
          </p:cNvSpPr>
          <p:nvPr>
            <p:ph type="body" idx="2"/>
          </p:nvPr>
        </p:nvSpPr>
        <p:spPr/>
        <p:txBody>
          <a:bodyPr/>
          <a:lstStyle/>
          <a:p>
            <a:endParaRPr lang="en-US"/>
          </a:p>
        </p:txBody>
      </p:sp>
      <p:pic>
        <p:nvPicPr>
          <p:cNvPr id="6" name="Picture 5" descr="Long shot of a building&#10;&#10;Description automatically generated">
            <a:extLst>
              <a:ext uri="{FF2B5EF4-FFF2-40B4-BE49-F238E27FC236}">
                <a16:creationId xmlns:a16="http://schemas.microsoft.com/office/drawing/2014/main" id="{DB307D41-AB11-43AA-520A-9D24BE48FED2}"/>
              </a:ext>
            </a:extLst>
          </p:cNvPr>
          <p:cNvPicPr>
            <a:picLocks noChangeAspect="1"/>
          </p:cNvPicPr>
          <p:nvPr/>
        </p:nvPicPr>
        <p:blipFill>
          <a:blip r:embed="rId2"/>
          <a:stretch>
            <a:fillRect/>
          </a:stretch>
        </p:blipFill>
        <p:spPr>
          <a:xfrm>
            <a:off x="0" y="0"/>
            <a:ext cx="9144000" cy="4576833"/>
          </a:xfrm>
          <a:prstGeom prst="rect">
            <a:avLst/>
          </a:prstGeom>
        </p:spPr>
      </p:pic>
    </p:spTree>
    <p:extLst>
      <p:ext uri="{BB962C8B-B14F-4D97-AF65-F5344CB8AC3E}">
        <p14:creationId xmlns:p14="http://schemas.microsoft.com/office/powerpoint/2010/main" val="2258555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3FEA-1D98-0FFF-207D-A5CE8547EE32}"/>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6F7D6951-7F8F-0B20-B655-47D6C14B2BAD}"/>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7454FF1F-14BE-83BB-DCD9-DF8BA6B45C1B}"/>
              </a:ext>
            </a:extLst>
          </p:cNvPr>
          <p:cNvSpPr>
            <a:spLocks noGrp="1"/>
          </p:cNvSpPr>
          <p:nvPr>
            <p:ph type="body" idx="2"/>
          </p:nvPr>
        </p:nvSpPr>
        <p:spPr/>
        <p:txBody>
          <a:bodyPr/>
          <a:lstStyle/>
          <a:p>
            <a:endParaRPr lang="en-US"/>
          </a:p>
        </p:txBody>
      </p:sp>
      <p:pic>
        <p:nvPicPr>
          <p:cNvPr id="6" name="Picture 5" descr="A plane flying over a building&#10;&#10;Description automatically generated">
            <a:extLst>
              <a:ext uri="{FF2B5EF4-FFF2-40B4-BE49-F238E27FC236}">
                <a16:creationId xmlns:a16="http://schemas.microsoft.com/office/drawing/2014/main" id="{04441817-7D4A-FB38-699F-80E52973196D}"/>
              </a:ext>
            </a:extLst>
          </p:cNvPr>
          <p:cNvPicPr>
            <a:picLocks noChangeAspect="1"/>
          </p:cNvPicPr>
          <p:nvPr/>
        </p:nvPicPr>
        <p:blipFill>
          <a:blip r:embed="rId2"/>
          <a:stretch>
            <a:fillRect/>
          </a:stretch>
        </p:blipFill>
        <p:spPr>
          <a:xfrm>
            <a:off x="0" y="-7958"/>
            <a:ext cx="9144000" cy="4576833"/>
          </a:xfrm>
          <a:prstGeom prst="rect">
            <a:avLst/>
          </a:prstGeom>
        </p:spPr>
      </p:pic>
    </p:spTree>
    <p:extLst>
      <p:ext uri="{BB962C8B-B14F-4D97-AF65-F5344CB8AC3E}">
        <p14:creationId xmlns:p14="http://schemas.microsoft.com/office/powerpoint/2010/main" val="2542631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D44E-57F4-86BE-EC6E-1A1BD637A463}"/>
              </a:ext>
            </a:extLst>
          </p:cNvPr>
          <p:cNvSpPr>
            <a:spLocks noGrp="1"/>
          </p:cNvSpPr>
          <p:nvPr>
            <p:ph type="title"/>
          </p:nvPr>
        </p:nvSpPr>
        <p:spPr>
          <a:xfrm>
            <a:off x="311700" y="445025"/>
            <a:ext cx="3373401" cy="572700"/>
          </a:xfrm>
        </p:spPr>
        <p:txBody>
          <a:bodyPr>
            <a:noAutofit/>
          </a:bodyPr>
          <a:lstStyle/>
          <a:p>
            <a:r>
              <a:rPr lang="en-US" sz="1800" b="1" dirty="0">
                <a:solidFill>
                  <a:srgbClr val="005AA1"/>
                </a:solidFill>
                <a:latin typeface="Nunito Sans"/>
              </a:rPr>
              <a:t>Air Traffic Control Tower Replacement – Cost Estimate</a:t>
            </a:r>
            <a:br>
              <a:rPr lang="en-US" sz="1800" b="1" dirty="0">
                <a:solidFill>
                  <a:srgbClr val="005AA1"/>
                </a:solidFill>
                <a:latin typeface="Nunito Sans"/>
                <a:sym typeface="Nunito Sans"/>
              </a:rPr>
            </a:br>
            <a:endParaRPr lang="en-US" sz="1800" dirty="0"/>
          </a:p>
        </p:txBody>
      </p:sp>
      <p:sp>
        <p:nvSpPr>
          <p:cNvPr id="4" name="Text Placeholder 3">
            <a:extLst>
              <a:ext uri="{FF2B5EF4-FFF2-40B4-BE49-F238E27FC236}">
                <a16:creationId xmlns:a16="http://schemas.microsoft.com/office/drawing/2014/main" id="{BBED4D6C-C107-B7CE-AC92-0953775AF146}"/>
              </a:ext>
            </a:extLst>
          </p:cNvPr>
          <p:cNvSpPr>
            <a:spLocks noGrp="1"/>
          </p:cNvSpPr>
          <p:nvPr>
            <p:ph type="body" idx="2"/>
          </p:nvPr>
        </p:nvSpPr>
        <p:spPr/>
        <p:txBody>
          <a:bodyPr/>
          <a:lstStyle/>
          <a:p>
            <a:endParaRPr lang="en-US"/>
          </a:p>
        </p:txBody>
      </p:sp>
      <p:pic>
        <p:nvPicPr>
          <p:cNvPr id="5" name="Picture 4">
            <a:extLst>
              <a:ext uri="{FF2B5EF4-FFF2-40B4-BE49-F238E27FC236}">
                <a16:creationId xmlns:a16="http://schemas.microsoft.com/office/drawing/2014/main" id="{86747BF4-319E-E2CC-2613-CA3D97B3F786}"/>
              </a:ext>
            </a:extLst>
          </p:cNvPr>
          <p:cNvPicPr>
            <a:picLocks noChangeAspect="1"/>
          </p:cNvPicPr>
          <p:nvPr/>
        </p:nvPicPr>
        <p:blipFill>
          <a:blip r:embed="rId2"/>
          <a:stretch>
            <a:fillRect/>
          </a:stretch>
        </p:blipFill>
        <p:spPr>
          <a:xfrm>
            <a:off x="4019203" y="202544"/>
            <a:ext cx="4813097" cy="4738411"/>
          </a:xfrm>
          <a:prstGeom prst="rect">
            <a:avLst/>
          </a:prstGeom>
        </p:spPr>
      </p:pic>
    </p:spTree>
    <p:extLst>
      <p:ext uri="{BB962C8B-B14F-4D97-AF65-F5344CB8AC3E}">
        <p14:creationId xmlns:p14="http://schemas.microsoft.com/office/powerpoint/2010/main" val="1658447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A471AD-3859-33A2-140C-66187530948B}"/>
              </a:ext>
            </a:extLst>
          </p:cNvPr>
          <p:cNvSpPr>
            <a:spLocks noGrp="1"/>
          </p:cNvSpPr>
          <p:nvPr>
            <p:ph type="ctrTitle"/>
          </p:nvPr>
        </p:nvSpPr>
        <p:spPr>
          <a:xfrm>
            <a:off x="384279" y="418003"/>
            <a:ext cx="8520600" cy="895539"/>
          </a:xfrm>
        </p:spPr>
        <p:txBody>
          <a:bodyPr>
            <a:normAutofit fontScale="90000"/>
          </a:bodyPr>
          <a:lstStyle/>
          <a:p>
            <a:r>
              <a:rPr lang="en-US" sz="2700" b="1" dirty="0">
                <a:solidFill>
                  <a:srgbClr val="005AA1"/>
                </a:solidFill>
                <a:latin typeface="Nunito Sans"/>
              </a:rPr>
              <a:t>Operations/Construction/Projects/Planning Update</a:t>
            </a:r>
            <a:br>
              <a:rPr lang="en-US" sz="4800" b="1" dirty="0">
                <a:solidFill>
                  <a:srgbClr val="005AA1"/>
                </a:solidFill>
                <a:latin typeface="Nunito Sans"/>
                <a:sym typeface="Nunito Sans"/>
              </a:rPr>
            </a:br>
            <a:endParaRPr lang="en-US" dirty="0"/>
          </a:p>
        </p:txBody>
      </p:sp>
      <p:sp>
        <p:nvSpPr>
          <p:cNvPr id="6" name="Subtitle 5">
            <a:extLst>
              <a:ext uri="{FF2B5EF4-FFF2-40B4-BE49-F238E27FC236}">
                <a16:creationId xmlns:a16="http://schemas.microsoft.com/office/drawing/2014/main" id="{13889D7D-CBBC-96D1-D888-CEBD00EBDE28}"/>
              </a:ext>
            </a:extLst>
          </p:cNvPr>
          <p:cNvSpPr>
            <a:spLocks noGrp="1"/>
          </p:cNvSpPr>
          <p:nvPr>
            <p:ph type="subTitle" idx="1"/>
          </p:nvPr>
        </p:nvSpPr>
        <p:spPr>
          <a:xfrm>
            <a:off x="311700" y="663262"/>
            <a:ext cx="8520600" cy="3771234"/>
          </a:xfrm>
        </p:spPr>
        <p:txBody>
          <a:bodyPr>
            <a:normAutofit fontScale="92500" lnSpcReduction="10000"/>
          </a:bodyPr>
          <a:lstStyle/>
          <a:p>
            <a:pPr marL="127000" indent="0" algn="l"/>
            <a:r>
              <a:rPr lang="en-US" sz="1800" b="1" i="0" u="none" strike="noStrike" baseline="0" dirty="0">
                <a:latin typeface="ArialMT"/>
              </a:rPr>
              <a:t>Duluth International Airport:</a:t>
            </a:r>
          </a:p>
          <a:p>
            <a:pPr marL="127000" indent="0" algn="l"/>
            <a:endParaRPr lang="en-US" sz="1800" b="0" i="0" u="none" strike="noStrike" baseline="0" dirty="0">
              <a:latin typeface="ArialMT"/>
            </a:endParaRPr>
          </a:p>
          <a:p>
            <a:pPr algn="l">
              <a:buFont typeface="Arial" panose="020B0604020202020204" pitchFamily="34" charset="0"/>
              <a:buChar char="•"/>
            </a:pPr>
            <a:r>
              <a:rPr lang="en-US" sz="1800" b="0" i="0" u="none" strike="noStrike" baseline="0" dirty="0">
                <a:latin typeface="ArialMT"/>
              </a:rPr>
              <a:t>Air Traffic Control Tower</a:t>
            </a:r>
          </a:p>
          <a:p>
            <a:pPr lvl="1" algn="l">
              <a:buFont typeface="Arial" panose="020B0604020202020204" pitchFamily="34" charset="0"/>
              <a:buChar char="•"/>
            </a:pPr>
            <a:r>
              <a:rPr lang="en-US" sz="1800" dirty="0">
                <a:latin typeface="ArialMT"/>
              </a:rPr>
              <a:t>Round 2 ATP Funding</a:t>
            </a:r>
          </a:p>
          <a:p>
            <a:pPr lvl="1" algn="l">
              <a:buFont typeface="Arial" panose="020B0604020202020204" pitchFamily="34" charset="0"/>
              <a:buChar char="•"/>
            </a:pPr>
            <a:r>
              <a:rPr lang="en-US" sz="1800" dirty="0">
                <a:latin typeface="ArialMT"/>
              </a:rPr>
              <a:t>Latest Cost Estimate</a:t>
            </a:r>
          </a:p>
          <a:p>
            <a:pPr algn="l">
              <a:buFont typeface="Arial" panose="020B0604020202020204" pitchFamily="34" charset="0"/>
              <a:buChar char="•"/>
            </a:pPr>
            <a:r>
              <a:rPr lang="en-US" sz="1800" dirty="0">
                <a:latin typeface="ArialMT"/>
              </a:rPr>
              <a:t>2024 Air Spectacular</a:t>
            </a:r>
          </a:p>
          <a:p>
            <a:pPr algn="l">
              <a:buFont typeface="Arial" panose="020B0604020202020204" pitchFamily="34" charset="0"/>
              <a:buChar char="•"/>
            </a:pPr>
            <a:r>
              <a:rPr lang="en-US" sz="1800" b="0" i="0" u="none" strike="noStrike" baseline="0" dirty="0">
                <a:latin typeface="ArialMT"/>
              </a:rPr>
              <a:t>Taxiway A – Phase 3 Construction </a:t>
            </a:r>
            <a:endParaRPr lang="en-US" sz="1800" dirty="0">
              <a:latin typeface="ArialMT"/>
            </a:endParaRPr>
          </a:p>
          <a:p>
            <a:pPr algn="l">
              <a:buFont typeface="Arial" panose="020B0604020202020204" pitchFamily="34" charset="0"/>
              <a:buChar char="•"/>
            </a:pPr>
            <a:r>
              <a:rPr lang="en-US" sz="1800" b="0" i="0" u="none" strike="noStrike" baseline="0" dirty="0">
                <a:latin typeface="ArialMT"/>
              </a:rPr>
              <a:t>Customs and Boarder Protection (CBP) Federal Inspection Services Construction’</a:t>
            </a:r>
          </a:p>
          <a:p>
            <a:pPr algn="l">
              <a:buFont typeface="Arial" panose="020B0604020202020204" pitchFamily="34" charset="0"/>
              <a:buChar char="•"/>
            </a:pPr>
            <a:r>
              <a:rPr lang="en-US" sz="1800" b="0" i="0" u="none" strike="noStrike" baseline="0" dirty="0">
                <a:latin typeface="ArialMT"/>
              </a:rPr>
              <a:t>Part 139 Inspection Recap</a:t>
            </a:r>
          </a:p>
          <a:p>
            <a:pPr algn="l">
              <a:buFont typeface="Arial" panose="020B0604020202020204" pitchFamily="34" charset="0"/>
              <a:buChar char="•"/>
            </a:pPr>
            <a:r>
              <a:rPr lang="en-US" sz="1800" dirty="0">
                <a:latin typeface="ArialMT"/>
              </a:rPr>
              <a:t>TSA Annual Inspection Recap</a:t>
            </a:r>
            <a:endParaRPr lang="en-US" sz="1800" b="0" i="0" u="none" strike="noStrike" baseline="0" dirty="0">
              <a:latin typeface="ArialMT"/>
            </a:endParaRPr>
          </a:p>
          <a:p>
            <a:pPr marL="127000" indent="0" algn="l"/>
            <a:endParaRPr lang="en-US" sz="1800" b="0" i="0" u="none" strike="noStrike" baseline="0" dirty="0">
              <a:latin typeface="ArialMT"/>
            </a:endParaRPr>
          </a:p>
          <a:p>
            <a:pPr marL="127000" indent="0" algn="l"/>
            <a:r>
              <a:rPr lang="en-US" sz="1800" b="1" dirty="0">
                <a:latin typeface="ArialMT"/>
              </a:rPr>
              <a:t>Sky Harbor Airport:</a:t>
            </a:r>
          </a:p>
          <a:p>
            <a:pPr marL="127000" indent="0" algn="l"/>
            <a:endParaRPr lang="en-US" sz="1800" dirty="0">
              <a:latin typeface="ArialMT"/>
            </a:endParaRPr>
          </a:p>
          <a:p>
            <a:pPr marL="412750" indent="-285750" algn="l">
              <a:buFont typeface="Arial" panose="020B0604020202020204" pitchFamily="34" charset="0"/>
              <a:buChar char="•"/>
            </a:pPr>
            <a:r>
              <a:rPr lang="en-US" sz="1800" b="0" i="0" u="none" strike="noStrike" baseline="0" dirty="0">
                <a:latin typeface="ArialMT"/>
              </a:rPr>
              <a:t>New General Aviation Terminal Construction Update</a:t>
            </a:r>
          </a:p>
          <a:p>
            <a:pPr marL="412750" indent="-285750" algn="l">
              <a:buFont typeface="Arial" panose="020B0604020202020204" pitchFamily="34" charset="0"/>
              <a:buChar char="•"/>
            </a:pPr>
            <a:r>
              <a:rPr lang="en-US" sz="1800" dirty="0">
                <a:latin typeface="ArialMT"/>
              </a:rPr>
              <a:t>New Snow Removal Equipment Building Construction Update</a:t>
            </a:r>
          </a:p>
        </p:txBody>
      </p:sp>
    </p:spTree>
    <p:extLst>
      <p:ext uri="{BB962C8B-B14F-4D97-AF65-F5344CB8AC3E}">
        <p14:creationId xmlns:p14="http://schemas.microsoft.com/office/powerpoint/2010/main" val="4187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82715" y="241287"/>
            <a:ext cx="8545414"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Taxiway A Phase 3 Reconstruction</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4" name="Picture 3">
            <a:extLst>
              <a:ext uri="{FF2B5EF4-FFF2-40B4-BE49-F238E27FC236}">
                <a16:creationId xmlns:a16="http://schemas.microsoft.com/office/drawing/2014/main" id="{09F0ED48-ED1A-34D6-AC7D-A36AF3801D84}"/>
              </a:ext>
            </a:extLst>
          </p:cNvPr>
          <p:cNvPicPr>
            <a:picLocks noChangeAspect="1"/>
          </p:cNvPicPr>
          <p:nvPr/>
        </p:nvPicPr>
        <p:blipFill>
          <a:blip r:embed="rId4"/>
          <a:stretch>
            <a:fillRect/>
          </a:stretch>
        </p:blipFill>
        <p:spPr>
          <a:xfrm>
            <a:off x="465131" y="989249"/>
            <a:ext cx="2331922" cy="2636748"/>
          </a:xfrm>
          <a:prstGeom prst="rect">
            <a:avLst/>
          </a:prstGeom>
        </p:spPr>
      </p:pic>
      <p:sp>
        <p:nvSpPr>
          <p:cNvPr id="5" name="TextBox 4">
            <a:extLst>
              <a:ext uri="{FF2B5EF4-FFF2-40B4-BE49-F238E27FC236}">
                <a16:creationId xmlns:a16="http://schemas.microsoft.com/office/drawing/2014/main" id="{6B8426C4-93C6-CA1A-6F0D-38695F7CDE69}"/>
              </a:ext>
            </a:extLst>
          </p:cNvPr>
          <p:cNvSpPr txBox="1"/>
          <p:nvPr/>
        </p:nvSpPr>
        <p:spPr>
          <a:xfrm>
            <a:off x="5933788" y="956393"/>
            <a:ext cx="2745081" cy="3323987"/>
          </a:xfrm>
          <a:prstGeom prst="rect">
            <a:avLst/>
          </a:prstGeom>
          <a:noFill/>
        </p:spPr>
        <p:txBody>
          <a:bodyPr wrap="square" rtlCol="0">
            <a:spAutoFit/>
          </a:bodyPr>
          <a:lstStyle/>
          <a:p>
            <a:r>
              <a:rPr lang="en-US" b="1" dirty="0"/>
              <a:t>Schedule:  </a:t>
            </a:r>
            <a:r>
              <a:rPr lang="en-US" dirty="0"/>
              <a:t>The first phase is scheduled to be complete following 60-hr closure the weekend of Aug 2-4.</a:t>
            </a:r>
          </a:p>
          <a:p>
            <a:endParaRPr lang="en-US" dirty="0"/>
          </a:p>
          <a:p>
            <a:r>
              <a:rPr lang="en-US" b="1" dirty="0"/>
              <a:t>Outreach</a:t>
            </a:r>
            <a:r>
              <a:rPr lang="en-US" dirty="0"/>
              <a:t>:  Completed tenant group updates and submitting weekly project email updates to stakeholders.</a:t>
            </a:r>
          </a:p>
          <a:p>
            <a:endParaRPr lang="en-US" b="1" dirty="0"/>
          </a:p>
          <a:p>
            <a:r>
              <a:rPr lang="en-US" b="1" dirty="0"/>
              <a:t>Update:  </a:t>
            </a:r>
            <a:r>
              <a:rPr lang="en-US" dirty="0"/>
              <a:t>Construction team is working to complete work in restrictive safety areas during nightly closures and navigating weather delays.</a:t>
            </a:r>
          </a:p>
        </p:txBody>
      </p:sp>
      <p:pic>
        <p:nvPicPr>
          <p:cNvPr id="3" name="Picture 2">
            <a:extLst>
              <a:ext uri="{FF2B5EF4-FFF2-40B4-BE49-F238E27FC236}">
                <a16:creationId xmlns:a16="http://schemas.microsoft.com/office/drawing/2014/main" id="{6E739518-D136-E04B-4F43-F66BF893CCCB}"/>
              </a:ext>
            </a:extLst>
          </p:cNvPr>
          <p:cNvPicPr>
            <a:picLocks noChangeAspect="1"/>
          </p:cNvPicPr>
          <p:nvPr/>
        </p:nvPicPr>
        <p:blipFill rotWithShape="1">
          <a:blip r:embed="rId5"/>
          <a:srcRect l="15409" t="67" r="6077" b="-67"/>
          <a:stretch/>
        </p:blipFill>
        <p:spPr>
          <a:xfrm>
            <a:off x="3095992" y="1006240"/>
            <a:ext cx="2588116" cy="2619757"/>
          </a:xfrm>
          <a:prstGeom prst="rect">
            <a:avLst/>
          </a:prstGeom>
        </p:spPr>
      </p:pic>
    </p:spTree>
    <p:extLst>
      <p:ext uri="{BB962C8B-B14F-4D97-AF65-F5344CB8AC3E}">
        <p14:creationId xmlns:p14="http://schemas.microsoft.com/office/powerpoint/2010/main" val="2293125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313450" y="360237"/>
            <a:ext cx="8545414"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Federal Inspection Services (FIS) Facility Renovation</a:t>
            </a:r>
            <a:endParaRPr lang="en-US"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5" name="TextBox 4">
            <a:extLst>
              <a:ext uri="{FF2B5EF4-FFF2-40B4-BE49-F238E27FC236}">
                <a16:creationId xmlns:a16="http://schemas.microsoft.com/office/drawing/2014/main" id="{6B8426C4-93C6-CA1A-6F0D-38695F7CDE69}"/>
              </a:ext>
            </a:extLst>
          </p:cNvPr>
          <p:cNvSpPr txBox="1"/>
          <p:nvPr/>
        </p:nvSpPr>
        <p:spPr>
          <a:xfrm>
            <a:off x="3367217" y="962993"/>
            <a:ext cx="5330020" cy="3754874"/>
          </a:xfrm>
          <a:prstGeom prst="rect">
            <a:avLst/>
          </a:prstGeom>
          <a:noFill/>
        </p:spPr>
        <p:txBody>
          <a:bodyPr wrap="square" rtlCol="0">
            <a:spAutoFit/>
          </a:bodyPr>
          <a:lstStyle/>
          <a:p>
            <a:r>
              <a:rPr lang="en-US" b="1" dirty="0"/>
              <a:t>Issue:  </a:t>
            </a:r>
            <a:r>
              <a:rPr lang="en-US" dirty="0"/>
              <a:t>Customs and Border Protection (CBP) has provided an inspection report of specific items that need remediation to meet current CBP standards.  A certified CPB station in required to accept international traffic at the terminal.</a:t>
            </a:r>
          </a:p>
          <a:p>
            <a:endParaRPr lang="en-US" dirty="0"/>
          </a:p>
          <a:p>
            <a:r>
              <a:rPr lang="en-US" b="1" dirty="0"/>
              <a:t>Scope</a:t>
            </a:r>
            <a:r>
              <a:rPr lang="en-US" dirty="0"/>
              <a:t>:  Proposed improvements include IT upgrades, baggage inspection flow improvements, camera replacement, and miscellaneous upgrades.</a:t>
            </a:r>
          </a:p>
          <a:p>
            <a:endParaRPr lang="en-US" b="1" dirty="0"/>
          </a:p>
          <a:p>
            <a:r>
              <a:rPr lang="en-US" b="1" dirty="0"/>
              <a:t>Cost:  </a:t>
            </a:r>
            <a:r>
              <a:rPr lang="en-US" dirty="0"/>
              <a:t>The estimated repair cost is approximately $800,000 per a design level estimate.</a:t>
            </a:r>
          </a:p>
          <a:p>
            <a:endParaRPr lang="en-US" b="1" dirty="0"/>
          </a:p>
          <a:p>
            <a:r>
              <a:rPr lang="en-US" b="1" dirty="0"/>
              <a:t>Next Steps:  </a:t>
            </a:r>
            <a:r>
              <a:rPr lang="en-US" dirty="0"/>
              <a:t>The Airport will coordinate with the City of Duluth to advertise and accept bids for the project, and then present results to the Airport Board.</a:t>
            </a:r>
          </a:p>
          <a:p>
            <a:endParaRPr lang="en-US" dirty="0"/>
          </a:p>
          <a:p>
            <a:endParaRPr lang="en-US" dirty="0"/>
          </a:p>
        </p:txBody>
      </p:sp>
      <p:pic>
        <p:nvPicPr>
          <p:cNvPr id="4" name="Picture 3">
            <a:extLst>
              <a:ext uri="{FF2B5EF4-FFF2-40B4-BE49-F238E27FC236}">
                <a16:creationId xmlns:a16="http://schemas.microsoft.com/office/drawing/2014/main" id="{5874B494-A97D-6BCD-5BA6-2A164A058766}"/>
              </a:ext>
            </a:extLst>
          </p:cNvPr>
          <p:cNvPicPr>
            <a:picLocks noChangeAspect="1"/>
          </p:cNvPicPr>
          <p:nvPr/>
        </p:nvPicPr>
        <p:blipFill rotWithShape="1">
          <a:blip r:embed="rId4"/>
          <a:srcRect r="19822"/>
          <a:stretch/>
        </p:blipFill>
        <p:spPr>
          <a:xfrm>
            <a:off x="145955" y="1004824"/>
            <a:ext cx="3079159" cy="2523868"/>
          </a:xfrm>
          <a:prstGeom prst="rect">
            <a:avLst/>
          </a:prstGeom>
        </p:spPr>
      </p:pic>
    </p:spTree>
    <p:extLst>
      <p:ext uri="{BB962C8B-B14F-4D97-AF65-F5344CB8AC3E}">
        <p14:creationId xmlns:p14="http://schemas.microsoft.com/office/powerpoint/2010/main" val="377775774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965</TotalTime>
  <Words>1090</Words>
  <Application>Microsoft Office PowerPoint</Application>
  <PresentationFormat>On-screen Show (16:9)</PresentationFormat>
  <Paragraphs>85</Paragraphs>
  <Slides>16</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Nunito Sans</vt:lpstr>
      <vt:lpstr>Nunito Sans ExtraBold</vt:lpstr>
      <vt:lpstr>Arial</vt:lpstr>
      <vt:lpstr>ArialMT</vt:lpstr>
      <vt:lpstr>Simple Light</vt:lpstr>
      <vt:lpstr>Operations/Construction/Projects/Planning Update </vt:lpstr>
      <vt:lpstr>PowerPoint Presentation</vt:lpstr>
      <vt:lpstr>PowerPoint Presentation</vt:lpstr>
      <vt:lpstr>PowerPoint Presentation</vt:lpstr>
      <vt:lpstr>PowerPoint Presentation</vt:lpstr>
      <vt:lpstr>Air Traffic Control Tower Replacement – Cost Estimate </vt:lpstr>
      <vt:lpstr>Operations/Construction/Projects/Planning Update </vt:lpstr>
      <vt:lpstr>PowerPoint Presentation</vt:lpstr>
      <vt:lpstr>PowerPoint Presentation</vt:lpstr>
      <vt:lpstr>Operations/Construction/Projects/Planning Update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Nowicki</dc:creator>
  <cp:lastModifiedBy>Mark Papko</cp:lastModifiedBy>
  <cp:revision>36</cp:revision>
  <dcterms:modified xsi:type="dcterms:W3CDTF">2024-07-16T19:18:03Z</dcterms:modified>
</cp:coreProperties>
</file>