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10"/>
  </p:notesMasterIdLst>
  <p:sldIdLst>
    <p:sldId id="276" r:id="rId2"/>
    <p:sldId id="277" r:id="rId3"/>
    <p:sldId id="266" r:id="rId4"/>
    <p:sldId id="279" r:id="rId5"/>
    <p:sldId id="264" r:id="rId6"/>
    <p:sldId id="278" r:id="rId7"/>
    <p:sldId id="267" r:id="rId8"/>
    <p:sldId id="268" r:id="rId9"/>
  </p:sldIdLst>
  <p:sldSz cx="9144000" cy="5143500" type="screen16x9"/>
  <p:notesSz cx="6858000" cy="9144000"/>
  <p:embeddedFontLst>
    <p:embeddedFont>
      <p:font typeface="Nunito Sans" pitchFamily="2" charset="0"/>
      <p:regular r:id="rId11"/>
      <p:bold r:id="rId12"/>
      <p:italic r:id="rId13"/>
      <p:boldItalic r:id="rId14"/>
    </p:embeddedFont>
    <p:embeddedFont>
      <p:font typeface="Nunito Sans ExtraBold" pitchFamily="2" charset="0"/>
      <p:bold r:id="rId15"/>
      <p:boldItalic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9" d="100"/>
          <a:sy n="119" d="100"/>
        </p:scale>
        <p:origin x="418"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80444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820915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64262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98964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0" name="Google Shape;20;p5"/>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1" name="Google Shape;21;p5"/>
          <p:cNvSpPr txBox="1">
            <a:spLocks noGrp="1"/>
          </p:cNvSpPr>
          <p:nvPr>
            <p:ph type="body" idx="2"/>
          </p:nvPr>
        </p:nvSpPr>
        <p:spPr>
          <a:xfrm>
            <a:off x="4832400" y="1152475"/>
            <a:ext cx="3999900" cy="25407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2"/>
        <p:cNvGrpSpPr/>
        <p:nvPr/>
      </p:nvGrpSpPr>
      <p:grpSpPr>
        <a:xfrm>
          <a:off x="0" y="0"/>
          <a:ext cx="0" cy="0"/>
          <a:chOff x="0" y="0"/>
          <a:chExt cx="0" cy="0"/>
        </a:xfrm>
      </p:grpSpPr>
      <p:sp>
        <p:nvSpPr>
          <p:cNvPr id="23" name="Google Shape;23;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4"/>
        <p:cNvGrpSpPr/>
        <p:nvPr/>
      </p:nvGrpSpPr>
      <p:grpSpPr>
        <a:xfrm>
          <a:off x="0" y="0"/>
          <a:ext cx="0" cy="0"/>
          <a:chOff x="0" y="0"/>
          <a:chExt cx="0" cy="0"/>
        </a:xfrm>
      </p:grpSpPr>
      <p:sp>
        <p:nvSpPr>
          <p:cNvPr id="25" name="Google Shape;25;p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26" name="Google Shape;26;p7"/>
          <p:cNvSpPr txBox="1">
            <a:spLocks noGrp="1"/>
          </p:cNvSpPr>
          <p:nvPr>
            <p:ph type="body" idx="1"/>
          </p:nvPr>
        </p:nvSpPr>
        <p:spPr>
          <a:xfrm>
            <a:off x="311700" y="1389600"/>
            <a:ext cx="39267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7"/>
        <p:cNvGrpSpPr/>
        <p:nvPr/>
      </p:nvGrpSpPr>
      <p:grpSpPr>
        <a:xfrm>
          <a:off x="0" y="0"/>
          <a:ext cx="0" cy="0"/>
          <a:chOff x="0" y="0"/>
          <a:chExt cx="0" cy="0"/>
        </a:xfrm>
      </p:grpSpPr>
      <p:sp>
        <p:nvSpPr>
          <p:cNvPr id="28" name="Google Shape;28;p8"/>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9"/>
        <p:cNvGrpSpPr/>
        <p:nvPr/>
      </p:nvGrpSpPr>
      <p:grpSpPr>
        <a:xfrm>
          <a:off x="0" y="0"/>
          <a:ext cx="0" cy="0"/>
          <a:chOff x="0" y="0"/>
          <a:chExt cx="0" cy="0"/>
        </a:xfrm>
      </p:grpSpPr>
      <p:sp>
        <p:nvSpPr>
          <p:cNvPr id="30" name="Google Shape;30;p9"/>
          <p:cNvSpPr/>
          <p:nvPr/>
        </p:nvSpPr>
        <p:spPr>
          <a:xfrm>
            <a:off x="4572000" y="-125"/>
            <a:ext cx="4572000" cy="4516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31;p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2" name="Google Shape;32;p9"/>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3" name="Google Shape;33;p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4"/>
        <p:cNvGrpSpPr/>
        <p:nvPr/>
      </p:nvGrpSpPr>
      <p:grpSpPr>
        <a:xfrm>
          <a:off x="0" y="0"/>
          <a:ext cx="0" cy="0"/>
          <a:chOff x="0" y="0"/>
          <a:chExt cx="0" cy="0"/>
        </a:xfrm>
      </p:grpSpPr>
      <p:sp>
        <p:nvSpPr>
          <p:cNvPr id="35" name="Google Shape;35;p10"/>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6"/>
        <p:cNvGrpSpPr/>
        <p:nvPr/>
      </p:nvGrpSpPr>
      <p:grpSpPr>
        <a:xfrm>
          <a:off x="0" y="0"/>
          <a:ext cx="0" cy="0"/>
          <a:chOff x="0" y="0"/>
          <a:chExt cx="0" cy="0"/>
        </a:xfrm>
      </p:grpSpPr>
      <p:sp>
        <p:nvSpPr>
          <p:cNvPr id="37" name="Google Shape;37;p11"/>
          <p:cNvSpPr txBox="1"/>
          <p:nvPr/>
        </p:nvSpPr>
        <p:spPr>
          <a:xfrm>
            <a:off x="620300" y="582650"/>
            <a:ext cx="5387700" cy="738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 sz="3600" b="1">
                <a:solidFill>
                  <a:srgbClr val="005AA1"/>
                </a:solidFill>
                <a:latin typeface="Nunito Sans"/>
                <a:ea typeface="Nunito Sans"/>
                <a:cs typeface="Nunito Sans"/>
                <a:sym typeface="Nunito Sans"/>
              </a:rPr>
              <a:t>Headline for the page.</a:t>
            </a:r>
            <a:endParaRPr sz="3600" b="1" i="0" u="none" strike="noStrike" cap="none">
              <a:solidFill>
                <a:srgbClr val="005AA1"/>
              </a:solidFill>
              <a:latin typeface="Nunito Sans"/>
              <a:ea typeface="Nunito Sans"/>
              <a:cs typeface="Nunito Sans"/>
              <a:sym typeface="Nunito Sans"/>
            </a:endParaRPr>
          </a:p>
        </p:txBody>
      </p:sp>
      <p:sp>
        <p:nvSpPr>
          <p:cNvPr id="38" name="Google Shape;38;p11"/>
          <p:cNvSpPr txBox="1"/>
          <p:nvPr/>
        </p:nvSpPr>
        <p:spPr>
          <a:xfrm>
            <a:off x="620300" y="2073275"/>
            <a:ext cx="8144700" cy="923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 sz="1600" b="0" i="0" u="none" strike="noStrike" cap="none">
                <a:solidFill>
                  <a:srgbClr val="434343"/>
                </a:solidFill>
                <a:latin typeface="Nunito Sans"/>
                <a:ea typeface="Nunito Sans"/>
                <a:cs typeface="Nunito Sans"/>
                <a:sym typeface="Nunito Sans"/>
              </a:rPr>
              <a:t>Lorem ipsum dolor sit amet, consectetur adipiscing elit. Donec purus tortor, venenatis id nisi non, dignissim egestas ligula. Praesent scelerisque, libero sed lobortis efficitur, mauris nunc maximus purus, id faucibus mi elit vel tellus. </a:t>
            </a:r>
            <a:endParaRPr sz="1600" b="0" i="0" u="none" strike="noStrike" cap="none">
              <a:solidFill>
                <a:srgbClr val="434343"/>
              </a:solidFill>
              <a:latin typeface="Nunito Sans ExtraBold"/>
              <a:ea typeface="Nunito Sans ExtraBold"/>
              <a:cs typeface="Nunito Sans ExtraBold"/>
              <a:sym typeface="Nunito Sans ExtraBold"/>
            </a:endParaRPr>
          </a:p>
        </p:txBody>
      </p:sp>
      <p:sp>
        <p:nvSpPr>
          <p:cNvPr id="39" name="Google Shape;39;p11"/>
          <p:cNvSpPr txBox="1"/>
          <p:nvPr/>
        </p:nvSpPr>
        <p:spPr>
          <a:xfrm>
            <a:off x="620300" y="1377175"/>
            <a:ext cx="70188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rgbClr val="005AA1"/>
                </a:solidFill>
                <a:latin typeface="Nunito Sans ExtraBold"/>
                <a:ea typeface="Nunito Sans ExtraBold"/>
                <a:cs typeface="Nunito Sans ExtraBold"/>
                <a:sym typeface="Nunito Sans ExtraBold"/>
              </a:rPr>
              <a:t>Subheadline for this slide.</a:t>
            </a:r>
            <a:endParaRPr sz="2400" b="0" i="0" u="none" strike="noStrike" cap="none">
              <a:solidFill>
                <a:srgbClr val="005AA1"/>
              </a:solidFill>
              <a:latin typeface="Nunito Sans ExtraBold"/>
              <a:ea typeface="Nunito Sans ExtraBold"/>
              <a:cs typeface="Nunito Sans ExtraBold"/>
              <a:sym typeface="Nunito Sans ExtraBo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rgbClr val="005AA1"/>
              </a:buClr>
              <a:buSzPts val="3600"/>
              <a:buFont typeface="Nunito Sans"/>
              <a:buNone/>
              <a:defRPr sz="3600" b="1" i="0" u="none" strike="noStrike" cap="none">
                <a:solidFill>
                  <a:srgbClr val="005AA1"/>
                </a:solidFill>
                <a:latin typeface="Nunito Sans"/>
                <a:ea typeface="Nunito Sans"/>
                <a:cs typeface="Nunito Sans"/>
                <a:sym typeface="Nunito San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30200" algn="l" rtl="0">
              <a:lnSpc>
                <a:spcPct val="115000"/>
              </a:lnSpc>
              <a:spcBef>
                <a:spcPts val="0"/>
              </a:spcBef>
              <a:spcAft>
                <a:spcPts val="0"/>
              </a:spcAft>
              <a:buClr>
                <a:schemeClr val="dk2"/>
              </a:buClr>
              <a:buSzPts val="1600"/>
              <a:buFont typeface="Nunito Sans"/>
              <a:buChar char="●"/>
              <a:defRPr sz="1600" i="0" u="none" strike="noStrike" cap="none">
                <a:solidFill>
                  <a:schemeClr val="dk2"/>
                </a:solidFill>
                <a:latin typeface="Nunito Sans"/>
                <a:ea typeface="Nunito Sans"/>
                <a:cs typeface="Nunito Sans"/>
                <a:sym typeface="Nunito Sans"/>
              </a:defRPr>
            </a:lvl1pPr>
            <a:lvl2pPr marL="914400" marR="0" lvl="1" indent="-330200" algn="l" rtl="0">
              <a:lnSpc>
                <a:spcPct val="115000"/>
              </a:lnSpc>
              <a:spcBef>
                <a:spcPts val="0"/>
              </a:spcBef>
              <a:spcAft>
                <a:spcPts val="0"/>
              </a:spcAft>
              <a:buClr>
                <a:schemeClr val="dk2"/>
              </a:buClr>
              <a:buSzPts val="1600"/>
              <a:buFont typeface="Nunito Sans"/>
              <a:buChar char="○"/>
              <a:defRPr sz="1600" i="0" u="none" strike="noStrike" cap="none">
                <a:solidFill>
                  <a:schemeClr val="dk2"/>
                </a:solidFill>
                <a:latin typeface="Nunito Sans"/>
                <a:ea typeface="Nunito Sans"/>
                <a:cs typeface="Nunito Sans"/>
                <a:sym typeface="Nunito Sans"/>
              </a:defRPr>
            </a:lvl2pPr>
            <a:lvl3pPr marL="1371600" marR="0" lvl="2" indent="-330200" algn="l" rtl="0">
              <a:lnSpc>
                <a:spcPct val="115000"/>
              </a:lnSpc>
              <a:spcBef>
                <a:spcPts val="0"/>
              </a:spcBef>
              <a:spcAft>
                <a:spcPts val="0"/>
              </a:spcAft>
              <a:buClr>
                <a:schemeClr val="dk2"/>
              </a:buClr>
              <a:buSzPts val="1600"/>
              <a:buFont typeface="Nunito Sans"/>
              <a:buChar char="■"/>
              <a:defRPr sz="1600" i="0" u="none" strike="noStrike" cap="none">
                <a:solidFill>
                  <a:schemeClr val="dk2"/>
                </a:solidFill>
                <a:latin typeface="Nunito Sans"/>
                <a:ea typeface="Nunito Sans"/>
                <a:cs typeface="Nunito Sans"/>
                <a:sym typeface="Nunito Sans"/>
              </a:defRPr>
            </a:lvl3pPr>
            <a:lvl4pPr marL="1828800" marR="0" lvl="3" indent="-330200" algn="l" rtl="0">
              <a:lnSpc>
                <a:spcPct val="115000"/>
              </a:lnSpc>
              <a:spcBef>
                <a:spcPts val="0"/>
              </a:spcBef>
              <a:spcAft>
                <a:spcPts val="0"/>
              </a:spcAft>
              <a:buClr>
                <a:schemeClr val="dk2"/>
              </a:buClr>
              <a:buSzPts val="1600"/>
              <a:buFont typeface="Nunito Sans"/>
              <a:buChar char="●"/>
              <a:defRPr sz="1600" i="0" u="none" strike="noStrike" cap="none">
                <a:solidFill>
                  <a:schemeClr val="dk2"/>
                </a:solidFill>
                <a:latin typeface="Nunito Sans"/>
                <a:ea typeface="Nunito Sans"/>
                <a:cs typeface="Nunito Sans"/>
                <a:sym typeface="Nunito Sans"/>
              </a:defRPr>
            </a:lvl4pPr>
            <a:lvl5pPr marL="2286000" marR="0" lvl="4" indent="-330200" algn="l" rtl="0">
              <a:lnSpc>
                <a:spcPct val="115000"/>
              </a:lnSpc>
              <a:spcBef>
                <a:spcPts val="0"/>
              </a:spcBef>
              <a:spcAft>
                <a:spcPts val="0"/>
              </a:spcAft>
              <a:buClr>
                <a:schemeClr val="dk2"/>
              </a:buClr>
              <a:buSzPts val="1600"/>
              <a:buFont typeface="Nunito Sans"/>
              <a:buChar char="○"/>
              <a:defRPr sz="1600" i="0" u="none" strike="noStrike" cap="none">
                <a:solidFill>
                  <a:schemeClr val="dk2"/>
                </a:solidFill>
                <a:latin typeface="Nunito Sans"/>
                <a:ea typeface="Nunito Sans"/>
                <a:cs typeface="Nunito Sans"/>
                <a:sym typeface="Nunito Sans"/>
              </a:defRPr>
            </a:lvl5pPr>
            <a:lvl6pPr marL="2743200" marR="0" lvl="5" indent="-330200" algn="l" rtl="0">
              <a:lnSpc>
                <a:spcPct val="115000"/>
              </a:lnSpc>
              <a:spcBef>
                <a:spcPts val="0"/>
              </a:spcBef>
              <a:spcAft>
                <a:spcPts val="0"/>
              </a:spcAft>
              <a:buClr>
                <a:schemeClr val="dk2"/>
              </a:buClr>
              <a:buSzPts val="1600"/>
              <a:buFont typeface="Nunito Sans"/>
              <a:buChar char="■"/>
              <a:defRPr sz="1600" i="0" u="none" strike="noStrike" cap="none">
                <a:solidFill>
                  <a:schemeClr val="dk2"/>
                </a:solidFill>
                <a:latin typeface="Nunito Sans"/>
                <a:ea typeface="Nunito Sans"/>
                <a:cs typeface="Nunito Sans"/>
                <a:sym typeface="Nunito Sans"/>
              </a:defRPr>
            </a:lvl6pPr>
            <a:lvl7pPr marL="3200400" marR="0" lvl="6" indent="-330200" algn="l" rtl="0">
              <a:lnSpc>
                <a:spcPct val="115000"/>
              </a:lnSpc>
              <a:spcBef>
                <a:spcPts val="0"/>
              </a:spcBef>
              <a:spcAft>
                <a:spcPts val="0"/>
              </a:spcAft>
              <a:buClr>
                <a:schemeClr val="dk2"/>
              </a:buClr>
              <a:buSzPts val="1600"/>
              <a:buFont typeface="Nunito Sans"/>
              <a:buChar char="●"/>
              <a:defRPr sz="1600" i="0" u="none" strike="noStrike" cap="none">
                <a:solidFill>
                  <a:schemeClr val="dk2"/>
                </a:solidFill>
                <a:latin typeface="Nunito Sans"/>
                <a:ea typeface="Nunito Sans"/>
                <a:cs typeface="Nunito Sans"/>
                <a:sym typeface="Nunito Sans"/>
              </a:defRPr>
            </a:lvl7pPr>
            <a:lvl8pPr marL="3657600" marR="0" lvl="7" indent="-330200" algn="l" rtl="0">
              <a:lnSpc>
                <a:spcPct val="115000"/>
              </a:lnSpc>
              <a:spcBef>
                <a:spcPts val="0"/>
              </a:spcBef>
              <a:spcAft>
                <a:spcPts val="0"/>
              </a:spcAft>
              <a:buClr>
                <a:schemeClr val="dk2"/>
              </a:buClr>
              <a:buSzPts val="1600"/>
              <a:buFont typeface="Nunito Sans"/>
              <a:buChar char="○"/>
              <a:defRPr sz="1600" i="0" u="none" strike="noStrike" cap="none">
                <a:solidFill>
                  <a:schemeClr val="dk2"/>
                </a:solidFill>
                <a:latin typeface="Nunito Sans"/>
                <a:ea typeface="Nunito Sans"/>
                <a:cs typeface="Nunito Sans"/>
                <a:sym typeface="Nunito Sans"/>
              </a:defRPr>
            </a:lvl8pPr>
            <a:lvl9pPr marL="4114800" marR="0" lvl="8" indent="-330200" algn="l" rtl="0">
              <a:lnSpc>
                <a:spcPct val="115000"/>
              </a:lnSpc>
              <a:spcBef>
                <a:spcPts val="0"/>
              </a:spcBef>
              <a:spcAft>
                <a:spcPts val="0"/>
              </a:spcAft>
              <a:buClr>
                <a:schemeClr val="dk2"/>
              </a:buClr>
              <a:buSzPts val="1600"/>
              <a:buFont typeface="Nunito Sans"/>
              <a:buChar char="■"/>
              <a:defRPr sz="1600" i="0" u="none" strike="noStrike" cap="none">
                <a:solidFill>
                  <a:schemeClr val="dk2"/>
                </a:solidFill>
                <a:latin typeface="Nunito Sans"/>
                <a:ea typeface="Nunito Sans"/>
                <a:cs typeface="Nunito Sans"/>
                <a:sym typeface="Nunito Sans"/>
              </a:defRPr>
            </a:lvl9pPr>
          </a:lstStyle>
          <a:p>
            <a:endParaRPr/>
          </a:p>
        </p:txBody>
      </p:sp>
      <p:sp>
        <p:nvSpPr>
          <p:cNvPr id="8" name="Google Shape;8;p1"/>
          <p:cNvSpPr/>
          <p:nvPr/>
        </p:nvSpPr>
        <p:spPr>
          <a:xfrm rot="10800000">
            <a:off x="0" y="4503075"/>
            <a:ext cx="9144000" cy="640500"/>
          </a:xfrm>
          <a:prstGeom prst="rect">
            <a:avLst/>
          </a:prstGeom>
          <a:gradFill>
            <a:gsLst>
              <a:gs pos="0">
                <a:srgbClr val="005AA1"/>
              </a:gs>
              <a:gs pos="100000">
                <a:srgbClr val="00295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 name="Google Shape;9;p1"/>
          <p:cNvPicPr preferRelativeResize="0"/>
          <p:nvPr/>
        </p:nvPicPr>
        <p:blipFill rotWithShape="1">
          <a:blip r:embed="rId10">
            <a:alphaModFix/>
          </a:blip>
          <a:srcRect/>
          <a:stretch/>
        </p:blipFill>
        <p:spPr>
          <a:xfrm>
            <a:off x="313450" y="4655250"/>
            <a:ext cx="1418226" cy="34497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 id="2147483654" r:id="rId5"/>
    <p:sldLayoutId id="2147483655" r:id="rId6"/>
    <p:sldLayoutId id="2147483656" r:id="rId7"/>
    <p:sldLayoutId id="2147483657"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BA471AD-3859-33A2-140C-66187530948B}"/>
              </a:ext>
            </a:extLst>
          </p:cNvPr>
          <p:cNvSpPr>
            <a:spLocks noGrp="1"/>
          </p:cNvSpPr>
          <p:nvPr>
            <p:ph type="ctrTitle"/>
          </p:nvPr>
        </p:nvSpPr>
        <p:spPr>
          <a:xfrm>
            <a:off x="384279" y="418003"/>
            <a:ext cx="8520600" cy="895539"/>
          </a:xfrm>
        </p:spPr>
        <p:txBody>
          <a:bodyPr>
            <a:normAutofit fontScale="90000"/>
          </a:bodyPr>
          <a:lstStyle/>
          <a:p>
            <a:r>
              <a:rPr lang="en-US" sz="2700" b="1" dirty="0">
                <a:solidFill>
                  <a:srgbClr val="005AA1"/>
                </a:solidFill>
                <a:latin typeface="Nunito Sans"/>
              </a:rPr>
              <a:t>Operations/Construction/Projects/Planning Update</a:t>
            </a:r>
            <a:br>
              <a:rPr lang="en-US" sz="4800" b="1" dirty="0">
                <a:solidFill>
                  <a:srgbClr val="005AA1"/>
                </a:solidFill>
                <a:latin typeface="Nunito Sans"/>
                <a:sym typeface="Nunito Sans"/>
              </a:rPr>
            </a:br>
            <a:endParaRPr lang="en-US" dirty="0"/>
          </a:p>
        </p:txBody>
      </p:sp>
      <p:sp>
        <p:nvSpPr>
          <p:cNvPr id="6" name="Subtitle 5">
            <a:extLst>
              <a:ext uri="{FF2B5EF4-FFF2-40B4-BE49-F238E27FC236}">
                <a16:creationId xmlns:a16="http://schemas.microsoft.com/office/drawing/2014/main" id="{13889D7D-CBBC-96D1-D888-CEBD00EBDE28}"/>
              </a:ext>
            </a:extLst>
          </p:cNvPr>
          <p:cNvSpPr>
            <a:spLocks noGrp="1"/>
          </p:cNvSpPr>
          <p:nvPr>
            <p:ph type="subTitle" idx="1"/>
          </p:nvPr>
        </p:nvSpPr>
        <p:spPr>
          <a:xfrm>
            <a:off x="311700" y="663262"/>
            <a:ext cx="8520600" cy="3771234"/>
          </a:xfrm>
        </p:spPr>
        <p:txBody>
          <a:bodyPr>
            <a:normAutofit fontScale="92500" lnSpcReduction="10000"/>
          </a:bodyPr>
          <a:lstStyle/>
          <a:p>
            <a:pPr marL="127000" indent="0" algn="l"/>
            <a:r>
              <a:rPr lang="en-US" sz="1800" b="1" i="0" u="none" strike="noStrike" baseline="0" dirty="0">
                <a:latin typeface="ArialMT"/>
              </a:rPr>
              <a:t>Duluth International Airport:</a:t>
            </a:r>
          </a:p>
          <a:p>
            <a:pPr marL="127000" indent="0" algn="l"/>
            <a:endParaRPr lang="en-US" sz="1800" b="0" i="0" u="none" strike="noStrike" baseline="0" dirty="0">
              <a:latin typeface="ArialMT"/>
            </a:endParaRPr>
          </a:p>
          <a:p>
            <a:pPr algn="l">
              <a:buFont typeface="Arial" panose="020B0604020202020204" pitchFamily="34" charset="0"/>
              <a:buChar char="•"/>
            </a:pPr>
            <a:r>
              <a:rPr lang="en-US" sz="1800" b="0" i="0" u="none" strike="noStrike" baseline="0" dirty="0">
                <a:latin typeface="ArialMT"/>
              </a:rPr>
              <a:t>Air Traffic Control Tower</a:t>
            </a:r>
          </a:p>
          <a:p>
            <a:pPr lvl="1" algn="l">
              <a:buFont typeface="Arial" panose="020B0604020202020204" pitchFamily="34" charset="0"/>
              <a:buChar char="•"/>
            </a:pPr>
            <a:r>
              <a:rPr lang="en-US" sz="1800" dirty="0">
                <a:latin typeface="ArialMT"/>
              </a:rPr>
              <a:t>H&amp;U Introduction</a:t>
            </a:r>
          </a:p>
          <a:p>
            <a:pPr lvl="1" algn="l">
              <a:buFont typeface="Arial" panose="020B0604020202020204" pitchFamily="34" charset="0"/>
              <a:buChar char="•"/>
            </a:pPr>
            <a:r>
              <a:rPr lang="en-US" sz="1800" dirty="0">
                <a:latin typeface="ArialMT"/>
              </a:rPr>
              <a:t>Groundbreaking – Spring 2026</a:t>
            </a:r>
          </a:p>
          <a:p>
            <a:pPr algn="l">
              <a:buFont typeface="Arial" panose="020B0604020202020204" pitchFamily="34" charset="0"/>
              <a:buChar char="•"/>
            </a:pPr>
            <a:r>
              <a:rPr lang="en-US" sz="1800" b="0" i="0" u="none" strike="noStrike" baseline="0" dirty="0">
                <a:latin typeface="ArialMT"/>
              </a:rPr>
              <a:t>Taxiway A – Phase 3 Construction </a:t>
            </a:r>
            <a:endParaRPr lang="en-US" sz="1800" dirty="0">
              <a:latin typeface="ArialMT"/>
            </a:endParaRPr>
          </a:p>
          <a:p>
            <a:pPr algn="l">
              <a:buFont typeface="Arial" panose="020B0604020202020204" pitchFamily="34" charset="0"/>
              <a:buChar char="•"/>
            </a:pPr>
            <a:r>
              <a:rPr lang="en-US" sz="1800" b="0" i="0" u="none" strike="noStrike" baseline="0" dirty="0">
                <a:latin typeface="ArialMT"/>
              </a:rPr>
              <a:t>Building 100 Demo</a:t>
            </a:r>
          </a:p>
          <a:p>
            <a:pPr algn="l">
              <a:buFont typeface="Arial" panose="020B0604020202020204" pitchFamily="34" charset="0"/>
              <a:buChar char="•"/>
            </a:pPr>
            <a:r>
              <a:rPr lang="en-US" sz="1800" b="0" i="0" u="none" strike="noStrike" baseline="0" dirty="0">
                <a:latin typeface="ArialMT"/>
              </a:rPr>
              <a:t>Airshow 2024 – Recap</a:t>
            </a:r>
          </a:p>
          <a:p>
            <a:pPr marL="127000" indent="0" algn="l"/>
            <a:endParaRPr lang="en-US" sz="1800" b="0" i="0" u="none" strike="noStrike" baseline="0" dirty="0">
              <a:latin typeface="ArialMT"/>
            </a:endParaRPr>
          </a:p>
          <a:p>
            <a:pPr marL="127000" indent="0" algn="l"/>
            <a:r>
              <a:rPr lang="en-US" sz="1800" b="1" dirty="0">
                <a:latin typeface="ArialMT"/>
              </a:rPr>
              <a:t>Sky Harbor Airport:</a:t>
            </a:r>
          </a:p>
          <a:p>
            <a:pPr marL="127000" indent="0" algn="l"/>
            <a:endParaRPr lang="en-US" sz="1800" dirty="0">
              <a:latin typeface="ArialMT"/>
            </a:endParaRPr>
          </a:p>
          <a:p>
            <a:pPr marL="412750" indent="-285750" algn="l">
              <a:buFont typeface="Arial" panose="020B0604020202020204" pitchFamily="34" charset="0"/>
              <a:buChar char="•"/>
            </a:pPr>
            <a:r>
              <a:rPr lang="en-US" sz="1800" b="0" i="0" u="none" strike="noStrike" baseline="0" dirty="0">
                <a:latin typeface="ArialMT"/>
              </a:rPr>
              <a:t>New General Aviation Terminal Construction Update</a:t>
            </a:r>
          </a:p>
          <a:p>
            <a:pPr marL="412750" indent="-285750" algn="l">
              <a:buFont typeface="Arial" panose="020B0604020202020204" pitchFamily="34" charset="0"/>
              <a:buChar char="•"/>
            </a:pPr>
            <a:r>
              <a:rPr lang="en-US" sz="1800" dirty="0">
                <a:latin typeface="ArialMT"/>
              </a:rPr>
              <a:t>New Snow Removal Equipment Building Construction Update</a:t>
            </a:r>
          </a:p>
          <a:p>
            <a:pPr marL="412750" indent="-285750" algn="l">
              <a:buFont typeface="Arial" panose="020B0604020202020204" pitchFamily="34" charset="0"/>
              <a:buChar char="•"/>
            </a:pPr>
            <a:r>
              <a:rPr lang="en-US" sz="1800" dirty="0">
                <a:latin typeface="ArialMT"/>
              </a:rPr>
              <a:t>Cessna 180/185 Fly-in Recap</a:t>
            </a:r>
            <a:endParaRPr lang="en-US" sz="1800" b="0" i="0" u="none" strike="noStrike" baseline="0" dirty="0">
              <a:latin typeface="ArialMT"/>
            </a:endParaRPr>
          </a:p>
        </p:txBody>
      </p:sp>
    </p:spTree>
    <p:extLst>
      <p:ext uri="{BB962C8B-B14F-4D97-AF65-F5344CB8AC3E}">
        <p14:creationId xmlns:p14="http://schemas.microsoft.com/office/powerpoint/2010/main" val="1519692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E0F82-9173-F8B8-331E-B95B5088BE84}"/>
              </a:ext>
            </a:extLst>
          </p:cNvPr>
          <p:cNvSpPr>
            <a:spLocks noGrp="1"/>
          </p:cNvSpPr>
          <p:nvPr>
            <p:ph type="title"/>
          </p:nvPr>
        </p:nvSpPr>
        <p:spPr>
          <a:xfrm>
            <a:off x="311700" y="445025"/>
            <a:ext cx="2753472" cy="572700"/>
          </a:xfrm>
        </p:spPr>
        <p:txBody>
          <a:bodyPr>
            <a:normAutofit fontScale="90000"/>
          </a:bodyPr>
          <a:lstStyle/>
          <a:p>
            <a:br>
              <a:rPr lang="en-US" sz="3600" b="0" i="0" u="none" strike="noStrike" baseline="0" dirty="0">
                <a:latin typeface="ArialMT"/>
              </a:rPr>
            </a:br>
            <a:br>
              <a:rPr lang="en-US" sz="3600" b="0" i="0" u="none" strike="noStrike" baseline="0" dirty="0">
                <a:latin typeface="ArialMT"/>
              </a:rPr>
            </a:br>
            <a:r>
              <a:rPr lang="en-US" sz="3600" b="0" i="0" u="none" strike="noStrike" baseline="0" dirty="0">
                <a:latin typeface="ArialMT"/>
              </a:rPr>
              <a:t>July 31</a:t>
            </a:r>
            <a:r>
              <a:rPr lang="en-US" sz="3600" b="0" i="0" u="none" strike="noStrike" baseline="30000" dirty="0">
                <a:latin typeface="ArialMT"/>
              </a:rPr>
              <a:t>st</a:t>
            </a:r>
            <a:r>
              <a:rPr lang="en-US" sz="3600" b="0" i="0" u="none" strike="noStrike" baseline="0" dirty="0">
                <a:latin typeface="ArialMT"/>
              </a:rPr>
              <a:t> </a:t>
            </a:r>
            <a:br>
              <a:rPr lang="en-US" sz="3600" b="0" i="0" u="none" strike="noStrike" baseline="0" dirty="0">
                <a:latin typeface="ArialMT"/>
              </a:rPr>
            </a:br>
            <a:br>
              <a:rPr lang="en-US" sz="3600" b="0" i="0" u="none" strike="noStrike" baseline="0" dirty="0">
                <a:latin typeface="ArialMT"/>
              </a:rPr>
            </a:br>
            <a:r>
              <a:rPr lang="en-US" sz="3600" b="0" i="0" u="none" strike="noStrike" baseline="0" dirty="0">
                <a:latin typeface="ArialMT"/>
              </a:rPr>
              <a:t>over Lake Superior!</a:t>
            </a:r>
            <a:br>
              <a:rPr lang="en-US" sz="3600" b="0" i="0" u="none" strike="noStrike" baseline="0" dirty="0">
                <a:latin typeface="ArialMT"/>
              </a:rPr>
            </a:br>
            <a:endParaRPr lang="en-US" dirty="0"/>
          </a:p>
        </p:txBody>
      </p:sp>
      <p:sp>
        <p:nvSpPr>
          <p:cNvPr id="4" name="Text Placeholder 3">
            <a:extLst>
              <a:ext uri="{FF2B5EF4-FFF2-40B4-BE49-F238E27FC236}">
                <a16:creationId xmlns:a16="http://schemas.microsoft.com/office/drawing/2014/main" id="{0F897E41-E7C6-2F54-2DB7-1957873B3B85}"/>
              </a:ext>
            </a:extLst>
          </p:cNvPr>
          <p:cNvSpPr>
            <a:spLocks noGrp="1"/>
          </p:cNvSpPr>
          <p:nvPr>
            <p:ph type="body" idx="2"/>
          </p:nvPr>
        </p:nvSpPr>
        <p:spPr/>
        <p:txBody>
          <a:bodyPr/>
          <a:lstStyle/>
          <a:p>
            <a:endParaRPr lang="en-US"/>
          </a:p>
        </p:txBody>
      </p:sp>
      <p:pic>
        <p:nvPicPr>
          <p:cNvPr id="6" name="Picture 5">
            <a:extLst>
              <a:ext uri="{FF2B5EF4-FFF2-40B4-BE49-F238E27FC236}">
                <a16:creationId xmlns:a16="http://schemas.microsoft.com/office/drawing/2014/main" id="{A86FB9A7-851E-518B-83E1-A6E967EEE3EE}"/>
              </a:ext>
            </a:extLst>
          </p:cNvPr>
          <p:cNvPicPr>
            <a:picLocks noChangeAspect="1"/>
          </p:cNvPicPr>
          <p:nvPr/>
        </p:nvPicPr>
        <p:blipFill>
          <a:blip r:embed="rId2"/>
          <a:stretch>
            <a:fillRect/>
          </a:stretch>
        </p:blipFill>
        <p:spPr>
          <a:xfrm>
            <a:off x="3005611" y="128789"/>
            <a:ext cx="5689094" cy="4229100"/>
          </a:xfrm>
          <a:prstGeom prst="rect">
            <a:avLst/>
          </a:prstGeom>
        </p:spPr>
      </p:pic>
    </p:spTree>
    <p:extLst>
      <p:ext uri="{BB962C8B-B14F-4D97-AF65-F5344CB8AC3E}">
        <p14:creationId xmlns:p14="http://schemas.microsoft.com/office/powerpoint/2010/main" val="33387698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p:nvPr/>
        </p:nvSpPr>
        <p:spPr>
          <a:xfrm>
            <a:off x="182715" y="241287"/>
            <a:ext cx="8545414" cy="492412"/>
          </a:xfrm>
          <a:prstGeom prst="rect">
            <a:avLst/>
          </a:prstGeom>
          <a:noFill/>
          <a:ln>
            <a:noFill/>
          </a:ln>
        </p:spPr>
        <p:txBody>
          <a:bodyPr spcFirstLastPara="1" wrap="square" lIns="91425" tIns="91425" rIns="91425" bIns="91425" anchor="t" anchorCtr="0">
            <a:spAutoFit/>
          </a:bodyPr>
          <a:lstStyle/>
          <a:p>
            <a:pPr>
              <a:buSzPts val="3600"/>
            </a:pPr>
            <a:r>
              <a:rPr lang="en-US" sz="2000" b="1" dirty="0">
                <a:solidFill>
                  <a:srgbClr val="005AA1"/>
                </a:solidFill>
                <a:latin typeface="Nunito Sans"/>
              </a:rPr>
              <a:t>Taxiway A Phase 3 Reconstruction</a:t>
            </a:r>
            <a:endParaRPr lang="en-US" sz="2000" b="1" dirty="0">
              <a:solidFill>
                <a:srgbClr val="005AA1"/>
              </a:solidFill>
              <a:latin typeface="Nunito Sans"/>
              <a:sym typeface="Nunito Sans"/>
            </a:endParaRPr>
          </a:p>
        </p:txBody>
      </p:sp>
      <p:sp>
        <p:nvSpPr>
          <p:cNvPr id="57" name="Google Shape;57;p13"/>
          <p:cNvSpPr/>
          <p:nvPr/>
        </p:nvSpPr>
        <p:spPr>
          <a:xfrm rot="10800000">
            <a:off x="0" y="4503075"/>
            <a:ext cx="9144000" cy="640500"/>
          </a:xfrm>
          <a:prstGeom prst="rect">
            <a:avLst/>
          </a:prstGeom>
          <a:gradFill>
            <a:gsLst>
              <a:gs pos="0">
                <a:srgbClr val="005AA1"/>
              </a:gs>
              <a:gs pos="100000">
                <a:srgbClr val="00295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8" name="Google Shape;58;p13"/>
          <p:cNvPicPr preferRelativeResize="0"/>
          <p:nvPr/>
        </p:nvPicPr>
        <p:blipFill rotWithShape="1">
          <a:blip r:embed="rId3">
            <a:alphaModFix/>
          </a:blip>
          <a:srcRect/>
          <a:stretch/>
        </p:blipFill>
        <p:spPr>
          <a:xfrm>
            <a:off x="313450" y="4655250"/>
            <a:ext cx="1418226" cy="344975"/>
          </a:xfrm>
          <a:prstGeom prst="rect">
            <a:avLst/>
          </a:prstGeom>
          <a:noFill/>
          <a:ln>
            <a:noFill/>
          </a:ln>
        </p:spPr>
      </p:pic>
      <p:pic>
        <p:nvPicPr>
          <p:cNvPr id="4" name="Picture 3">
            <a:extLst>
              <a:ext uri="{FF2B5EF4-FFF2-40B4-BE49-F238E27FC236}">
                <a16:creationId xmlns:a16="http://schemas.microsoft.com/office/drawing/2014/main" id="{09F0ED48-ED1A-34D6-AC7D-A36AF3801D84}"/>
              </a:ext>
            </a:extLst>
          </p:cNvPr>
          <p:cNvPicPr>
            <a:picLocks noChangeAspect="1"/>
          </p:cNvPicPr>
          <p:nvPr/>
        </p:nvPicPr>
        <p:blipFill>
          <a:blip r:embed="rId4"/>
          <a:stretch>
            <a:fillRect/>
          </a:stretch>
        </p:blipFill>
        <p:spPr>
          <a:xfrm>
            <a:off x="565715" y="1199588"/>
            <a:ext cx="2331922" cy="2636748"/>
          </a:xfrm>
          <a:prstGeom prst="rect">
            <a:avLst/>
          </a:prstGeom>
        </p:spPr>
      </p:pic>
      <p:pic>
        <p:nvPicPr>
          <p:cNvPr id="3" name="Picture 2">
            <a:extLst>
              <a:ext uri="{FF2B5EF4-FFF2-40B4-BE49-F238E27FC236}">
                <a16:creationId xmlns:a16="http://schemas.microsoft.com/office/drawing/2014/main" id="{78443944-FAFD-ECEA-A13B-6EE5477F752F}"/>
              </a:ext>
            </a:extLst>
          </p:cNvPr>
          <p:cNvPicPr>
            <a:picLocks noChangeAspect="1"/>
          </p:cNvPicPr>
          <p:nvPr/>
        </p:nvPicPr>
        <p:blipFill>
          <a:blip r:embed="rId5"/>
          <a:stretch>
            <a:fillRect/>
          </a:stretch>
        </p:blipFill>
        <p:spPr>
          <a:xfrm>
            <a:off x="6278641" y="728503"/>
            <a:ext cx="2219900" cy="1574397"/>
          </a:xfrm>
          <a:prstGeom prst="rect">
            <a:avLst/>
          </a:prstGeom>
        </p:spPr>
      </p:pic>
      <p:pic>
        <p:nvPicPr>
          <p:cNvPr id="7" name="Picture 6">
            <a:extLst>
              <a:ext uri="{FF2B5EF4-FFF2-40B4-BE49-F238E27FC236}">
                <a16:creationId xmlns:a16="http://schemas.microsoft.com/office/drawing/2014/main" id="{9ECDA6C1-DC84-CCCB-0B4F-4F0223A5C6FC}"/>
              </a:ext>
            </a:extLst>
          </p:cNvPr>
          <p:cNvPicPr>
            <a:picLocks noChangeAspect="1"/>
          </p:cNvPicPr>
          <p:nvPr/>
        </p:nvPicPr>
        <p:blipFill>
          <a:blip r:embed="rId6"/>
          <a:stretch>
            <a:fillRect/>
          </a:stretch>
        </p:blipFill>
        <p:spPr>
          <a:xfrm>
            <a:off x="3646255" y="733700"/>
            <a:ext cx="2331924" cy="1576788"/>
          </a:xfrm>
          <a:prstGeom prst="rect">
            <a:avLst/>
          </a:prstGeom>
        </p:spPr>
      </p:pic>
      <p:pic>
        <p:nvPicPr>
          <p:cNvPr id="9" name="Picture 8">
            <a:extLst>
              <a:ext uri="{FF2B5EF4-FFF2-40B4-BE49-F238E27FC236}">
                <a16:creationId xmlns:a16="http://schemas.microsoft.com/office/drawing/2014/main" id="{7EDD9BEB-F469-7CD7-A7CC-8A8E07245684}"/>
              </a:ext>
            </a:extLst>
          </p:cNvPr>
          <p:cNvPicPr>
            <a:picLocks noChangeAspect="1"/>
          </p:cNvPicPr>
          <p:nvPr/>
        </p:nvPicPr>
        <p:blipFill>
          <a:blip r:embed="rId7"/>
          <a:stretch>
            <a:fillRect/>
          </a:stretch>
        </p:blipFill>
        <p:spPr>
          <a:xfrm>
            <a:off x="3646255" y="2517962"/>
            <a:ext cx="2331923" cy="1757731"/>
          </a:xfrm>
          <a:prstGeom prst="rect">
            <a:avLst/>
          </a:prstGeom>
        </p:spPr>
      </p:pic>
      <p:pic>
        <p:nvPicPr>
          <p:cNvPr id="11" name="Picture 10">
            <a:extLst>
              <a:ext uri="{FF2B5EF4-FFF2-40B4-BE49-F238E27FC236}">
                <a16:creationId xmlns:a16="http://schemas.microsoft.com/office/drawing/2014/main" id="{065A701E-2372-C9EA-C6F0-24113791BA05}"/>
              </a:ext>
            </a:extLst>
          </p:cNvPr>
          <p:cNvPicPr>
            <a:picLocks noChangeAspect="1"/>
          </p:cNvPicPr>
          <p:nvPr/>
        </p:nvPicPr>
        <p:blipFill rotWithShape="1">
          <a:blip r:embed="rId8"/>
          <a:srcRect r="6449"/>
          <a:stretch/>
        </p:blipFill>
        <p:spPr>
          <a:xfrm>
            <a:off x="6278640" y="2517961"/>
            <a:ext cx="2219901" cy="1757731"/>
          </a:xfrm>
          <a:prstGeom prst="rect">
            <a:avLst/>
          </a:prstGeom>
        </p:spPr>
      </p:pic>
    </p:spTree>
    <p:extLst>
      <p:ext uri="{BB962C8B-B14F-4D97-AF65-F5344CB8AC3E}">
        <p14:creationId xmlns:p14="http://schemas.microsoft.com/office/powerpoint/2010/main" val="2293125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BA471AD-3859-33A2-140C-66187530948B}"/>
              </a:ext>
            </a:extLst>
          </p:cNvPr>
          <p:cNvSpPr>
            <a:spLocks noGrp="1"/>
          </p:cNvSpPr>
          <p:nvPr>
            <p:ph type="ctrTitle"/>
          </p:nvPr>
        </p:nvSpPr>
        <p:spPr>
          <a:xfrm>
            <a:off x="384279" y="418003"/>
            <a:ext cx="8520600" cy="895539"/>
          </a:xfrm>
        </p:spPr>
        <p:txBody>
          <a:bodyPr>
            <a:normAutofit fontScale="90000"/>
          </a:bodyPr>
          <a:lstStyle/>
          <a:p>
            <a:r>
              <a:rPr lang="en-US" sz="2700" b="1" dirty="0">
                <a:solidFill>
                  <a:srgbClr val="005AA1"/>
                </a:solidFill>
                <a:latin typeface="Nunito Sans"/>
              </a:rPr>
              <a:t>Operations/Construction/Projects/Planning Update</a:t>
            </a:r>
            <a:br>
              <a:rPr lang="en-US" sz="4800" b="1" dirty="0">
                <a:solidFill>
                  <a:srgbClr val="005AA1"/>
                </a:solidFill>
                <a:latin typeface="Nunito Sans"/>
                <a:sym typeface="Nunito Sans"/>
              </a:rPr>
            </a:br>
            <a:endParaRPr lang="en-US" dirty="0"/>
          </a:p>
        </p:txBody>
      </p:sp>
      <p:sp>
        <p:nvSpPr>
          <p:cNvPr id="6" name="Subtitle 5">
            <a:extLst>
              <a:ext uri="{FF2B5EF4-FFF2-40B4-BE49-F238E27FC236}">
                <a16:creationId xmlns:a16="http://schemas.microsoft.com/office/drawing/2014/main" id="{13889D7D-CBBC-96D1-D888-CEBD00EBDE28}"/>
              </a:ext>
            </a:extLst>
          </p:cNvPr>
          <p:cNvSpPr>
            <a:spLocks noGrp="1"/>
          </p:cNvSpPr>
          <p:nvPr>
            <p:ph type="subTitle" idx="1"/>
          </p:nvPr>
        </p:nvSpPr>
        <p:spPr>
          <a:xfrm>
            <a:off x="311700" y="663262"/>
            <a:ext cx="8520600" cy="3771234"/>
          </a:xfrm>
        </p:spPr>
        <p:txBody>
          <a:bodyPr>
            <a:normAutofit fontScale="92500" lnSpcReduction="10000"/>
          </a:bodyPr>
          <a:lstStyle/>
          <a:p>
            <a:pPr marL="127000" indent="0" algn="l"/>
            <a:r>
              <a:rPr lang="en-US" sz="1800" b="1" i="0" u="none" strike="noStrike" baseline="0" dirty="0">
                <a:latin typeface="ArialMT"/>
              </a:rPr>
              <a:t>Duluth International Airport:</a:t>
            </a:r>
          </a:p>
          <a:p>
            <a:pPr marL="127000" indent="0" algn="l"/>
            <a:endParaRPr lang="en-US" sz="1800" b="0" i="0" u="none" strike="noStrike" baseline="0" dirty="0">
              <a:latin typeface="ArialMT"/>
            </a:endParaRPr>
          </a:p>
          <a:p>
            <a:pPr algn="l">
              <a:buFont typeface="Arial" panose="020B0604020202020204" pitchFamily="34" charset="0"/>
              <a:buChar char="•"/>
            </a:pPr>
            <a:r>
              <a:rPr lang="en-US" sz="1800" b="0" i="0" u="none" strike="noStrike" baseline="0" dirty="0">
                <a:latin typeface="ArialMT"/>
              </a:rPr>
              <a:t>Air Traffic Control Tower</a:t>
            </a:r>
          </a:p>
          <a:p>
            <a:pPr lvl="1" algn="l">
              <a:buFont typeface="Arial" panose="020B0604020202020204" pitchFamily="34" charset="0"/>
              <a:buChar char="•"/>
            </a:pPr>
            <a:r>
              <a:rPr lang="en-US" sz="1800" dirty="0">
                <a:latin typeface="ArialMT"/>
              </a:rPr>
              <a:t>H&amp;U Introduction</a:t>
            </a:r>
          </a:p>
          <a:p>
            <a:pPr lvl="1" algn="l">
              <a:buFont typeface="Arial" panose="020B0604020202020204" pitchFamily="34" charset="0"/>
              <a:buChar char="•"/>
            </a:pPr>
            <a:r>
              <a:rPr lang="en-US" sz="1800" dirty="0">
                <a:latin typeface="ArialMT"/>
              </a:rPr>
              <a:t>Groundbreaking – Spring 2026</a:t>
            </a:r>
          </a:p>
          <a:p>
            <a:pPr algn="l">
              <a:buFont typeface="Arial" panose="020B0604020202020204" pitchFamily="34" charset="0"/>
              <a:buChar char="•"/>
            </a:pPr>
            <a:r>
              <a:rPr lang="en-US" sz="1800" b="0" i="0" u="none" strike="noStrike" baseline="0" dirty="0">
                <a:latin typeface="ArialMT"/>
              </a:rPr>
              <a:t>Taxiway A – Phase 3 Construction </a:t>
            </a:r>
            <a:endParaRPr lang="en-US" sz="1800" dirty="0">
              <a:latin typeface="ArialMT"/>
            </a:endParaRPr>
          </a:p>
          <a:p>
            <a:pPr algn="l">
              <a:buFont typeface="Arial" panose="020B0604020202020204" pitchFamily="34" charset="0"/>
              <a:buChar char="•"/>
            </a:pPr>
            <a:r>
              <a:rPr lang="en-US" sz="1800" b="0" i="0" u="none" strike="noStrike" baseline="0" dirty="0">
                <a:latin typeface="ArialMT"/>
              </a:rPr>
              <a:t>Building 100 Demo</a:t>
            </a:r>
          </a:p>
          <a:p>
            <a:pPr algn="l">
              <a:buFont typeface="Arial" panose="020B0604020202020204" pitchFamily="34" charset="0"/>
              <a:buChar char="•"/>
            </a:pPr>
            <a:r>
              <a:rPr lang="en-US" sz="1800" b="0" i="0" u="none" strike="noStrike" baseline="0" dirty="0">
                <a:latin typeface="ArialMT"/>
              </a:rPr>
              <a:t>Airshow 2024 – Recap</a:t>
            </a:r>
          </a:p>
          <a:p>
            <a:pPr marL="127000" indent="0" algn="l"/>
            <a:endParaRPr lang="en-US" sz="1800" b="0" i="0" u="none" strike="noStrike" baseline="0" dirty="0">
              <a:latin typeface="ArialMT"/>
            </a:endParaRPr>
          </a:p>
          <a:p>
            <a:pPr marL="127000" indent="0" algn="l"/>
            <a:r>
              <a:rPr lang="en-US" sz="1800" b="1" dirty="0">
                <a:latin typeface="ArialMT"/>
              </a:rPr>
              <a:t>Sky Harbor Airport:</a:t>
            </a:r>
          </a:p>
          <a:p>
            <a:pPr marL="127000" indent="0" algn="l"/>
            <a:endParaRPr lang="en-US" sz="1800" dirty="0">
              <a:latin typeface="ArialMT"/>
            </a:endParaRPr>
          </a:p>
          <a:p>
            <a:pPr marL="412750" indent="-285750" algn="l">
              <a:buFont typeface="Arial" panose="020B0604020202020204" pitchFamily="34" charset="0"/>
              <a:buChar char="•"/>
            </a:pPr>
            <a:r>
              <a:rPr lang="en-US" sz="1800" b="0" i="0" u="none" strike="noStrike" baseline="0" dirty="0">
                <a:latin typeface="ArialMT"/>
              </a:rPr>
              <a:t>New General Aviation Terminal Construction Update</a:t>
            </a:r>
          </a:p>
          <a:p>
            <a:pPr marL="412750" indent="-285750" algn="l">
              <a:buFont typeface="Arial" panose="020B0604020202020204" pitchFamily="34" charset="0"/>
              <a:buChar char="•"/>
            </a:pPr>
            <a:r>
              <a:rPr lang="en-US" sz="1800" dirty="0">
                <a:latin typeface="ArialMT"/>
              </a:rPr>
              <a:t>New Snow Removal Equipment Building Construction Update</a:t>
            </a:r>
          </a:p>
          <a:p>
            <a:pPr marL="412750" indent="-285750" algn="l">
              <a:buFont typeface="Arial" panose="020B0604020202020204" pitchFamily="34" charset="0"/>
              <a:buChar char="•"/>
            </a:pPr>
            <a:r>
              <a:rPr lang="en-US" sz="1800" dirty="0">
                <a:latin typeface="ArialMT"/>
              </a:rPr>
              <a:t>Cessna 180/185 Fly-in Recap</a:t>
            </a:r>
            <a:endParaRPr lang="en-US" sz="1800" b="0" i="0" u="none" strike="noStrike" baseline="0" dirty="0">
              <a:latin typeface="ArialMT"/>
            </a:endParaRPr>
          </a:p>
        </p:txBody>
      </p:sp>
    </p:spTree>
    <p:extLst>
      <p:ext uri="{BB962C8B-B14F-4D97-AF65-F5344CB8AC3E}">
        <p14:creationId xmlns:p14="http://schemas.microsoft.com/office/powerpoint/2010/main" val="1620253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p:nvPr/>
        </p:nvSpPr>
        <p:spPr>
          <a:xfrm>
            <a:off x="583429" y="241287"/>
            <a:ext cx="8144700" cy="492412"/>
          </a:xfrm>
          <a:prstGeom prst="rect">
            <a:avLst/>
          </a:prstGeom>
          <a:noFill/>
          <a:ln>
            <a:noFill/>
          </a:ln>
        </p:spPr>
        <p:txBody>
          <a:bodyPr spcFirstLastPara="1" wrap="square" lIns="91425" tIns="91425" rIns="91425" bIns="91425" anchor="t" anchorCtr="0">
            <a:spAutoFit/>
          </a:bodyPr>
          <a:lstStyle/>
          <a:p>
            <a:pPr>
              <a:buSzPts val="3600"/>
            </a:pPr>
            <a:r>
              <a:rPr lang="en-US" sz="2000" b="1" dirty="0">
                <a:solidFill>
                  <a:srgbClr val="005AA1"/>
                </a:solidFill>
                <a:latin typeface="Nunito Sans"/>
              </a:rPr>
              <a:t>Sky Harbor – Terminal and SRE Building</a:t>
            </a:r>
            <a:endParaRPr lang="en-US" sz="2000" b="1" dirty="0">
              <a:solidFill>
                <a:srgbClr val="005AA1"/>
              </a:solidFill>
              <a:latin typeface="Nunito Sans"/>
              <a:sym typeface="Nunito Sans"/>
            </a:endParaRPr>
          </a:p>
        </p:txBody>
      </p:sp>
      <p:sp>
        <p:nvSpPr>
          <p:cNvPr id="57" name="Google Shape;57;p13"/>
          <p:cNvSpPr/>
          <p:nvPr/>
        </p:nvSpPr>
        <p:spPr>
          <a:xfrm rot="10800000">
            <a:off x="0" y="4503075"/>
            <a:ext cx="9144000" cy="640500"/>
          </a:xfrm>
          <a:prstGeom prst="rect">
            <a:avLst/>
          </a:prstGeom>
          <a:gradFill>
            <a:gsLst>
              <a:gs pos="0">
                <a:srgbClr val="005AA1"/>
              </a:gs>
              <a:gs pos="100000">
                <a:srgbClr val="00295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8" name="Google Shape;58;p13"/>
          <p:cNvPicPr preferRelativeResize="0"/>
          <p:nvPr/>
        </p:nvPicPr>
        <p:blipFill rotWithShape="1">
          <a:blip r:embed="rId3">
            <a:alphaModFix/>
          </a:blip>
          <a:srcRect/>
          <a:stretch/>
        </p:blipFill>
        <p:spPr>
          <a:xfrm>
            <a:off x="313450" y="4655250"/>
            <a:ext cx="1418226" cy="344975"/>
          </a:xfrm>
          <a:prstGeom prst="rect">
            <a:avLst/>
          </a:prstGeom>
          <a:noFill/>
          <a:ln>
            <a:noFill/>
          </a:ln>
        </p:spPr>
      </p:pic>
      <p:pic>
        <p:nvPicPr>
          <p:cNvPr id="6" name="Picture 5">
            <a:extLst>
              <a:ext uri="{FF2B5EF4-FFF2-40B4-BE49-F238E27FC236}">
                <a16:creationId xmlns:a16="http://schemas.microsoft.com/office/drawing/2014/main" id="{731D010C-DE9C-3CE1-CA12-65F25FB774AF}"/>
              </a:ext>
            </a:extLst>
          </p:cNvPr>
          <p:cNvPicPr>
            <a:picLocks noChangeAspect="1"/>
          </p:cNvPicPr>
          <p:nvPr/>
        </p:nvPicPr>
        <p:blipFill>
          <a:blip r:embed="rId4"/>
          <a:stretch>
            <a:fillRect/>
          </a:stretch>
        </p:blipFill>
        <p:spPr>
          <a:xfrm>
            <a:off x="3157416" y="1568648"/>
            <a:ext cx="2443680" cy="1825711"/>
          </a:xfrm>
          <a:prstGeom prst="rect">
            <a:avLst/>
          </a:prstGeom>
        </p:spPr>
      </p:pic>
      <p:pic>
        <p:nvPicPr>
          <p:cNvPr id="3" name="Picture 2">
            <a:extLst>
              <a:ext uri="{FF2B5EF4-FFF2-40B4-BE49-F238E27FC236}">
                <a16:creationId xmlns:a16="http://schemas.microsoft.com/office/drawing/2014/main" id="{85DD38B1-181E-169F-7197-DF9D3F1D6A9C}"/>
              </a:ext>
            </a:extLst>
          </p:cNvPr>
          <p:cNvPicPr>
            <a:picLocks noChangeAspect="1"/>
          </p:cNvPicPr>
          <p:nvPr/>
        </p:nvPicPr>
        <p:blipFill>
          <a:blip r:embed="rId5"/>
          <a:stretch>
            <a:fillRect/>
          </a:stretch>
        </p:blipFill>
        <p:spPr>
          <a:xfrm>
            <a:off x="6006452" y="1598071"/>
            <a:ext cx="2700247" cy="1806096"/>
          </a:xfrm>
          <a:prstGeom prst="rect">
            <a:avLst/>
          </a:prstGeom>
        </p:spPr>
      </p:pic>
      <p:pic>
        <p:nvPicPr>
          <p:cNvPr id="7" name="Picture 6">
            <a:extLst>
              <a:ext uri="{FF2B5EF4-FFF2-40B4-BE49-F238E27FC236}">
                <a16:creationId xmlns:a16="http://schemas.microsoft.com/office/drawing/2014/main" id="{E31735E1-0334-2C92-8C51-2A27D36978A0}"/>
              </a:ext>
            </a:extLst>
          </p:cNvPr>
          <p:cNvPicPr>
            <a:picLocks noChangeAspect="1"/>
          </p:cNvPicPr>
          <p:nvPr/>
        </p:nvPicPr>
        <p:blipFill>
          <a:blip r:embed="rId6"/>
          <a:stretch>
            <a:fillRect/>
          </a:stretch>
        </p:blipFill>
        <p:spPr>
          <a:xfrm>
            <a:off x="313450" y="1578456"/>
            <a:ext cx="2438611" cy="1806097"/>
          </a:xfrm>
          <a:prstGeom prst="rect">
            <a:avLst/>
          </a:prstGeom>
        </p:spPr>
      </p:pic>
      <p:sp>
        <p:nvSpPr>
          <p:cNvPr id="2" name="Google Shape;54;p13">
            <a:extLst>
              <a:ext uri="{FF2B5EF4-FFF2-40B4-BE49-F238E27FC236}">
                <a16:creationId xmlns:a16="http://schemas.microsoft.com/office/drawing/2014/main" id="{00ECEFE4-005B-B010-8D91-CA0A0D066BDE}"/>
              </a:ext>
            </a:extLst>
          </p:cNvPr>
          <p:cNvSpPr txBox="1"/>
          <p:nvPr/>
        </p:nvSpPr>
        <p:spPr>
          <a:xfrm>
            <a:off x="499650" y="3746704"/>
            <a:ext cx="8144700" cy="492412"/>
          </a:xfrm>
          <a:prstGeom prst="rect">
            <a:avLst/>
          </a:prstGeom>
          <a:noFill/>
          <a:ln>
            <a:noFill/>
          </a:ln>
        </p:spPr>
        <p:txBody>
          <a:bodyPr spcFirstLastPara="1" wrap="square" lIns="91425" tIns="91425" rIns="91425" bIns="91425" anchor="t" anchorCtr="0">
            <a:spAutoFit/>
          </a:bodyPr>
          <a:lstStyle/>
          <a:p>
            <a:pPr>
              <a:buSzPts val="3600"/>
            </a:pPr>
            <a:r>
              <a:rPr lang="en-US" sz="2000" b="1" dirty="0">
                <a:solidFill>
                  <a:srgbClr val="005AA1"/>
                </a:solidFill>
                <a:latin typeface="Nunito Sans"/>
              </a:rPr>
              <a:t>Ribbon Cutting – July 10</a:t>
            </a:r>
            <a:r>
              <a:rPr lang="en-US" sz="2000" b="1" baseline="30000" dirty="0">
                <a:solidFill>
                  <a:srgbClr val="005AA1"/>
                </a:solidFill>
                <a:latin typeface="Nunito Sans"/>
              </a:rPr>
              <a:t>th</a:t>
            </a:r>
            <a:r>
              <a:rPr lang="en-US" sz="2000" b="1" dirty="0">
                <a:solidFill>
                  <a:srgbClr val="005AA1"/>
                </a:solidFill>
                <a:latin typeface="Nunito Sans"/>
              </a:rPr>
              <a:t> – 1pm!</a:t>
            </a:r>
            <a:endParaRPr lang="en-US" sz="2000" b="1" dirty="0">
              <a:solidFill>
                <a:srgbClr val="005AA1"/>
              </a:solidFill>
              <a:latin typeface="Nunito Sans"/>
              <a:sym typeface="Nunito Sans"/>
            </a:endParaRPr>
          </a:p>
        </p:txBody>
      </p:sp>
    </p:spTree>
    <p:extLst>
      <p:ext uri="{BB962C8B-B14F-4D97-AF65-F5344CB8AC3E}">
        <p14:creationId xmlns:p14="http://schemas.microsoft.com/office/powerpoint/2010/main" val="967942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473B5-4879-A439-BAF6-6D7351B6C6B5}"/>
              </a:ext>
            </a:extLst>
          </p:cNvPr>
          <p:cNvSpPr>
            <a:spLocks noGrp="1"/>
          </p:cNvSpPr>
          <p:nvPr>
            <p:ph type="title"/>
          </p:nvPr>
        </p:nvSpPr>
        <p:spPr>
          <a:xfrm>
            <a:off x="311700" y="445025"/>
            <a:ext cx="2379985" cy="572700"/>
          </a:xfrm>
        </p:spPr>
        <p:txBody>
          <a:bodyPr>
            <a:normAutofit fontScale="90000"/>
          </a:bodyPr>
          <a:lstStyle/>
          <a:p>
            <a:r>
              <a:rPr lang="en-US" dirty="0"/>
              <a:t>Cessna 180/185 Fly-In</a:t>
            </a:r>
          </a:p>
        </p:txBody>
      </p:sp>
      <p:sp>
        <p:nvSpPr>
          <p:cNvPr id="4" name="Text Placeholder 3">
            <a:extLst>
              <a:ext uri="{FF2B5EF4-FFF2-40B4-BE49-F238E27FC236}">
                <a16:creationId xmlns:a16="http://schemas.microsoft.com/office/drawing/2014/main" id="{621F908B-8275-F384-FA30-42A14A6428BE}"/>
              </a:ext>
            </a:extLst>
          </p:cNvPr>
          <p:cNvSpPr>
            <a:spLocks noGrp="1"/>
          </p:cNvSpPr>
          <p:nvPr>
            <p:ph type="body" idx="2"/>
          </p:nvPr>
        </p:nvSpPr>
        <p:spPr/>
        <p:txBody>
          <a:bodyPr/>
          <a:lstStyle/>
          <a:p>
            <a:endParaRPr lang="en-US"/>
          </a:p>
        </p:txBody>
      </p:sp>
      <p:pic>
        <p:nvPicPr>
          <p:cNvPr id="6" name="Picture 5" descr="An aerial view of a parking lot with planes and buildings by the water&#10;&#10;Description automatically generated">
            <a:extLst>
              <a:ext uri="{FF2B5EF4-FFF2-40B4-BE49-F238E27FC236}">
                <a16:creationId xmlns:a16="http://schemas.microsoft.com/office/drawing/2014/main" id="{C7F2D70A-632D-117F-9BAB-2B806591CE87}"/>
              </a:ext>
            </a:extLst>
          </p:cNvPr>
          <p:cNvPicPr>
            <a:picLocks noChangeAspect="1"/>
          </p:cNvPicPr>
          <p:nvPr/>
        </p:nvPicPr>
        <p:blipFill>
          <a:blip r:embed="rId2"/>
          <a:stretch>
            <a:fillRect/>
          </a:stretch>
        </p:blipFill>
        <p:spPr>
          <a:xfrm>
            <a:off x="2629436" y="128602"/>
            <a:ext cx="6347138" cy="4227194"/>
          </a:xfrm>
          <a:prstGeom prst="rect">
            <a:avLst/>
          </a:prstGeom>
        </p:spPr>
      </p:pic>
    </p:spTree>
    <p:extLst>
      <p:ext uri="{BB962C8B-B14F-4D97-AF65-F5344CB8AC3E}">
        <p14:creationId xmlns:p14="http://schemas.microsoft.com/office/powerpoint/2010/main" val="589606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p:nvPr/>
        </p:nvSpPr>
        <p:spPr>
          <a:xfrm>
            <a:off x="182715" y="241287"/>
            <a:ext cx="8545414" cy="492412"/>
          </a:xfrm>
          <a:prstGeom prst="rect">
            <a:avLst/>
          </a:prstGeom>
          <a:noFill/>
          <a:ln>
            <a:noFill/>
          </a:ln>
        </p:spPr>
        <p:txBody>
          <a:bodyPr spcFirstLastPara="1" wrap="square" lIns="91425" tIns="91425" rIns="91425" bIns="91425" anchor="t" anchorCtr="0">
            <a:spAutoFit/>
          </a:bodyPr>
          <a:lstStyle/>
          <a:p>
            <a:pPr>
              <a:buSzPts val="3600"/>
            </a:pPr>
            <a:r>
              <a:rPr lang="en-US" sz="2000" b="1" dirty="0">
                <a:solidFill>
                  <a:srgbClr val="005AA1"/>
                </a:solidFill>
                <a:latin typeface="Nunito Sans"/>
              </a:rPr>
              <a:t>Air Traffic Control Tower Replacement</a:t>
            </a:r>
            <a:endParaRPr lang="en-US" sz="2000" b="1" dirty="0">
              <a:solidFill>
                <a:srgbClr val="005AA1"/>
              </a:solidFill>
              <a:latin typeface="Nunito Sans"/>
              <a:sym typeface="Nunito Sans"/>
            </a:endParaRPr>
          </a:p>
        </p:txBody>
      </p:sp>
      <p:sp>
        <p:nvSpPr>
          <p:cNvPr id="57" name="Google Shape;57;p13"/>
          <p:cNvSpPr/>
          <p:nvPr/>
        </p:nvSpPr>
        <p:spPr>
          <a:xfrm rot="10800000">
            <a:off x="0" y="4503075"/>
            <a:ext cx="9144000" cy="640500"/>
          </a:xfrm>
          <a:prstGeom prst="rect">
            <a:avLst/>
          </a:prstGeom>
          <a:gradFill>
            <a:gsLst>
              <a:gs pos="0">
                <a:srgbClr val="005AA1"/>
              </a:gs>
              <a:gs pos="100000">
                <a:srgbClr val="00295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8" name="Google Shape;58;p13"/>
          <p:cNvPicPr preferRelativeResize="0"/>
          <p:nvPr/>
        </p:nvPicPr>
        <p:blipFill rotWithShape="1">
          <a:blip r:embed="rId3">
            <a:alphaModFix/>
          </a:blip>
          <a:srcRect/>
          <a:stretch/>
        </p:blipFill>
        <p:spPr>
          <a:xfrm>
            <a:off x="313450" y="4655250"/>
            <a:ext cx="1418226" cy="344975"/>
          </a:xfrm>
          <a:prstGeom prst="rect">
            <a:avLst/>
          </a:prstGeom>
          <a:noFill/>
          <a:ln>
            <a:noFill/>
          </a:ln>
        </p:spPr>
      </p:pic>
      <p:pic>
        <p:nvPicPr>
          <p:cNvPr id="3" name="Picture 2">
            <a:extLst>
              <a:ext uri="{FF2B5EF4-FFF2-40B4-BE49-F238E27FC236}">
                <a16:creationId xmlns:a16="http://schemas.microsoft.com/office/drawing/2014/main" id="{EA9A472F-744D-C2D3-6230-6A9DEAD3C7D9}"/>
              </a:ext>
            </a:extLst>
          </p:cNvPr>
          <p:cNvPicPr>
            <a:picLocks noChangeAspect="1"/>
          </p:cNvPicPr>
          <p:nvPr/>
        </p:nvPicPr>
        <p:blipFill>
          <a:blip r:embed="rId4"/>
          <a:stretch>
            <a:fillRect/>
          </a:stretch>
        </p:blipFill>
        <p:spPr>
          <a:xfrm>
            <a:off x="1354881" y="779115"/>
            <a:ext cx="6201081" cy="3585269"/>
          </a:xfrm>
          <a:prstGeom prst="rect">
            <a:avLst/>
          </a:prstGeom>
        </p:spPr>
      </p:pic>
    </p:spTree>
    <p:extLst>
      <p:ext uri="{BB962C8B-B14F-4D97-AF65-F5344CB8AC3E}">
        <p14:creationId xmlns:p14="http://schemas.microsoft.com/office/powerpoint/2010/main" val="19319470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p:nvPr/>
        </p:nvSpPr>
        <p:spPr>
          <a:xfrm>
            <a:off x="182714" y="286703"/>
            <a:ext cx="8545414" cy="1107965"/>
          </a:xfrm>
          <a:prstGeom prst="rect">
            <a:avLst/>
          </a:prstGeom>
          <a:noFill/>
          <a:ln>
            <a:noFill/>
          </a:ln>
        </p:spPr>
        <p:txBody>
          <a:bodyPr spcFirstLastPara="1" wrap="square" lIns="91425" tIns="91425" rIns="91425" bIns="91425" anchor="t" anchorCtr="0">
            <a:spAutoFit/>
          </a:bodyPr>
          <a:lstStyle/>
          <a:p>
            <a:pPr>
              <a:buSzPts val="3600"/>
            </a:pPr>
            <a:r>
              <a:rPr lang="en-US" sz="2000" b="1" dirty="0">
                <a:solidFill>
                  <a:srgbClr val="005AA1"/>
                </a:solidFill>
                <a:latin typeface="Nunito Sans"/>
              </a:rPr>
              <a:t>A. Resolution to Approve Amendment #1 between the Duluth Airport Authority and EXP, Inc, for the Design of a New Air Traffic Control Tower</a:t>
            </a:r>
            <a:endParaRPr lang="en-US" sz="2000" b="1" dirty="0">
              <a:solidFill>
                <a:srgbClr val="005AA1"/>
              </a:solidFill>
              <a:latin typeface="Nunito Sans"/>
              <a:sym typeface="Nunito Sans"/>
            </a:endParaRPr>
          </a:p>
        </p:txBody>
      </p:sp>
      <p:sp>
        <p:nvSpPr>
          <p:cNvPr id="57" name="Google Shape;57;p13"/>
          <p:cNvSpPr/>
          <p:nvPr/>
        </p:nvSpPr>
        <p:spPr>
          <a:xfrm rot="10800000">
            <a:off x="0" y="4503075"/>
            <a:ext cx="9144000" cy="640500"/>
          </a:xfrm>
          <a:prstGeom prst="rect">
            <a:avLst/>
          </a:prstGeom>
          <a:gradFill>
            <a:gsLst>
              <a:gs pos="0">
                <a:srgbClr val="005AA1"/>
              </a:gs>
              <a:gs pos="100000">
                <a:srgbClr val="00295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8" name="Google Shape;58;p13"/>
          <p:cNvPicPr preferRelativeResize="0"/>
          <p:nvPr/>
        </p:nvPicPr>
        <p:blipFill rotWithShape="1">
          <a:blip r:embed="rId3">
            <a:alphaModFix/>
          </a:blip>
          <a:srcRect/>
          <a:stretch/>
        </p:blipFill>
        <p:spPr>
          <a:xfrm>
            <a:off x="313450" y="4655250"/>
            <a:ext cx="1418226" cy="344975"/>
          </a:xfrm>
          <a:prstGeom prst="rect">
            <a:avLst/>
          </a:prstGeom>
          <a:noFill/>
          <a:ln>
            <a:noFill/>
          </a:ln>
        </p:spPr>
      </p:pic>
      <p:pic>
        <p:nvPicPr>
          <p:cNvPr id="3" name="Picture 2">
            <a:extLst>
              <a:ext uri="{FF2B5EF4-FFF2-40B4-BE49-F238E27FC236}">
                <a16:creationId xmlns:a16="http://schemas.microsoft.com/office/drawing/2014/main" id="{EA9A472F-744D-C2D3-6230-6A9DEAD3C7D9}"/>
              </a:ext>
            </a:extLst>
          </p:cNvPr>
          <p:cNvPicPr>
            <a:picLocks noChangeAspect="1"/>
          </p:cNvPicPr>
          <p:nvPr/>
        </p:nvPicPr>
        <p:blipFill>
          <a:blip r:embed="rId4"/>
          <a:stretch>
            <a:fillRect/>
          </a:stretch>
        </p:blipFill>
        <p:spPr>
          <a:xfrm>
            <a:off x="501954" y="1542938"/>
            <a:ext cx="4234422" cy="2448209"/>
          </a:xfrm>
          <a:prstGeom prst="rect">
            <a:avLst/>
          </a:prstGeom>
        </p:spPr>
      </p:pic>
      <p:sp>
        <p:nvSpPr>
          <p:cNvPr id="5" name="Text Placeholder 4">
            <a:extLst>
              <a:ext uri="{FF2B5EF4-FFF2-40B4-BE49-F238E27FC236}">
                <a16:creationId xmlns:a16="http://schemas.microsoft.com/office/drawing/2014/main" id="{7C9525FF-AAED-AB43-4EC2-297C9E2EE51B}"/>
              </a:ext>
            </a:extLst>
          </p:cNvPr>
          <p:cNvSpPr>
            <a:spLocks noGrp="1"/>
          </p:cNvSpPr>
          <p:nvPr>
            <p:ph type="body" idx="2"/>
          </p:nvPr>
        </p:nvSpPr>
        <p:spPr>
          <a:xfrm>
            <a:off x="4901556" y="1542938"/>
            <a:ext cx="3999900" cy="2540700"/>
          </a:xfrm>
        </p:spPr>
        <p:txBody>
          <a:bodyPr/>
          <a:lstStyle/>
          <a:p>
            <a:r>
              <a:rPr lang="en-US" dirty="0"/>
              <a:t>Amendment #1 for $86,317.26 includes:</a:t>
            </a:r>
          </a:p>
          <a:p>
            <a:pPr lvl="1"/>
            <a:r>
              <a:rPr lang="en-US" dirty="0"/>
              <a:t>Additional Geotech borings</a:t>
            </a:r>
          </a:p>
          <a:p>
            <a:pPr lvl="1"/>
            <a:r>
              <a:rPr lang="en-US" dirty="0"/>
              <a:t>Tower elevator reconfiguration</a:t>
            </a:r>
          </a:p>
          <a:p>
            <a:pPr lvl="1"/>
            <a:r>
              <a:rPr lang="en-US" dirty="0"/>
              <a:t>50% submittal documentation</a:t>
            </a:r>
          </a:p>
          <a:p>
            <a:pPr lvl="1"/>
            <a:r>
              <a:rPr lang="en-US" dirty="0"/>
              <a:t>Additional city coordination</a:t>
            </a:r>
          </a:p>
          <a:p>
            <a:r>
              <a:rPr lang="en-US" dirty="0"/>
              <a:t>Funding will be provided by the ATP grant opportunity at 95%</a:t>
            </a:r>
          </a:p>
        </p:txBody>
      </p:sp>
    </p:spTree>
    <p:extLst>
      <p:ext uri="{BB962C8B-B14F-4D97-AF65-F5344CB8AC3E}">
        <p14:creationId xmlns:p14="http://schemas.microsoft.com/office/powerpoint/2010/main" val="676926748"/>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579</TotalTime>
  <Words>218</Words>
  <Application>Microsoft Office PowerPoint</Application>
  <PresentationFormat>On-screen Show (16:9)</PresentationFormat>
  <Paragraphs>43</Paragraphs>
  <Slides>8</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Nunito Sans ExtraBold</vt:lpstr>
      <vt:lpstr>Nunito Sans</vt:lpstr>
      <vt:lpstr>ArialMT</vt:lpstr>
      <vt:lpstr>Simple Light</vt:lpstr>
      <vt:lpstr>Operations/Construction/Projects/Planning Update </vt:lpstr>
      <vt:lpstr>  July 31st   over Lake Superior! </vt:lpstr>
      <vt:lpstr>PowerPoint Presentation</vt:lpstr>
      <vt:lpstr>Operations/Construction/Projects/Planning Update </vt:lpstr>
      <vt:lpstr>PowerPoint Presentation</vt:lpstr>
      <vt:lpstr>Cessna 180/185 Fly-In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Kaci Nowicki</dc:creator>
  <cp:lastModifiedBy>Mark Papko</cp:lastModifiedBy>
  <cp:revision>35</cp:revision>
  <dcterms:modified xsi:type="dcterms:W3CDTF">2024-06-18T13:18:05Z</dcterms:modified>
</cp:coreProperties>
</file>