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10"/>
  </p:notesMasterIdLst>
  <p:sldIdLst>
    <p:sldId id="276" r:id="rId2"/>
    <p:sldId id="278" r:id="rId3"/>
    <p:sldId id="284" r:id="rId4"/>
    <p:sldId id="264" r:id="rId5"/>
    <p:sldId id="265" r:id="rId6"/>
    <p:sldId id="267" r:id="rId7"/>
    <p:sldId id="266" r:id="rId8"/>
    <p:sldId id="283" r:id="rId9"/>
  </p:sldIdLst>
  <p:sldSz cx="9144000" cy="5143500" type="screen16x9"/>
  <p:notesSz cx="6858000" cy="9144000"/>
  <p:embeddedFontLst>
    <p:embeddedFont>
      <p:font typeface="Nunito Sans" pitchFamily="2" charset="0"/>
      <p:regular r:id="rId11"/>
      <p:bold r:id="rId12"/>
      <p:italic r:id="rId13"/>
      <p:boldItalic r:id="rId14"/>
    </p:embeddedFont>
    <p:embeddedFont>
      <p:font typeface="Nunito Sans ExtraBold" pitchFamily="2" charset="0"/>
      <p:bold r:id="rId15"/>
      <p:boldItalic r:id="rId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9" d="100"/>
          <a:sy n="119" d="100"/>
        </p:scale>
        <p:origin x="418"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notesMaster" Target="notesMasters/notesMaster1.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20915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20915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1" name="Google Shape;21;p5"/>
          <p:cNvSpPr txBox="1">
            <a:spLocks noGrp="1"/>
          </p:cNvSpPr>
          <p:nvPr>
            <p:ph type="body" idx="2"/>
          </p:nvPr>
        </p:nvSpPr>
        <p:spPr>
          <a:xfrm>
            <a:off x="4832400" y="1152475"/>
            <a:ext cx="3999900" cy="25407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6" name="Google Shape;26;p7"/>
          <p:cNvSpPr txBox="1">
            <a:spLocks noGrp="1"/>
          </p:cNvSpPr>
          <p:nvPr>
            <p:ph type="body" idx="1"/>
          </p:nvPr>
        </p:nvSpPr>
        <p:spPr>
          <a:xfrm>
            <a:off x="311700" y="1389600"/>
            <a:ext cx="39267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
        <p:cNvGrpSpPr/>
        <p:nvPr/>
      </p:nvGrpSpPr>
      <p:grpSpPr>
        <a:xfrm>
          <a:off x="0" y="0"/>
          <a:ext cx="0" cy="0"/>
          <a:chOff x="0" y="0"/>
          <a:chExt cx="0" cy="0"/>
        </a:xfrm>
      </p:grpSpPr>
      <p:sp>
        <p:nvSpPr>
          <p:cNvPr id="30" name="Google Shape;30;p9"/>
          <p:cNvSpPr/>
          <p:nvPr/>
        </p:nvSpPr>
        <p:spPr>
          <a:xfrm>
            <a:off x="4572000" y="-125"/>
            <a:ext cx="4572000" cy="451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 name="Google Shape;32;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3" name="Google Shape;33;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4"/>
        <p:cNvGrpSpPr/>
        <p:nvPr/>
      </p:nvGrpSpPr>
      <p:grpSpPr>
        <a:xfrm>
          <a:off x="0" y="0"/>
          <a:ext cx="0" cy="0"/>
          <a:chOff x="0" y="0"/>
          <a:chExt cx="0" cy="0"/>
        </a:xfrm>
      </p:grpSpPr>
      <p:sp>
        <p:nvSpPr>
          <p:cNvPr id="35" name="Google Shape;35;p1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
        <p:nvSpPr>
          <p:cNvPr id="37" name="Google Shape;37;p11"/>
          <p:cNvSpPr txBox="1"/>
          <p:nvPr/>
        </p:nvSpPr>
        <p:spPr>
          <a:xfrm>
            <a:off x="620300" y="582650"/>
            <a:ext cx="53877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 sz="3600" b="1">
                <a:solidFill>
                  <a:srgbClr val="005AA1"/>
                </a:solidFill>
                <a:latin typeface="Nunito Sans"/>
                <a:ea typeface="Nunito Sans"/>
                <a:cs typeface="Nunito Sans"/>
                <a:sym typeface="Nunito Sans"/>
              </a:rPr>
              <a:t>Headline for the page.</a:t>
            </a:r>
            <a:endParaRPr sz="3600" b="1" i="0" u="none" strike="noStrike" cap="none">
              <a:solidFill>
                <a:srgbClr val="005AA1"/>
              </a:solidFill>
              <a:latin typeface="Nunito Sans"/>
              <a:ea typeface="Nunito Sans"/>
              <a:cs typeface="Nunito Sans"/>
              <a:sym typeface="Nunito Sans"/>
            </a:endParaRPr>
          </a:p>
        </p:txBody>
      </p:sp>
      <p:sp>
        <p:nvSpPr>
          <p:cNvPr id="38" name="Google Shape;38;p11"/>
          <p:cNvSpPr txBox="1"/>
          <p:nvPr/>
        </p:nvSpPr>
        <p:spPr>
          <a:xfrm>
            <a:off x="620300" y="2073275"/>
            <a:ext cx="81447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434343"/>
                </a:solidFill>
                <a:latin typeface="Nunito Sans"/>
                <a:ea typeface="Nunito Sans"/>
                <a:cs typeface="Nunito Sans"/>
                <a:sym typeface="Nunito Sans"/>
              </a:rPr>
              <a:t>Lorem ipsum dolor sit amet, consectetur adipiscing elit. Donec purus tortor, venenatis id nisi non, dignissim egestas ligula. Praesent scelerisque, libero sed lobortis efficitur, mauris nunc maximus purus, id faucibus mi elit vel tellus. </a:t>
            </a:r>
            <a:endParaRPr sz="1600" b="0" i="0" u="none" strike="noStrike" cap="none">
              <a:solidFill>
                <a:srgbClr val="434343"/>
              </a:solidFill>
              <a:latin typeface="Nunito Sans ExtraBold"/>
              <a:ea typeface="Nunito Sans ExtraBold"/>
              <a:cs typeface="Nunito Sans ExtraBold"/>
              <a:sym typeface="Nunito Sans ExtraBold"/>
            </a:endParaRPr>
          </a:p>
        </p:txBody>
      </p:sp>
      <p:sp>
        <p:nvSpPr>
          <p:cNvPr id="39" name="Google Shape;39;p11"/>
          <p:cNvSpPr txBox="1"/>
          <p:nvPr/>
        </p:nvSpPr>
        <p:spPr>
          <a:xfrm>
            <a:off x="620300" y="1377175"/>
            <a:ext cx="7018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05AA1"/>
                </a:solidFill>
                <a:latin typeface="Nunito Sans ExtraBold"/>
                <a:ea typeface="Nunito Sans ExtraBold"/>
                <a:cs typeface="Nunito Sans ExtraBold"/>
                <a:sym typeface="Nunito Sans ExtraBold"/>
              </a:rPr>
              <a:t>Subheadline for this slide.</a:t>
            </a:r>
            <a:endParaRPr sz="2400" b="0" i="0" u="none" strike="noStrike" cap="none">
              <a:solidFill>
                <a:srgbClr val="005AA1"/>
              </a:solidFill>
              <a:latin typeface="Nunito Sans ExtraBold"/>
              <a:ea typeface="Nunito Sans ExtraBold"/>
              <a:cs typeface="Nunito Sans ExtraBold"/>
              <a:sym typeface="Nunito Sans ExtraBo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rgbClr val="005AA1"/>
              </a:buClr>
              <a:buSzPts val="3600"/>
              <a:buFont typeface="Nunito Sans"/>
              <a:buNone/>
              <a:defRPr sz="3600" b="1" i="0" u="none" strike="noStrike" cap="none">
                <a:solidFill>
                  <a:srgbClr val="005AA1"/>
                </a:solidFill>
                <a:latin typeface="Nunito Sans"/>
                <a:ea typeface="Nunito Sans"/>
                <a:cs typeface="Nunito Sans"/>
                <a:sym typeface="Nunito San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1pPr>
            <a:lvl2pPr marL="914400" marR="0" lvl="1"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2pPr>
            <a:lvl3pPr marL="1371600" marR="0" lvl="2"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3pPr>
            <a:lvl4pPr marL="1828800" marR="0" lvl="3"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4pPr>
            <a:lvl5pPr marL="2286000" marR="0" lvl="4"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5pPr>
            <a:lvl6pPr marL="2743200" marR="0" lvl="5"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6pPr>
            <a:lvl7pPr marL="3200400" marR="0" lvl="6"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7pPr>
            <a:lvl8pPr marL="3657600" marR="0" lvl="7"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8pPr>
            <a:lvl9pPr marL="4114800" marR="0" lvl="8"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9pPr>
          </a:lstStyle>
          <a:p>
            <a:endParaRPr/>
          </a:p>
        </p:txBody>
      </p:sp>
      <p:sp>
        <p:nvSpPr>
          <p:cNvPr id="8" name="Google Shape;8;p1"/>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 name="Google Shape;9;p1"/>
          <p:cNvPicPr preferRelativeResize="0"/>
          <p:nvPr/>
        </p:nvPicPr>
        <p:blipFill rotWithShape="1">
          <a:blip r:embed="rId10">
            <a:alphaModFix/>
          </a:blip>
          <a:srcRect/>
          <a:stretch/>
        </p:blipFill>
        <p:spPr>
          <a:xfrm>
            <a:off x="313450" y="4655250"/>
            <a:ext cx="1418226" cy="3449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A471AD-3859-33A2-140C-66187530948B}"/>
              </a:ext>
            </a:extLst>
          </p:cNvPr>
          <p:cNvSpPr>
            <a:spLocks noGrp="1"/>
          </p:cNvSpPr>
          <p:nvPr>
            <p:ph type="ctrTitle"/>
          </p:nvPr>
        </p:nvSpPr>
        <p:spPr>
          <a:xfrm>
            <a:off x="384279" y="418003"/>
            <a:ext cx="8520600" cy="895539"/>
          </a:xfrm>
        </p:spPr>
        <p:txBody>
          <a:bodyPr>
            <a:normAutofit fontScale="90000"/>
          </a:bodyPr>
          <a:lstStyle/>
          <a:p>
            <a:r>
              <a:rPr lang="en-US" sz="2700" b="1" dirty="0">
                <a:solidFill>
                  <a:srgbClr val="005AA1"/>
                </a:solidFill>
                <a:latin typeface="Nunito Sans"/>
              </a:rPr>
              <a:t>Operations/Construction/Projects/Planning Update</a:t>
            </a:r>
            <a:br>
              <a:rPr lang="en-US" sz="4800" b="1" dirty="0">
                <a:solidFill>
                  <a:srgbClr val="005AA1"/>
                </a:solidFill>
                <a:latin typeface="Nunito Sans"/>
                <a:sym typeface="Nunito Sans"/>
              </a:rPr>
            </a:br>
            <a:endParaRPr lang="en-US" dirty="0"/>
          </a:p>
        </p:txBody>
      </p:sp>
      <p:sp>
        <p:nvSpPr>
          <p:cNvPr id="6" name="Subtitle 5">
            <a:extLst>
              <a:ext uri="{FF2B5EF4-FFF2-40B4-BE49-F238E27FC236}">
                <a16:creationId xmlns:a16="http://schemas.microsoft.com/office/drawing/2014/main" id="{13889D7D-CBBC-96D1-D888-CEBD00EBDE28}"/>
              </a:ext>
            </a:extLst>
          </p:cNvPr>
          <p:cNvSpPr>
            <a:spLocks noGrp="1"/>
          </p:cNvSpPr>
          <p:nvPr>
            <p:ph type="subTitle" idx="1"/>
          </p:nvPr>
        </p:nvSpPr>
        <p:spPr>
          <a:xfrm>
            <a:off x="311700" y="663262"/>
            <a:ext cx="8520600" cy="3771234"/>
          </a:xfrm>
        </p:spPr>
        <p:txBody>
          <a:bodyPr>
            <a:normAutofit/>
          </a:bodyPr>
          <a:lstStyle/>
          <a:p>
            <a:pPr marL="127000" indent="0" algn="l"/>
            <a:r>
              <a:rPr lang="en-US" sz="1800" b="1" i="0" u="none" strike="noStrike" baseline="0" dirty="0">
                <a:latin typeface="ArialMT"/>
              </a:rPr>
              <a:t>Duluth International Airport:</a:t>
            </a:r>
          </a:p>
          <a:p>
            <a:pPr marL="127000" indent="0" algn="l"/>
            <a:endParaRPr lang="en-US" sz="1800" b="0" i="0" u="none" strike="noStrike" baseline="0" dirty="0">
              <a:latin typeface="ArialMT"/>
            </a:endParaRPr>
          </a:p>
          <a:p>
            <a:pPr algn="l">
              <a:buFont typeface="Arial" panose="020B0604020202020204" pitchFamily="34" charset="0"/>
              <a:buChar char="•"/>
            </a:pPr>
            <a:r>
              <a:rPr lang="en-US" sz="1800" b="0" i="0" u="none" strike="noStrike" baseline="0" dirty="0">
                <a:latin typeface="ArialMT"/>
              </a:rPr>
              <a:t>Air Traffic Control Tower</a:t>
            </a:r>
          </a:p>
          <a:p>
            <a:pPr algn="l">
              <a:buFont typeface="Arial" panose="020B0604020202020204" pitchFamily="34" charset="0"/>
              <a:buChar char="•"/>
            </a:pPr>
            <a:r>
              <a:rPr lang="en-US" sz="1800" dirty="0">
                <a:latin typeface="ArialMT"/>
              </a:rPr>
              <a:t>2024 Air Spectacular</a:t>
            </a:r>
          </a:p>
          <a:p>
            <a:pPr algn="l">
              <a:buFont typeface="Arial" panose="020B0604020202020204" pitchFamily="34" charset="0"/>
              <a:buChar char="•"/>
            </a:pPr>
            <a:r>
              <a:rPr lang="en-US" sz="1800" b="0" i="0" u="none" strike="noStrike" baseline="0" dirty="0">
                <a:latin typeface="ArialMT"/>
              </a:rPr>
              <a:t>Taxiway A – Phase 3 Construction </a:t>
            </a:r>
          </a:p>
          <a:p>
            <a:pPr lvl="1" algn="l">
              <a:buFont typeface="Arial" panose="020B0604020202020204" pitchFamily="34" charset="0"/>
              <a:buChar char="•"/>
            </a:pPr>
            <a:r>
              <a:rPr lang="en-US" sz="1800" dirty="0">
                <a:latin typeface="ArialMT"/>
              </a:rPr>
              <a:t>60 Hour Closure Recap</a:t>
            </a:r>
          </a:p>
          <a:p>
            <a:pPr algn="l">
              <a:buFont typeface="Arial" panose="020B0604020202020204" pitchFamily="34" charset="0"/>
              <a:buChar char="•"/>
            </a:pPr>
            <a:r>
              <a:rPr lang="en-US" sz="1800" dirty="0">
                <a:latin typeface="ArialMT"/>
              </a:rPr>
              <a:t>Midfield Ramp Reconstruction – Phase 2</a:t>
            </a:r>
          </a:p>
          <a:p>
            <a:pPr algn="l">
              <a:buFont typeface="Arial" panose="020B0604020202020204" pitchFamily="34" charset="0"/>
              <a:buChar char="•"/>
            </a:pPr>
            <a:r>
              <a:rPr lang="en-US" sz="1800" b="0" i="0" u="none" strike="noStrike" baseline="0" dirty="0">
                <a:latin typeface="ArialMT"/>
              </a:rPr>
              <a:t>Customs and Boarder Protection (CBP) Federal Inspection Services Construction</a:t>
            </a:r>
          </a:p>
          <a:p>
            <a:pPr marL="127000" indent="0" algn="l"/>
            <a:endParaRPr lang="en-US" sz="1800" b="0" i="0" u="none" strike="noStrike" baseline="0" dirty="0">
              <a:latin typeface="ArialMT"/>
            </a:endParaRPr>
          </a:p>
          <a:p>
            <a:pPr marL="127000" indent="0" algn="l"/>
            <a:r>
              <a:rPr lang="en-US" sz="1800" b="1" dirty="0">
                <a:latin typeface="ArialMT"/>
              </a:rPr>
              <a:t>Sky Harbor Airport:</a:t>
            </a:r>
            <a:endParaRPr lang="en-US" sz="1800" dirty="0">
              <a:latin typeface="ArialMT"/>
            </a:endParaRPr>
          </a:p>
          <a:p>
            <a:pPr marL="412750" indent="-285750" algn="l">
              <a:buFont typeface="Arial" panose="020B0604020202020204" pitchFamily="34" charset="0"/>
              <a:buChar char="•"/>
            </a:pPr>
            <a:r>
              <a:rPr lang="en-US" sz="1800" b="0" i="0" u="none" strike="noStrike" baseline="0" dirty="0">
                <a:latin typeface="ArialMT"/>
              </a:rPr>
              <a:t>New General Aviation Terminal Construction Update</a:t>
            </a:r>
          </a:p>
          <a:p>
            <a:pPr marL="412750" indent="-285750" algn="l">
              <a:buFont typeface="Arial" panose="020B0604020202020204" pitchFamily="34" charset="0"/>
              <a:buChar char="•"/>
            </a:pPr>
            <a:r>
              <a:rPr lang="en-US" sz="1800" dirty="0">
                <a:latin typeface="ArialMT"/>
              </a:rPr>
              <a:t>New Snow Removal Equipment Building Construction Update</a:t>
            </a:r>
          </a:p>
        </p:txBody>
      </p:sp>
    </p:spTree>
    <p:extLst>
      <p:ext uri="{BB962C8B-B14F-4D97-AF65-F5344CB8AC3E}">
        <p14:creationId xmlns:p14="http://schemas.microsoft.com/office/powerpoint/2010/main" val="1519692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77FD2-9675-CFAF-4AAF-C99BBB71A76C}"/>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D4056B1A-D466-BB2E-24AE-CBACD76C6984}"/>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8FF3304D-77ED-2764-731D-6273AFA16B87}"/>
              </a:ext>
            </a:extLst>
          </p:cNvPr>
          <p:cNvSpPr>
            <a:spLocks noGrp="1"/>
          </p:cNvSpPr>
          <p:nvPr>
            <p:ph type="body" idx="2"/>
          </p:nvPr>
        </p:nvSpPr>
        <p:spPr/>
        <p:txBody>
          <a:bodyPr/>
          <a:lstStyle/>
          <a:p>
            <a:endParaRPr lang="en-US"/>
          </a:p>
        </p:txBody>
      </p:sp>
      <p:pic>
        <p:nvPicPr>
          <p:cNvPr id="6" name="Picture 5" descr="A white tower with a red roof&#10;&#10;Description automatically generated with medium confidence">
            <a:extLst>
              <a:ext uri="{FF2B5EF4-FFF2-40B4-BE49-F238E27FC236}">
                <a16:creationId xmlns:a16="http://schemas.microsoft.com/office/drawing/2014/main" id="{05E831B6-3DB2-F0BD-D476-8DDEFF4983F3}"/>
              </a:ext>
            </a:extLst>
          </p:cNvPr>
          <p:cNvPicPr>
            <a:picLocks noChangeAspect="1"/>
          </p:cNvPicPr>
          <p:nvPr/>
        </p:nvPicPr>
        <p:blipFill>
          <a:blip r:embed="rId2"/>
          <a:stretch>
            <a:fillRect/>
          </a:stretch>
        </p:blipFill>
        <p:spPr>
          <a:xfrm>
            <a:off x="0" y="0"/>
            <a:ext cx="9144000" cy="4576833"/>
          </a:xfrm>
          <a:prstGeom prst="rect">
            <a:avLst/>
          </a:prstGeom>
        </p:spPr>
      </p:pic>
    </p:spTree>
    <p:extLst>
      <p:ext uri="{BB962C8B-B14F-4D97-AF65-F5344CB8AC3E}">
        <p14:creationId xmlns:p14="http://schemas.microsoft.com/office/powerpoint/2010/main" val="3988770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08D946E-6C91-03B7-6CC7-A2DC038D9DAB}"/>
              </a:ext>
            </a:extLst>
          </p:cNvPr>
          <p:cNvSpPr>
            <a:spLocks noGrp="1"/>
          </p:cNvSpPr>
          <p:nvPr>
            <p:ph type="body" idx="1"/>
          </p:nvPr>
        </p:nvSpPr>
        <p:spPr/>
        <p:txBody>
          <a:bodyPr/>
          <a:lstStyle/>
          <a:p>
            <a:endParaRPr lang="en-US"/>
          </a:p>
        </p:txBody>
      </p:sp>
      <p:pic>
        <p:nvPicPr>
          <p:cNvPr id="6" name="Picture 5">
            <a:extLst>
              <a:ext uri="{FF2B5EF4-FFF2-40B4-BE49-F238E27FC236}">
                <a16:creationId xmlns:a16="http://schemas.microsoft.com/office/drawing/2014/main" id="{5F95368A-D5DB-9C7E-6B01-97F256FD37DA}"/>
              </a:ext>
            </a:extLst>
          </p:cNvPr>
          <p:cNvPicPr>
            <a:picLocks noChangeAspect="1"/>
          </p:cNvPicPr>
          <p:nvPr/>
        </p:nvPicPr>
        <p:blipFill>
          <a:blip r:embed="rId2"/>
          <a:stretch>
            <a:fillRect/>
          </a:stretch>
        </p:blipFill>
        <p:spPr>
          <a:xfrm>
            <a:off x="1261948" y="0"/>
            <a:ext cx="6620103" cy="5143500"/>
          </a:xfrm>
          <a:prstGeom prst="rect">
            <a:avLst/>
          </a:prstGeom>
        </p:spPr>
      </p:pic>
    </p:spTree>
    <p:extLst>
      <p:ext uri="{BB962C8B-B14F-4D97-AF65-F5344CB8AC3E}">
        <p14:creationId xmlns:p14="http://schemas.microsoft.com/office/powerpoint/2010/main" val="3468373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583429" y="241287"/>
            <a:ext cx="8144700" cy="492412"/>
          </a:xfrm>
          <a:prstGeom prst="rect">
            <a:avLst/>
          </a:prstGeom>
          <a:noFill/>
          <a:ln>
            <a:noFill/>
          </a:ln>
        </p:spPr>
        <p:txBody>
          <a:bodyPr spcFirstLastPara="1" wrap="square" lIns="91425" tIns="91425" rIns="91425" bIns="91425" anchor="t" anchorCtr="0">
            <a:spAutoFit/>
          </a:bodyPr>
          <a:lstStyle/>
          <a:p>
            <a:pPr>
              <a:buSzPts val="3600"/>
            </a:pPr>
            <a:r>
              <a:rPr lang="en-US" sz="2000" b="1" dirty="0">
                <a:solidFill>
                  <a:srgbClr val="005AA1"/>
                </a:solidFill>
                <a:latin typeface="Nunito Sans"/>
                <a:sym typeface="Nunito Sans"/>
              </a:rPr>
              <a:t>Construction Update</a:t>
            </a: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sp>
        <p:nvSpPr>
          <p:cNvPr id="9" name="Google Shape;65;p14">
            <a:extLst>
              <a:ext uri="{FF2B5EF4-FFF2-40B4-BE49-F238E27FC236}">
                <a16:creationId xmlns:a16="http://schemas.microsoft.com/office/drawing/2014/main" id="{1EC3661E-F8BC-48EA-B8E2-E9F32034A1A2}"/>
              </a:ext>
            </a:extLst>
          </p:cNvPr>
          <p:cNvSpPr txBox="1"/>
          <p:nvPr/>
        </p:nvSpPr>
        <p:spPr>
          <a:xfrm>
            <a:off x="3534477" y="733699"/>
            <a:ext cx="5356220" cy="2416016"/>
          </a:xfrm>
          <a:prstGeom prst="rect">
            <a:avLst/>
          </a:prstGeom>
          <a:noFill/>
          <a:ln>
            <a:noFill/>
          </a:ln>
        </p:spPr>
        <p:txBody>
          <a:bodyPr spcFirstLastPara="1" wrap="square" lIns="91425" tIns="91425" rIns="91425" bIns="91425" anchor="t" anchorCtr="0">
            <a:spAutoFit/>
          </a:bodyPr>
          <a:lstStyle/>
          <a:p>
            <a:pPr marL="0" marR="0">
              <a:spcBef>
                <a:spcPts val="0"/>
              </a:spcBef>
              <a:spcAft>
                <a:spcPts val="600"/>
              </a:spcAft>
            </a:pPr>
            <a:r>
              <a:rPr lang="en-US" b="1" dirty="0">
                <a:solidFill>
                  <a:srgbClr val="005AA1"/>
                </a:solidFill>
                <a:latin typeface="Nunito Sans"/>
              </a:rPr>
              <a:t>Taxiway A Reconstruction - Phase 3A, 3A-1, and 3B</a:t>
            </a:r>
          </a:p>
          <a:p>
            <a:pPr marL="412750" lvl="8" indent="-285750">
              <a:buClr>
                <a:srgbClr val="434343"/>
              </a:buClr>
              <a:buSzPts val="1600"/>
              <a:buFont typeface="Arial" panose="020B0604020202020204" pitchFamily="34" charset="0"/>
              <a:buChar char="•"/>
            </a:pPr>
            <a:r>
              <a:rPr lang="en-US" dirty="0">
                <a:solidFill>
                  <a:srgbClr val="434343"/>
                </a:solidFill>
                <a:latin typeface="Nunito Sans"/>
                <a:ea typeface="Nunito Sans"/>
                <a:cs typeface="Nunito Sans"/>
                <a:sym typeface="Nunito Sans"/>
              </a:rPr>
              <a:t>Existing pavement removed</a:t>
            </a:r>
          </a:p>
          <a:p>
            <a:pPr marL="412750" lvl="8" indent="-285750">
              <a:buClr>
                <a:srgbClr val="434343"/>
              </a:buClr>
              <a:buSzPts val="1600"/>
              <a:buFont typeface="Arial" panose="020B0604020202020204" pitchFamily="34" charset="0"/>
              <a:buChar char="•"/>
            </a:pPr>
            <a:r>
              <a:rPr lang="en-US" dirty="0">
                <a:solidFill>
                  <a:srgbClr val="434343"/>
                </a:solidFill>
                <a:latin typeface="Nunito Sans"/>
                <a:ea typeface="Nunito Sans"/>
                <a:cs typeface="Nunito Sans"/>
                <a:sym typeface="Nunito Sans"/>
              </a:rPr>
              <a:t>Drain tile and storm sewer installed</a:t>
            </a:r>
          </a:p>
          <a:p>
            <a:pPr marL="412750" lvl="8" indent="-285750">
              <a:buClr>
                <a:srgbClr val="434343"/>
              </a:buClr>
              <a:buSzPts val="1600"/>
              <a:buFont typeface="Arial" panose="020B0604020202020204" pitchFamily="34" charset="0"/>
              <a:buChar char="•"/>
            </a:pPr>
            <a:r>
              <a:rPr lang="en-US" dirty="0">
                <a:solidFill>
                  <a:srgbClr val="434343"/>
                </a:solidFill>
                <a:latin typeface="Nunito Sans"/>
                <a:ea typeface="Nunito Sans"/>
                <a:cs typeface="Nunito Sans"/>
                <a:sym typeface="Nunito Sans"/>
              </a:rPr>
              <a:t>New pavement section constructed (including mainline and shoulders)</a:t>
            </a:r>
          </a:p>
          <a:p>
            <a:pPr marL="412750" lvl="7" indent="-285750">
              <a:buClr>
                <a:srgbClr val="434343"/>
              </a:buClr>
              <a:buSzPts val="1600"/>
              <a:buFont typeface="Arial" panose="020B0604020202020204" pitchFamily="34" charset="0"/>
              <a:buChar char="•"/>
            </a:pPr>
            <a:r>
              <a:rPr lang="en-US" sz="1400" dirty="0">
                <a:solidFill>
                  <a:srgbClr val="434343"/>
                </a:solidFill>
                <a:latin typeface="Nunito Sans"/>
                <a:ea typeface="Nunito Sans"/>
                <a:cs typeface="Nunito Sans"/>
                <a:sym typeface="Nunito Sans"/>
              </a:rPr>
              <a:t>Electrical underground infrastructure installed (including FAA utility reconstruction)</a:t>
            </a:r>
          </a:p>
          <a:p>
            <a:pPr marL="412750" lvl="7" indent="-285750">
              <a:buClr>
                <a:srgbClr val="434343"/>
              </a:buClr>
              <a:buSzPts val="1600"/>
              <a:buFont typeface="Arial" panose="020B0604020202020204" pitchFamily="34" charset="0"/>
              <a:buChar char="•"/>
            </a:pPr>
            <a:r>
              <a:rPr lang="en-US" sz="1400" dirty="0">
                <a:solidFill>
                  <a:srgbClr val="434343"/>
                </a:solidFill>
                <a:latin typeface="Nunito Sans"/>
                <a:ea typeface="Nunito Sans"/>
                <a:cs typeface="Nunito Sans"/>
                <a:sym typeface="Nunito Sans"/>
              </a:rPr>
              <a:t>Installing new taxiway edge lighting and pulling circuitry</a:t>
            </a:r>
          </a:p>
          <a:p>
            <a:pPr marL="412750" lvl="7" indent="-285750">
              <a:buClr>
                <a:srgbClr val="434343"/>
              </a:buClr>
              <a:buSzPts val="1600"/>
              <a:buFont typeface="Arial" panose="020B0604020202020204" pitchFamily="34" charset="0"/>
              <a:buChar char="•"/>
            </a:pPr>
            <a:r>
              <a:rPr lang="en-US" dirty="0">
                <a:solidFill>
                  <a:srgbClr val="434343"/>
                </a:solidFill>
                <a:latin typeface="Nunito Sans"/>
                <a:ea typeface="Nunito Sans"/>
                <a:cs typeface="Nunito Sans"/>
                <a:sym typeface="Nunito Sans"/>
              </a:rPr>
              <a:t>Painting new pavement markings</a:t>
            </a:r>
          </a:p>
          <a:p>
            <a:pPr marL="412750" lvl="7" indent="-285750">
              <a:buClr>
                <a:srgbClr val="434343"/>
              </a:buClr>
              <a:buSzPts val="1600"/>
              <a:buFont typeface="Arial" panose="020B0604020202020204" pitchFamily="34" charset="0"/>
              <a:buChar char="•"/>
            </a:pPr>
            <a:r>
              <a:rPr lang="en-US" dirty="0">
                <a:solidFill>
                  <a:srgbClr val="434343"/>
                </a:solidFill>
                <a:latin typeface="Nunito Sans"/>
                <a:ea typeface="Nunito Sans"/>
                <a:cs typeface="Nunito Sans"/>
                <a:sym typeface="Nunito Sans"/>
              </a:rPr>
              <a:t>TWY A is scheduled to reopen on Monday, August 26</a:t>
            </a:r>
          </a:p>
        </p:txBody>
      </p:sp>
      <p:pic>
        <p:nvPicPr>
          <p:cNvPr id="2" name="Picture 1">
            <a:extLst>
              <a:ext uri="{FF2B5EF4-FFF2-40B4-BE49-F238E27FC236}">
                <a16:creationId xmlns:a16="http://schemas.microsoft.com/office/drawing/2014/main" id="{CFAEE900-D321-C448-028B-0C57082AE0D0}"/>
              </a:ext>
            </a:extLst>
          </p:cNvPr>
          <p:cNvPicPr>
            <a:picLocks noChangeAspect="1"/>
          </p:cNvPicPr>
          <p:nvPr/>
        </p:nvPicPr>
        <p:blipFill>
          <a:blip r:embed="rId4"/>
          <a:srcRect/>
          <a:stretch/>
        </p:blipFill>
        <p:spPr>
          <a:xfrm>
            <a:off x="313450" y="1408926"/>
            <a:ext cx="3221027" cy="2415770"/>
          </a:xfrm>
          <a:prstGeom prst="rect">
            <a:avLst/>
          </a:prstGeom>
        </p:spPr>
      </p:pic>
      <p:sp>
        <p:nvSpPr>
          <p:cNvPr id="3" name="Google Shape;65;p14">
            <a:extLst>
              <a:ext uri="{FF2B5EF4-FFF2-40B4-BE49-F238E27FC236}">
                <a16:creationId xmlns:a16="http://schemas.microsoft.com/office/drawing/2014/main" id="{AC756DC2-2E22-A788-0C75-7B086DF3FE1C}"/>
              </a:ext>
            </a:extLst>
          </p:cNvPr>
          <p:cNvSpPr txBox="1"/>
          <p:nvPr/>
        </p:nvSpPr>
        <p:spPr>
          <a:xfrm>
            <a:off x="3534477" y="3035065"/>
            <a:ext cx="5356220" cy="1123354"/>
          </a:xfrm>
          <a:prstGeom prst="rect">
            <a:avLst/>
          </a:prstGeom>
          <a:noFill/>
          <a:ln>
            <a:noFill/>
          </a:ln>
        </p:spPr>
        <p:txBody>
          <a:bodyPr spcFirstLastPara="1" wrap="square" lIns="91425" tIns="91425" rIns="91425" bIns="91425" anchor="t" anchorCtr="0">
            <a:spAutoFit/>
          </a:bodyPr>
          <a:lstStyle/>
          <a:p>
            <a:pPr marL="0" marR="0">
              <a:spcBef>
                <a:spcPts val="0"/>
              </a:spcBef>
              <a:spcAft>
                <a:spcPts val="600"/>
              </a:spcAft>
            </a:pPr>
            <a:r>
              <a:rPr lang="en-US" b="1" dirty="0">
                <a:solidFill>
                  <a:srgbClr val="005AA1"/>
                </a:solidFill>
                <a:latin typeface="Nunito Sans"/>
              </a:rPr>
              <a:t>Taxiway C South Reconstruction - Phase 3C and 3C-1</a:t>
            </a:r>
          </a:p>
          <a:p>
            <a:pPr marL="412750" lvl="8" indent="-285750">
              <a:buClr>
                <a:srgbClr val="434343"/>
              </a:buClr>
              <a:buSzPts val="1600"/>
              <a:buFont typeface="Arial" panose="020B0604020202020204" pitchFamily="34" charset="0"/>
              <a:buChar char="•"/>
            </a:pPr>
            <a:r>
              <a:rPr lang="en-US" dirty="0">
                <a:solidFill>
                  <a:srgbClr val="434343"/>
                </a:solidFill>
                <a:latin typeface="Nunito Sans"/>
                <a:ea typeface="Nunito Sans"/>
                <a:cs typeface="Nunito Sans"/>
                <a:sym typeface="Nunito Sans"/>
              </a:rPr>
              <a:t>Removals have started</a:t>
            </a:r>
          </a:p>
          <a:p>
            <a:pPr marL="412750" lvl="8" indent="-285750">
              <a:buClr>
                <a:srgbClr val="434343"/>
              </a:buClr>
              <a:buSzPts val="1600"/>
              <a:buFont typeface="Arial" panose="020B0604020202020204" pitchFamily="34" charset="0"/>
              <a:buChar char="•"/>
            </a:pPr>
            <a:r>
              <a:rPr lang="en-US" dirty="0">
                <a:solidFill>
                  <a:srgbClr val="434343"/>
                </a:solidFill>
                <a:latin typeface="Nunito Sans"/>
                <a:ea typeface="Nunito Sans"/>
                <a:cs typeface="Nunito Sans"/>
                <a:sym typeface="Nunito Sans"/>
              </a:rPr>
              <a:t>Once TWY A reopens, full production will start on this phase</a:t>
            </a:r>
          </a:p>
        </p:txBody>
      </p:sp>
    </p:spTree>
    <p:extLst>
      <p:ext uri="{BB962C8B-B14F-4D97-AF65-F5344CB8AC3E}">
        <p14:creationId xmlns:p14="http://schemas.microsoft.com/office/powerpoint/2010/main" val="967942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20DD0-FF3F-EB47-38DB-71C2E0938531}"/>
              </a:ext>
            </a:extLst>
          </p:cNvPr>
          <p:cNvSpPr>
            <a:spLocks noGrp="1"/>
          </p:cNvSpPr>
          <p:nvPr>
            <p:ph type="title"/>
          </p:nvPr>
        </p:nvSpPr>
        <p:spPr/>
        <p:txBody>
          <a:bodyPr>
            <a:normAutofit/>
          </a:bodyPr>
          <a:lstStyle/>
          <a:p>
            <a:r>
              <a:rPr lang="en-US" sz="2000" dirty="0"/>
              <a:t>Photos</a:t>
            </a:r>
          </a:p>
        </p:txBody>
      </p:sp>
      <p:sp>
        <p:nvSpPr>
          <p:cNvPr id="3" name="Text Placeholder 2">
            <a:extLst>
              <a:ext uri="{FF2B5EF4-FFF2-40B4-BE49-F238E27FC236}">
                <a16:creationId xmlns:a16="http://schemas.microsoft.com/office/drawing/2014/main" id="{563B3C4F-294E-17F4-2E18-1D4606A5B7A1}"/>
              </a:ext>
            </a:extLst>
          </p:cNvPr>
          <p:cNvSpPr>
            <a:spLocks noGrp="1"/>
          </p:cNvSpPr>
          <p:nvPr>
            <p:ph type="body" idx="1"/>
          </p:nvPr>
        </p:nvSpPr>
        <p:spPr>
          <a:xfrm>
            <a:off x="383714" y="3754910"/>
            <a:ext cx="3999900" cy="355857"/>
          </a:xfrm>
        </p:spPr>
        <p:txBody>
          <a:bodyPr>
            <a:noAutofit/>
          </a:bodyPr>
          <a:lstStyle/>
          <a:p>
            <a:pPr marL="139700" indent="0">
              <a:buNone/>
            </a:pPr>
            <a:r>
              <a:rPr lang="en-US" sz="1300" dirty="0"/>
              <a:t>Storm Sewer Installation</a:t>
            </a:r>
          </a:p>
        </p:txBody>
      </p:sp>
      <p:sp>
        <p:nvSpPr>
          <p:cNvPr id="4" name="Text Placeholder 3">
            <a:extLst>
              <a:ext uri="{FF2B5EF4-FFF2-40B4-BE49-F238E27FC236}">
                <a16:creationId xmlns:a16="http://schemas.microsoft.com/office/drawing/2014/main" id="{B1771BD5-0C5C-C68A-DAC5-6CDC6723E013}"/>
              </a:ext>
            </a:extLst>
          </p:cNvPr>
          <p:cNvSpPr>
            <a:spLocks noGrp="1"/>
          </p:cNvSpPr>
          <p:nvPr>
            <p:ph type="body" idx="2"/>
          </p:nvPr>
        </p:nvSpPr>
        <p:spPr>
          <a:xfrm>
            <a:off x="4919808" y="3754910"/>
            <a:ext cx="3999900" cy="356616"/>
          </a:xfrm>
        </p:spPr>
        <p:txBody>
          <a:bodyPr>
            <a:noAutofit/>
          </a:bodyPr>
          <a:lstStyle/>
          <a:p>
            <a:pPr marL="139700" indent="0">
              <a:buNone/>
            </a:pPr>
            <a:r>
              <a:rPr lang="en-US" sz="1300" dirty="0"/>
              <a:t>Electrical Duct Bank Installation</a:t>
            </a:r>
          </a:p>
        </p:txBody>
      </p:sp>
      <p:pic>
        <p:nvPicPr>
          <p:cNvPr id="6" name="Picture 5">
            <a:extLst>
              <a:ext uri="{FF2B5EF4-FFF2-40B4-BE49-F238E27FC236}">
                <a16:creationId xmlns:a16="http://schemas.microsoft.com/office/drawing/2014/main" id="{EBC7FDD2-2731-49CB-3328-42F9A4228A93}"/>
              </a:ext>
            </a:extLst>
          </p:cNvPr>
          <p:cNvPicPr>
            <a:picLocks noChangeAspect="1"/>
          </p:cNvPicPr>
          <p:nvPr/>
        </p:nvPicPr>
        <p:blipFill>
          <a:blip r:embed="rId2"/>
          <a:srcRect/>
          <a:stretch/>
        </p:blipFill>
        <p:spPr>
          <a:xfrm>
            <a:off x="4919808" y="874550"/>
            <a:ext cx="3840480" cy="2880360"/>
          </a:xfrm>
          <a:prstGeom prst="rect">
            <a:avLst/>
          </a:prstGeom>
        </p:spPr>
      </p:pic>
      <p:pic>
        <p:nvPicPr>
          <p:cNvPr id="8" name="Picture 7">
            <a:extLst>
              <a:ext uri="{FF2B5EF4-FFF2-40B4-BE49-F238E27FC236}">
                <a16:creationId xmlns:a16="http://schemas.microsoft.com/office/drawing/2014/main" id="{57D81318-D0D8-9975-E6A9-DCF471647CBA}"/>
              </a:ext>
            </a:extLst>
          </p:cNvPr>
          <p:cNvPicPr>
            <a:picLocks noChangeAspect="1"/>
          </p:cNvPicPr>
          <p:nvPr/>
        </p:nvPicPr>
        <p:blipFill>
          <a:blip r:embed="rId3"/>
          <a:srcRect/>
          <a:stretch/>
        </p:blipFill>
        <p:spPr>
          <a:xfrm>
            <a:off x="383714" y="874550"/>
            <a:ext cx="3840480" cy="2880360"/>
          </a:xfrm>
          <a:prstGeom prst="rect">
            <a:avLst/>
          </a:prstGeom>
        </p:spPr>
      </p:pic>
    </p:spTree>
    <p:extLst>
      <p:ext uri="{BB962C8B-B14F-4D97-AF65-F5344CB8AC3E}">
        <p14:creationId xmlns:p14="http://schemas.microsoft.com/office/powerpoint/2010/main" val="3336660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20DD0-FF3F-EB47-38DB-71C2E0938531}"/>
              </a:ext>
            </a:extLst>
          </p:cNvPr>
          <p:cNvSpPr>
            <a:spLocks noGrp="1"/>
          </p:cNvSpPr>
          <p:nvPr>
            <p:ph type="title"/>
          </p:nvPr>
        </p:nvSpPr>
        <p:spPr/>
        <p:txBody>
          <a:bodyPr>
            <a:normAutofit/>
          </a:bodyPr>
          <a:lstStyle/>
          <a:p>
            <a:r>
              <a:rPr lang="en-US" sz="2000" dirty="0"/>
              <a:t>Photos</a:t>
            </a:r>
          </a:p>
        </p:txBody>
      </p:sp>
      <p:sp>
        <p:nvSpPr>
          <p:cNvPr id="3" name="Text Placeholder 2">
            <a:extLst>
              <a:ext uri="{FF2B5EF4-FFF2-40B4-BE49-F238E27FC236}">
                <a16:creationId xmlns:a16="http://schemas.microsoft.com/office/drawing/2014/main" id="{563B3C4F-294E-17F4-2E18-1D4606A5B7A1}"/>
              </a:ext>
            </a:extLst>
          </p:cNvPr>
          <p:cNvSpPr>
            <a:spLocks noGrp="1"/>
          </p:cNvSpPr>
          <p:nvPr>
            <p:ph type="body" idx="1"/>
          </p:nvPr>
        </p:nvSpPr>
        <p:spPr>
          <a:xfrm>
            <a:off x="383712" y="3754910"/>
            <a:ext cx="3999900" cy="355857"/>
          </a:xfrm>
        </p:spPr>
        <p:txBody>
          <a:bodyPr>
            <a:noAutofit/>
          </a:bodyPr>
          <a:lstStyle/>
          <a:p>
            <a:pPr marL="139700" indent="0">
              <a:buNone/>
            </a:pPr>
            <a:r>
              <a:rPr lang="en-US" sz="1300" dirty="0"/>
              <a:t>Mainline Paving - Concrete</a:t>
            </a:r>
          </a:p>
        </p:txBody>
      </p:sp>
      <p:sp>
        <p:nvSpPr>
          <p:cNvPr id="4" name="Text Placeholder 3">
            <a:extLst>
              <a:ext uri="{FF2B5EF4-FFF2-40B4-BE49-F238E27FC236}">
                <a16:creationId xmlns:a16="http://schemas.microsoft.com/office/drawing/2014/main" id="{B1771BD5-0C5C-C68A-DAC5-6CDC6723E013}"/>
              </a:ext>
            </a:extLst>
          </p:cNvPr>
          <p:cNvSpPr>
            <a:spLocks noGrp="1"/>
          </p:cNvSpPr>
          <p:nvPr>
            <p:ph type="body" idx="2"/>
          </p:nvPr>
        </p:nvSpPr>
        <p:spPr>
          <a:xfrm>
            <a:off x="4919808" y="3754151"/>
            <a:ext cx="3999900" cy="356616"/>
          </a:xfrm>
        </p:spPr>
        <p:txBody>
          <a:bodyPr>
            <a:noAutofit/>
          </a:bodyPr>
          <a:lstStyle/>
          <a:p>
            <a:pPr marL="139700" indent="0">
              <a:buNone/>
            </a:pPr>
            <a:r>
              <a:rPr lang="en-US" sz="1300" dirty="0"/>
              <a:t>Shoulder Paving - Bituminous</a:t>
            </a:r>
          </a:p>
        </p:txBody>
      </p:sp>
      <p:pic>
        <p:nvPicPr>
          <p:cNvPr id="6" name="Picture 5" descr="A road with a machine on it&#10;&#10;Description automatically generated with medium confidence">
            <a:extLst>
              <a:ext uri="{FF2B5EF4-FFF2-40B4-BE49-F238E27FC236}">
                <a16:creationId xmlns:a16="http://schemas.microsoft.com/office/drawing/2014/main" id="{EBC7FDD2-2731-49CB-3328-42F9A4228A93}"/>
              </a:ext>
            </a:extLst>
          </p:cNvPr>
          <p:cNvPicPr>
            <a:picLocks noChangeAspect="1"/>
          </p:cNvPicPr>
          <p:nvPr/>
        </p:nvPicPr>
        <p:blipFill>
          <a:blip r:embed="rId2"/>
          <a:stretch>
            <a:fillRect/>
          </a:stretch>
        </p:blipFill>
        <p:spPr>
          <a:xfrm rot="10800000">
            <a:off x="4919808" y="874550"/>
            <a:ext cx="3840480" cy="2880360"/>
          </a:xfrm>
          <a:prstGeom prst="rect">
            <a:avLst/>
          </a:prstGeom>
        </p:spPr>
      </p:pic>
      <p:pic>
        <p:nvPicPr>
          <p:cNvPr id="8" name="Picture 7" descr="A road with a concrete wall&#10;&#10;Description automatically generated with medium confidence">
            <a:extLst>
              <a:ext uri="{FF2B5EF4-FFF2-40B4-BE49-F238E27FC236}">
                <a16:creationId xmlns:a16="http://schemas.microsoft.com/office/drawing/2014/main" id="{57D81318-D0D8-9975-E6A9-DCF471647CBA}"/>
              </a:ext>
            </a:extLst>
          </p:cNvPr>
          <p:cNvPicPr>
            <a:picLocks noChangeAspect="1"/>
          </p:cNvPicPr>
          <p:nvPr/>
        </p:nvPicPr>
        <p:blipFill>
          <a:blip r:embed="rId3"/>
          <a:stretch>
            <a:fillRect/>
          </a:stretch>
        </p:blipFill>
        <p:spPr>
          <a:xfrm>
            <a:off x="383714" y="874550"/>
            <a:ext cx="3840480" cy="2880360"/>
          </a:xfrm>
          <a:prstGeom prst="rect">
            <a:avLst/>
          </a:prstGeom>
        </p:spPr>
      </p:pic>
    </p:spTree>
    <p:extLst>
      <p:ext uri="{BB962C8B-B14F-4D97-AF65-F5344CB8AC3E}">
        <p14:creationId xmlns:p14="http://schemas.microsoft.com/office/powerpoint/2010/main" val="2443962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38353-B91D-ACF9-EEB3-9617E5859A5B}"/>
              </a:ext>
            </a:extLst>
          </p:cNvPr>
          <p:cNvSpPr>
            <a:spLocks noGrp="1"/>
          </p:cNvSpPr>
          <p:nvPr>
            <p:ph type="title"/>
          </p:nvPr>
        </p:nvSpPr>
        <p:spPr/>
        <p:txBody>
          <a:bodyPr>
            <a:normAutofit/>
          </a:bodyPr>
          <a:lstStyle/>
          <a:p>
            <a:r>
              <a:rPr lang="en-US" sz="2000" dirty="0"/>
              <a:t>Photos</a:t>
            </a:r>
          </a:p>
        </p:txBody>
      </p:sp>
      <p:sp>
        <p:nvSpPr>
          <p:cNvPr id="3" name="Text Placeholder 2">
            <a:extLst>
              <a:ext uri="{FF2B5EF4-FFF2-40B4-BE49-F238E27FC236}">
                <a16:creationId xmlns:a16="http://schemas.microsoft.com/office/drawing/2014/main" id="{1015B839-91D3-6412-2188-0C936EC80095}"/>
              </a:ext>
            </a:extLst>
          </p:cNvPr>
          <p:cNvSpPr>
            <a:spLocks noGrp="1"/>
          </p:cNvSpPr>
          <p:nvPr>
            <p:ph type="body" idx="1"/>
          </p:nvPr>
        </p:nvSpPr>
        <p:spPr>
          <a:xfrm>
            <a:off x="231619" y="3811630"/>
            <a:ext cx="3999900" cy="380490"/>
          </a:xfrm>
        </p:spPr>
        <p:txBody>
          <a:bodyPr>
            <a:normAutofit fontScale="92500" lnSpcReduction="20000"/>
          </a:bodyPr>
          <a:lstStyle/>
          <a:p>
            <a:pPr marL="139700" indent="0">
              <a:buNone/>
            </a:pPr>
            <a:r>
              <a:rPr lang="en-US" dirty="0"/>
              <a:t>Airfield Guidance Sign</a:t>
            </a:r>
          </a:p>
        </p:txBody>
      </p:sp>
      <p:sp>
        <p:nvSpPr>
          <p:cNvPr id="4" name="Text Placeholder 3">
            <a:extLst>
              <a:ext uri="{FF2B5EF4-FFF2-40B4-BE49-F238E27FC236}">
                <a16:creationId xmlns:a16="http://schemas.microsoft.com/office/drawing/2014/main" id="{9A56208F-381A-926E-0C52-4D6E579A123E}"/>
              </a:ext>
            </a:extLst>
          </p:cNvPr>
          <p:cNvSpPr>
            <a:spLocks noGrp="1"/>
          </p:cNvSpPr>
          <p:nvPr>
            <p:ph type="body" idx="2"/>
          </p:nvPr>
        </p:nvSpPr>
        <p:spPr>
          <a:xfrm>
            <a:off x="4713588" y="3811825"/>
            <a:ext cx="3999900" cy="384048"/>
          </a:xfrm>
        </p:spPr>
        <p:txBody>
          <a:bodyPr>
            <a:normAutofit fontScale="92500" lnSpcReduction="20000"/>
          </a:bodyPr>
          <a:lstStyle/>
          <a:p>
            <a:pPr marL="139700" indent="0">
              <a:buNone/>
            </a:pPr>
            <a:r>
              <a:rPr lang="en-US" dirty="0"/>
              <a:t>ANG Barrier Road</a:t>
            </a:r>
          </a:p>
        </p:txBody>
      </p:sp>
      <p:pic>
        <p:nvPicPr>
          <p:cNvPr id="6" name="Picture 5" descr="A road leading to a field&#10;&#10;Description automatically generated">
            <a:extLst>
              <a:ext uri="{FF2B5EF4-FFF2-40B4-BE49-F238E27FC236}">
                <a16:creationId xmlns:a16="http://schemas.microsoft.com/office/drawing/2014/main" id="{F905A874-143D-F984-1BC0-0940A44B6477}"/>
              </a:ext>
            </a:extLst>
          </p:cNvPr>
          <p:cNvPicPr>
            <a:picLocks noChangeAspect="1"/>
          </p:cNvPicPr>
          <p:nvPr/>
        </p:nvPicPr>
        <p:blipFill>
          <a:blip r:embed="rId2"/>
          <a:stretch>
            <a:fillRect/>
          </a:stretch>
        </p:blipFill>
        <p:spPr>
          <a:xfrm>
            <a:off x="4832400" y="931180"/>
            <a:ext cx="3840600" cy="2880450"/>
          </a:xfrm>
          <a:prstGeom prst="rect">
            <a:avLst/>
          </a:prstGeom>
        </p:spPr>
      </p:pic>
      <p:pic>
        <p:nvPicPr>
          <p:cNvPr id="8" name="Picture 7" descr="Airfield Guidance Sign">
            <a:extLst>
              <a:ext uri="{FF2B5EF4-FFF2-40B4-BE49-F238E27FC236}">
                <a16:creationId xmlns:a16="http://schemas.microsoft.com/office/drawing/2014/main" id="{5D1D1874-9591-941F-3D16-BD1C63BCFBCA}"/>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423786" y="948015"/>
            <a:ext cx="3840480" cy="2880360"/>
          </a:xfrm>
          <a:prstGeom prst="rect">
            <a:avLst/>
          </a:prstGeom>
        </p:spPr>
      </p:pic>
    </p:spTree>
    <p:extLst>
      <p:ext uri="{BB962C8B-B14F-4D97-AF65-F5344CB8AC3E}">
        <p14:creationId xmlns:p14="http://schemas.microsoft.com/office/powerpoint/2010/main" val="2485172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583429" y="241287"/>
            <a:ext cx="8144700" cy="1107965"/>
          </a:xfrm>
          <a:prstGeom prst="rect">
            <a:avLst/>
          </a:prstGeom>
          <a:noFill/>
          <a:ln>
            <a:noFill/>
          </a:ln>
        </p:spPr>
        <p:txBody>
          <a:bodyPr spcFirstLastPara="1" wrap="square" lIns="91425" tIns="91425" rIns="91425" bIns="91425" anchor="t" anchorCtr="0">
            <a:spAutoFit/>
          </a:bodyPr>
          <a:lstStyle/>
          <a:p>
            <a:pPr>
              <a:buSzPts val="3600"/>
            </a:pPr>
            <a:r>
              <a:rPr lang="en-US" sz="2000" b="1" dirty="0">
                <a:solidFill>
                  <a:srgbClr val="005AA1"/>
                </a:solidFill>
                <a:latin typeface="Nunito Sans"/>
              </a:rPr>
              <a:t>I. Resolution to Approve Work Order 2024-11 between Short Elliot Hendrickson, Inc and the Duluth Airport Authority for the Design of Midfield Ramp – Phase 3.</a:t>
            </a:r>
            <a:endParaRPr lang="en-US" sz="2000" b="1" dirty="0">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sp>
        <p:nvSpPr>
          <p:cNvPr id="9" name="Google Shape;65;p14">
            <a:extLst>
              <a:ext uri="{FF2B5EF4-FFF2-40B4-BE49-F238E27FC236}">
                <a16:creationId xmlns:a16="http://schemas.microsoft.com/office/drawing/2014/main" id="{1EC3661E-F8BC-48EA-B8E2-E9F32034A1A2}"/>
              </a:ext>
            </a:extLst>
          </p:cNvPr>
          <p:cNvSpPr txBox="1"/>
          <p:nvPr/>
        </p:nvSpPr>
        <p:spPr>
          <a:xfrm>
            <a:off x="3608832" y="1206265"/>
            <a:ext cx="5356220" cy="2785348"/>
          </a:xfrm>
          <a:prstGeom prst="rect">
            <a:avLst/>
          </a:prstGeom>
          <a:noFill/>
          <a:ln>
            <a:noFill/>
          </a:ln>
        </p:spPr>
        <p:txBody>
          <a:bodyPr spcFirstLastPara="1" wrap="square" lIns="91425" tIns="91425" rIns="91425" bIns="91425" anchor="t" anchorCtr="0">
            <a:spAutoFit/>
          </a:bodyPr>
          <a:lstStyle/>
          <a:p>
            <a:pPr marL="0" marR="0">
              <a:spcBef>
                <a:spcPts val="0"/>
              </a:spcBef>
              <a:spcAft>
                <a:spcPts val="600"/>
              </a:spcAft>
            </a:pPr>
            <a:r>
              <a:rPr lang="en-US" b="1" dirty="0">
                <a:solidFill>
                  <a:srgbClr val="005AA1"/>
                </a:solidFill>
                <a:latin typeface="Nunito Sans"/>
              </a:rPr>
              <a:t>Project Description –</a:t>
            </a:r>
            <a:r>
              <a:rPr lang="en-US" dirty="0"/>
              <a:t> This work scope includes final design, plans and specifications development, bidding documents, and bidding for the Phase 3 portion of the Midfield Ramp Repair.  Portions of the pavements on the Midfield Ramp are in the poorest condition, requiring full reconstruction.  The project will include drainage improvements and coordination around adjacent hangars.</a:t>
            </a:r>
          </a:p>
          <a:p>
            <a:pPr marL="0" marR="0">
              <a:spcBef>
                <a:spcPts val="0"/>
              </a:spcBef>
              <a:spcAft>
                <a:spcPts val="600"/>
              </a:spcAft>
            </a:pPr>
            <a:r>
              <a:rPr lang="en-US" dirty="0">
                <a:sym typeface="Nunito Sans"/>
              </a:rPr>
              <a:t>The contract amount is $142,500.00</a:t>
            </a:r>
          </a:p>
          <a:p>
            <a:pPr marL="0" marR="0">
              <a:spcBef>
                <a:spcPts val="0"/>
              </a:spcBef>
              <a:spcAft>
                <a:spcPts val="600"/>
              </a:spcAft>
            </a:pPr>
            <a:r>
              <a:rPr lang="en-US" dirty="0">
                <a:sym typeface="Nunito Sans"/>
              </a:rPr>
              <a:t>The project is projected to be funded with a MnDOT Grant at 70%, and the remaining 30% will be funded with the Passenger Facility Charge (PFC).</a:t>
            </a:r>
          </a:p>
        </p:txBody>
      </p:sp>
      <p:pic>
        <p:nvPicPr>
          <p:cNvPr id="2" name="Picture 1">
            <a:extLst>
              <a:ext uri="{FF2B5EF4-FFF2-40B4-BE49-F238E27FC236}">
                <a16:creationId xmlns:a16="http://schemas.microsoft.com/office/drawing/2014/main" id="{CFAEE900-D321-C448-028B-0C57082AE0D0}"/>
              </a:ext>
            </a:extLst>
          </p:cNvPr>
          <p:cNvPicPr>
            <a:picLocks noChangeAspect="1"/>
          </p:cNvPicPr>
          <p:nvPr/>
        </p:nvPicPr>
        <p:blipFill>
          <a:blip r:embed="rId4"/>
          <a:stretch>
            <a:fillRect/>
          </a:stretch>
        </p:blipFill>
        <p:spPr>
          <a:xfrm>
            <a:off x="313450" y="1349252"/>
            <a:ext cx="3221027" cy="2535118"/>
          </a:xfrm>
          <a:prstGeom prst="rect">
            <a:avLst/>
          </a:prstGeom>
        </p:spPr>
      </p:pic>
    </p:spTree>
    <p:extLst>
      <p:ext uri="{BB962C8B-B14F-4D97-AF65-F5344CB8AC3E}">
        <p14:creationId xmlns:p14="http://schemas.microsoft.com/office/powerpoint/2010/main" val="2673560198"/>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1044</TotalTime>
  <Words>303</Words>
  <Application>Microsoft Office PowerPoint</Application>
  <PresentationFormat>On-screen Show (16:9)</PresentationFormat>
  <Paragraphs>38</Paragraphs>
  <Slides>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ArialMT</vt:lpstr>
      <vt:lpstr>Arial</vt:lpstr>
      <vt:lpstr>Nunito Sans</vt:lpstr>
      <vt:lpstr>Nunito Sans ExtraBold</vt:lpstr>
      <vt:lpstr>Simple Light</vt:lpstr>
      <vt:lpstr>Operations/Construction/Projects/Planning Update </vt:lpstr>
      <vt:lpstr>PowerPoint Presentation</vt:lpstr>
      <vt:lpstr>PowerPoint Presentation</vt:lpstr>
      <vt:lpstr>PowerPoint Presentation</vt:lpstr>
      <vt:lpstr>Photos</vt:lpstr>
      <vt:lpstr>Photos</vt:lpstr>
      <vt:lpstr>Photos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Kaci Nowicki</dc:creator>
  <cp:lastModifiedBy>Mark Papko</cp:lastModifiedBy>
  <cp:revision>40</cp:revision>
  <dcterms:modified xsi:type="dcterms:W3CDTF">2024-08-20T14:06:22Z</dcterms:modified>
</cp:coreProperties>
</file>