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.xml" ContentType="application/vnd.openxmlformats-officedocument.drawingml.chartshapes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0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1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1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drawings/drawing3.xml" ContentType="application/vnd.openxmlformats-officedocument.drawingml.chartshapes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22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sldIdLst>
    <p:sldId id="761" r:id="rId2"/>
    <p:sldId id="690" r:id="rId3"/>
    <p:sldId id="780" r:id="rId4"/>
    <p:sldId id="787" r:id="rId5"/>
    <p:sldId id="789" r:id="rId6"/>
    <p:sldId id="767" r:id="rId7"/>
    <p:sldId id="765" r:id="rId8"/>
    <p:sldId id="785" r:id="rId9"/>
    <p:sldId id="759" r:id="rId10"/>
    <p:sldId id="339" r:id="rId11"/>
    <p:sldId id="340" r:id="rId12"/>
    <p:sldId id="758" r:id="rId13"/>
    <p:sldId id="786" r:id="rId14"/>
    <p:sldId id="763" r:id="rId15"/>
    <p:sldId id="695" r:id="rId16"/>
    <p:sldId id="783" r:id="rId17"/>
    <p:sldId id="784" r:id="rId18"/>
    <p:sldId id="760" r:id="rId19"/>
    <p:sldId id="770" r:id="rId20"/>
    <p:sldId id="687" r:id="rId21"/>
    <p:sldId id="688" r:id="rId22"/>
    <p:sldId id="352" r:id="rId23"/>
    <p:sldId id="781" r:id="rId24"/>
    <p:sldId id="776" r:id="rId25"/>
    <p:sldId id="771" r:id="rId26"/>
    <p:sldId id="772" r:id="rId27"/>
    <p:sldId id="790" r:id="rId28"/>
    <p:sldId id="777" r:id="rId29"/>
    <p:sldId id="366" r:id="rId30"/>
    <p:sldId id="778" r:id="rId31"/>
    <p:sldId id="367" r:id="rId32"/>
    <p:sldId id="368" r:id="rId33"/>
    <p:sldId id="791" r:id="rId34"/>
    <p:sldId id="792" r:id="rId35"/>
    <p:sldId id="793" r:id="rId36"/>
    <p:sldId id="794" r:id="rId37"/>
    <p:sldId id="795" r:id="rId38"/>
    <p:sldId id="796" r:id="rId39"/>
    <p:sldId id="797" r:id="rId40"/>
    <p:sldId id="798" r:id="rId41"/>
    <p:sldId id="800" r:id="rId42"/>
    <p:sldId id="801" r:id="rId43"/>
    <p:sldId id="807" r:id="rId44"/>
    <p:sldId id="808" r:id="rId45"/>
    <p:sldId id="809" r:id="rId46"/>
    <p:sldId id="810" r:id="rId47"/>
    <p:sldId id="811" r:id="rId48"/>
    <p:sldId id="812" r:id="rId49"/>
    <p:sldId id="813" r:id="rId50"/>
    <p:sldId id="814" r:id="rId51"/>
    <p:sldId id="815" r:id="rId52"/>
    <p:sldId id="816" r:id="rId53"/>
    <p:sldId id="817" r:id="rId54"/>
    <p:sldId id="818" r:id="rId55"/>
    <p:sldId id="806" r:id="rId56"/>
    <p:sldId id="802" r:id="rId57"/>
    <p:sldId id="803" r:id="rId58"/>
    <p:sldId id="804" r:id="rId59"/>
    <p:sldId id="805" r:id="rId60"/>
    <p:sldId id="321" r:id="rId6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73BA"/>
    <a:srgbClr val="333333"/>
    <a:srgbClr val="00A1DF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86722" autoAdjust="0"/>
  </p:normalViewPr>
  <p:slideViewPr>
    <p:cSldViewPr snapToGrid="0">
      <p:cViewPr varScale="1">
        <p:scale>
          <a:sx n="99" d="100"/>
          <a:sy n="99" d="100"/>
        </p:scale>
        <p:origin x="103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36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2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chartUserShapes" Target="../drawings/drawing3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chartUserShapes" Target="../drawings/drawing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E9-4C3A-AF73-421E0FD2F8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E9-4C3A-AF73-421E0FD2F8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E9-4C3A-AF73-421E0FD2F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7445840"/>
        <c:axId val="1287426704"/>
      </c:lineChart>
      <c:catAx>
        <c:axId val="128744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87426704"/>
        <c:crosses val="autoZero"/>
        <c:auto val="1"/>
        <c:lblAlgn val="ctr"/>
        <c:lblOffset val="100"/>
        <c:noMultiLvlLbl val="0"/>
      </c:catAx>
      <c:valAx>
        <c:axId val="1287426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7445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595959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October</a:t>
            </a:r>
            <a:r>
              <a:rPr lang="en-US" sz="1400" b="1" baseline="0" dirty="0"/>
              <a:t> 2024 vs 2019: % Flight &amp; Seat Change</a:t>
            </a:r>
          </a:p>
          <a:p>
            <a:pPr>
              <a:defRPr sz="1400"/>
            </a:pPr>
            <a:r>
              <a:rPr lang="en-US" sz="1400" b="1" baseline="0" dirty="0"/>
              <a:t>U.S. Regional Jet Capacity</a:t>
            </a:r>
            <a:endParaRPr lang="en-US" sz="1400" b="1" dirty="0"/>
          </a:p>
        </c:rich>
      </c:tx>
      <c:layout>
        <c:manualLayout>
          <c:xMode val="edge"/>
          <c:yMode val="edge"/>
          <c:x val="0.13587760300954588"/>
          <c:y val="2.78067400910572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380586939977071E-2"/>
          <c:y val="0.15545997048876353"/>
          <c:w val="0.87974466794107964"/>
          <c:h val="0.69483678374642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Flights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Large RJs</c:v>
                </c:pt>
                <c:pt idx="1">
                  <c:v>Small RJs</c:v>
                </c:pt>
                <c:pt idx="2">
                  <c:v>Total RJs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9.1999999999999998E-2</c:v>
                </c:pt>
                <c:pt idx="1">
                  <c:v>-0.54900000000000004</c:v>
                </c:pt>
                <c:pt idx="2">
                  <c:v>-0.159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7B-465B-8915-207809212A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Large RJs</c:v>
                </c:pt>
                <c:pt idx="1">
                  <c:v>Small RJs</c:v>
                </c:pt>
                <c:pt idx="2">
                  <c:v>Total RJs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9.2999999999999999E-2</c:v>
                </c:pt>
                <c:pt idx="1">
                  <c:v>-0.52400000000000002</c:v>
                </c:pt>
                <c:pt idx="2">
                  <c:v>-9.9000000000000005E-2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7B-465B-8915-207809212A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0556512"/>
        <c:axId val="1600582432"/>
      </c:barChart>
      <c:catAx>
        <c:axId val="160055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582432"/>
        <c:crosses val="autoZero"/>
        <c:auto val="1"/>
        <c:lblAlgn val="ctr"/>
        <c:lblOffset val="100"/>
        <c:noMultiLvlLbl val="0"/>
      </c:catAx>
      <c:valAx>
        <c:axId val="160058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55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418705977510644"/>
          <c:y val="0.7597081628799095"/>
          <c:w val="0.23649498517064088"/>
          <c:h val="7.2602263673614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October</a:t>
            </a:r>
            <a:r>
              <a:rPr lang="en-US" sz="1400" b="1" baseline="0" dirty="0"/>
              <a:t> 2024 vs 2019: % Change in Large RJ Hauls</a:t>
            </a:r>
          </a:p>
          <a:p>
            <a:pPr>
              <a:defRPr sz="1400"/>
            </a:pPr>
            <a:r>
              <a:rPr lang="en-US" sz="1400" b="1" baseline="0" dirty="0"/>
              <a:t>Flights &gt; 700 Miles vs Flights &lt; 700 Miles</a:t>
            </a:r>
            <a:endParaRPr lang="en-US" sz="1400" b="1" dirty="0"/>
          </a:p>
        </c:rich>
      </c:tx>
      <c:layout>
        <c:manualLayout>
          <c:xMode val="edge"/>
          <c:yMode val="edge"/>
          <c:x val="0.13587760300954588"/>
          <c:y val="2.780674009105722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4380586939977071E-2"/>
          <c:y val="0.15545997048876353"/>
          <c:w val="0.87974466794107964"/>
          <c:h val="0.71969262754575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Flights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&lt; 700 Miles</c:v>
                </c:pt>
                <c:pt idx="1">
                  <c:v>&gt; 700 Miles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3.5000000000000003E-2</c:v>
                </c:pt>
                <c:pt idx="1">
                  <c:v>-0.26600000000000001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E1-4DBB-BCE1-79863E742DD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Seats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&lt; 700 Miles</c:v>
                </c:pt>
                <c:pt idx="1">
                  <c:v>&gt; 700 Miles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3.2000000000000001E-2</c:v>
                </c:pt>
                <c:pt idx="1">
                  <c:v>-0.26800000000000002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E1-4DBB-BCE1-79863E742D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00556512"/>
        <c:axId val="1600582432"/>
      </c:barChart>
      <c:catAx>
        <c:axId val="160055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582432"/>
        <c:crosses val="autoZero"/>
        <c:auto val="1"/>
        <c:lblAlgn val="ctr"/>
        <c:lblOffset val="100"/>
        <c:noMultiLvlLbl val="0"/>
      </c:catAx>
      <c:valAx>
        <c:axId val="160058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0556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17924298246916"/>
          <c:y val="0.79543274997357849"/>
          <c:w val="0.23649498517064088"/>
          <c:h val="7.26022636736144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U.S.</a:t>
            </a:r>
            <a:r>
              <a:rPr lang="en-US" baseline="0" dirty="0"/>
              <a:t> Scheduled Flights &amp; Seats</a:t>
            </a:r>
          </a:p>
          <a:p>
            <a:pPr>
              <a:defRPr/>
            </a:pPr>
            <a:r>
              <a:rPr lang="en-US" baseline="0" dirty="0"/>
              <a:t>Indexed to 2005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59965768286378"/>
          <c:y val="0.16685423444103414"/>
          <c:w val="0.865525597198193"/>
          <c:h val="0.637857059343086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Flights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Sheet1!$B$2:$B$21</c:f>
              <c:numCache>
                <c:formatCode>0%</c:formatCode>
                <c:ptCount val="20"/>
                <c:pt idx="0">
                  <c:v>0</c:v>
                </c:pt>
                <c:pt idx="1">
                  <c:v>-3.475303874301594E-2</c:v>
                </c:pt>
                <c:pt idx="2">
                  <c:v>-3.2047795324776418E-2</c:v>
                </c:pt>
                <c:pt idx="3">
                  <c:v>-6.9807536719358465E-2</c:v>
                </c:pt>
                <c:pt idx="4">
                  <c:v>-0.13264820927619236</c:v>
                </c:pt>
                <c:pt idx="5">
                  <c:v>-0.13717505176227507</c:v>
                </c:pt>
                <c:pt idx="6">
                  <c:v>-0.14428163668327687</c:v>
                </c:pt>
                <c:pt idx="7">
                  <c:v>-0.159527620904097</c:v>
                </c:pt>
                <c:pt idx="8">
                  <c:v>-0.16701639668512269</c:v>
                </c:pt>
                <c:pt idx="9">
                  <c:v>-0.18356243531722438</c:v>
                </c:pt>
                <c:pt idx="10">
                  <c:v>-0.18607548241963323</c:v>
                </c:pt>
                <c:pt idx="11">
                  <c:v>-0.17564862586973418</c:v>
                </c:pt>
                <c:pt idx="12">
                  <c:v>-0.16964210110296829</c:v>
                </c:pt>
                <c:pt idx="13">
                  <c:v>-0.14977496517760547</c:v>
                </c:pt>
                <c:pt idx="14">
                  <c:v>-0.12687754929606154</c:v>
                </c:pt>
                <c:pt idx="15">
                  <c:v>-0.46799986385712045</c:v>
                </c:pt>
                <c:pt idx="16">
                  <c:v>-0.34232980282309322</c:v>
                </c:pt>
                <c:pt idx="17">
                  <c:v>-0.25317768398026741</c:v>
                </c:pt>
                <c:pt idx="18">
                  <c:v>-0.21534757763377987</c:v>
                </c:pt>
                <c:pt idx="19">
                  <c:v>-0.17936439072896349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00-431B-86FD-E98FF4943C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Seats</c:v>
                </c:pt>
              </c:strCache>
            </c:strRef>
          </c:tx>
          <c:spPr>
            <a:ln w="476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Sheet1!$A$2:$A$21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Sheet1!$C$2:$C$21</c:f>
              <c:numCache>
                <c:formatCode>0%</c:formatCode>
                <c:ptCount val="20"/>
                <c:pt idx="0">
                  <c:v>0</c:v>
                </c:pt>
                <c:pt idx="1">
                  <c:v>-2.6015497373433893E-2</c:v>
                </c:pt>
                <c:pt idx="2">
                  <c:v>-3.9954501498291606E-3</c:v>
                </c:pt>
                <c:pt idx="3">
                  <c:v>-3.295739405207887E-2</c:v>
                </c:pt>
                <c:pt idx="4">
                  <c:v>-9.7305573497525333E-2</c:v>
                </c:pt>
                <c:pt idx="5">
                  <c:v>-9.7393151488523122E-2</c:v>
                </c:pt>
                <c:pt idx="6">
                  <c:v>-9.0427374366974678E-2</c:v>
                </c:pt>
                <c:pt idx="7">
                  <c:v>-9.8291134703381133E-2</c:v>
                </c:pt>
                <c:pt idx="8">
                  <c:v>-9.187927429444398E-2</c:v>
                </c:pt>
                <c:pt idx="9">
                  <c:v>-7.927145466998764E-2</c:v>
                </c:pt>
                <c:pt idx="10">
                  <c:v>-4.5121392121452386E-2</c:v>
                </c:pt>
                <c:pt idx="11">
                  <c:v>-5.1142571796404246E-3</c:v>
                </c:pt>
                <c:pt idx="12">
                  <c:v>3.0319928914225747E-2</c:v>
                </c:pt>
                <c:pt idx="13">
                  <c:v>7.4005956610823764E-2</c:v>
                </c:pt>
                <c:pt idx="14">
                  <c:v>0.11126224148651542</c:v>
                </c:pt>
                <c:pt idx="15">
                  <c:v>-0.33998106141469275</c:v>
                </c:pt>
                <c:pt idx="16">
                  <c:v>-0.14256268478827328</c:v>
                </c:pt>
                <c:pt idx="17">
                  <c:v>2.9913628267900672E-2</c:v>
                </c:pt>
                <c:pt idx="18">
                  <c:v>0.13016254530006854</c:v>
                </c:pt>
                <c:pt idx="19">
                  <c:v>0.18394470224461723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00-431B-86FD-E98FF4943C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099648"/>
        <c:axId val="176101088"/>
      </c:lineChart>
      <c:catAx>
        <c:axId val="17609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101088"/>
        <c:crosses val="autoZero"/>
        <c:auto val="1"/>
        <c:lblAlgn val="ctr"/>
        <c:lblOffset val="100"/>
        <c:noMultiLvlLbl val="0"/>
      </c:catAx>
      <c:valAx>
        <c:axId val="176101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609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U.S.</a:t>
            </a:r>
            <a:r>
              <a:rPr lang="en-US" baseline="0" dirty="0"/>
              <a:t> Seats Per Departure</a:t>
            </a:r>
          </a:p>
          <a:p>
            <a:pPr>
              <a:defRPr/>
            </a:pPr>
            <a:r>
              <a:rPr lang="en-US" baseline="0" dirty="0"/>
              <a:t>2005-2024</a:t>
            </a:r>
            <a:endParaRPr lang="en-US" dirty="0"/>
          </a:p>
        </c:rich>
      </c:tx>
      <c:layout>
        <c:manualLayout>
          <c:xMode val="edge"/>
          <c:yMode val="edge"/>
          <c:x val="0.277762823339272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6029330516394187E-2"/>
          <c:y val="0.14960704968358238"/>
          <c:w val="0.8783371104758686"/>
          <c:h val="0.743660856565739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Sheet1!$A$2:$A$21</c:f>
              <c:numCache>
                <c:formatCode>General</c:formatCode>
                <c:ptCount val="2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  <c:pt idx="19">
                  <c:v>2024</c:v>
                </c:pt>
              </c:numCache>
            </c:numRef>
          </c:cat>
          <c:val>
            <c:numRef>
              <c:f>Sheet1!$B$2:$B$21</c:f>
              <c:numCache>
                <c:formatCode>_(* #,##0_);_(* \(#,##0\);_(* "-"??_);_(@_)</c:formatCode>
                <c:ptCount val="20"/>
                <c:pt idx="0">
                  <c:v>95.288475019020098</c:v>
                </c:pt>
                <c:pt idx="1">
                  <c:v>96.151038721307074</c:v>
                </c:pt>
                <c:pt idx="2">
                  <c:v>98.050042356247033</c:v>
                </c:pt>
                <c:pt idx="3">
                  <c:v>99.063386166562893</c:v>
                </c:pt>
                <c:pt idx="4">
                  <c:v>99.171266180022315</c:v>
                </c:pt>
                <c:pt idx="5">
                  <c:v>99.681899917299859</c:v>
                </c:pt>
                <c:pt idx="6">
                  <c:v>101.28541367241598</c:v>
                </c:pt>
                <c:pt idx="7">
                  <c:v>102.23115574324133</c:v>
                </c:pt>
                <c:pt idx="8">
                  <c:v>103.88372441100458</c:v>
                </c:pt>
                <c:pt idx="9">
                  <c:v>107.46053683243581</c:v>
                </c:pt>
                <c:pt idx="10">
                  <c:v>111.79037417809133</c:v>
                </c:pt>
                <c:pt idx="11">
                  <c:v>115.00089431104219</c:v>
                </c:pt>
                <c:pt idx="12">
                  <c:v>118.23529942733313</c:v>
                </c:pt>
                <c:pt idx="13">
                  <c:v>120.36859134378157</c:v>
                </c:pt>
                <c:pt idx="14">
                  <c:v>121.2779310073815</c:v>
                </c:pt>
                <c:pt idx="15">
                  <c:v>118.21838730615517</c:v>
                </c:pt>
                <c:pt idx="16">
                  <c:v>124.23231969708785</c:v>
                </c:pt>
                <c:pt idx="17">
                  <c:v>131.40863219245469</c:v>
                </c:pt>
                <c:pt idx="18">
                  <c:v>137.24734977622359</c:v>
                </c:pt>
                <c:pt idx="19">
                  <c:v>137.47427470756614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10-45AA-B9E7-9E9934DF95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3628064"/>
        <c:axId val="133636224"/>
      </c:barChart>
      <c:catAx>
        <c:axId val="13362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36224"/>
        <c:crosses val="autoZero"/>
        <c:auto val="1"/>
        <c:lblAlgn val="ctr"/>
        <c:lblOffset val="100"/>
        <c:noMultiLvlLbl val="0"/>
      </c:catAx>
      <c:valAx>
        <c:axId val="133636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628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January – August </a:t>
            </a:r>
            <a:r>
              <a:rPr lang="en-US" sz="1600" b="1" baseline="0" dirty="0">
                <a:solidFill>
                  <a:srgbClr val="FF0000"/>
                </a:solidFill>
              </a:rPr>
              <a:t>2023</a:t>
            </a:r>
            <a:r>
              <a:rPr lang="en-US" sz="1600" b="1" baseline="0" dirty="0"/>
              <a:t> vs 2019</a:t>
            </a:r>
            <a:r>
              <a:rPr lang="en-US" sz="1600" b="1" dirty="0"/>
              <a:t>:</a:t>
            </a:r>
            <a:r>
              <a:rPr lang="en-US" sz="1600" b="1" baseline="0" dirty="0"/>
              <a:t> % Change in Seats</a:t>
            </a:r>
          </a:p>
          <a:p>
            <a:pPr>
              <a:defRPr sz="1600"/>
            </a:pPr>
            <a:r>
              <a:rPr lang="en-US" sz="1600" b="1" baseline="0" dirty="0"/>
              <a:t>Top 30 U.S. Airports (by Seats)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530590661099326E-2"/>
          <c:y val="0.18795495184615868"/>
          <c:w val="0.93854223620869448"/>
          <c:h val="0.7047319383881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2273B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AA-461C-B101-F79569D952A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8D6-4DCE-8412-C2715722566B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AA-461C-B101-F79569D952A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6-08D6-4DCE-8412-C2715722566B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08D6-4DCE-8412-C2715722566B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08D6-4DCE-8412-C2715722566B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AA-461C-B101-F79569D952A6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3AA-461C-B101-F79569D952A6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08D6-4DCE-8412-C2715722566B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8-08D6-4DCE-8412-C2715722566B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08D6-4DCE-8412-C2715722566B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53AA-461C-B101-F79569D952A6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08D6-4DCE-8412-C2715722566B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08D6-4DCE-8412-C2715722566B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B-08D6-4DCE-8412-C2715722566B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D-08D6-4DCE-8412-C2715722566B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08D6-4DCE-8412-C2715722566B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53AA-461C-B101-F79569D952A6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3-08D6-4DCE-8412-C2715722566B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29-08D6-4DCE-8412-C2715722566B}"/>
              </c:ext>
            </c:extLst>
          </c:dPt>
          <c:dLbls>
            <c:dLbl>
              <c:idx val="0"/>
              <c:layout>
                <c:manualLayout>
                  <c:x val="-2.32119552170120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AA-461C-B101-F79569D952A6}"/>
                </c:ext>
              </c:extLst>
            </c:dLbl>
            <c:dLbl>
              <c:idx val="1"/>
              <c:layout>
                <c:manualLayout>
                  <c:x val="-5.8029888042527462E-3"/>
                  <c:y val="-2.6560424966798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8D6-4DCE-8412-C2715722566B}"/>
                </c:ext>
              </c:extLst>
            </c:dLbl>
            <c:dLbl>
              <c:idx val="2"/>
              <c:layout>
                <c:manualLayout>
                  <c:x val="-6.9991257522452775E-3"/>
                  <c:y val="-2.9216467463479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8D6-4DCE-8412-C2715722566B}"/>
                </c:ext>
              </c:extLst>
            </c:dLbl>
            <c:dLbl>
              <c:idx val="3"/>
              <c:layout>
                <c:manualLayout>
                  <c:x val="-5.8029888042525762E-3"/>
                  <c:y val="5.3120849933599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AA-461C-B101-F79569D952A6}"/>
                </c:ext>
              </c:extLst>
            </c:dLbl>
            <c:dLbl>
              <c:idx val="4"/>
              <c:layout>
                <c:manualLayout>
                  <c:x val="0"/>
                  <c:y val="-4.5152722443559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3D0-41D5-8893-5278DCE90D32}"/>
                </c:ext>
              </c:extLst>
            </c:dLbl>
            <c:dLbl>
              <c:idx val="5"/>
              <c:layout>
                <c:manualLayout>
                  <c:x val="0"/>
                  <c:y val="-2.6560424966800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08D6-4DCE-8412-C2715722566B}"/>
                </c:ext>
              </c:extLst>
            </c:dLbl>
            <c:dLbl>
              <c:idx val="6"/>
              <c:layout>
                <c:manualLayout>
                  <c:x val="2.3330419174150924E-3"/>
                  <c:y val="-1.8592297476759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3D0-41D5-8893-5278DCE90D32}"/>
                </c:ext>
              </c:extLst>
            </c:dLbl>
            <c:dLbl>
              <c:idx val="8"/>
              <c:layout>
                <c:manualLayout>
                  <c:x val="-4.6423910434021465E-3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8D6-4DCE-8412-C2715722566B}"/>
                </c:ext>
              </c:extLst>
            </c:dLbl>
            <c:dLbl>
              <c:idx val="9"/>
              <c:layout>
                <c:manualLayout>
                  <c:x val="-1.1605977608506004E-3"/>
                  <c:y val="-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AA-461C-B101-F79569D952A6}"/>
                </c:ext>
              </c:extLst>
            </c:dLbl>
            <c:dLbl>
              <c:idx val="10"/>
              <c:layout>
                <c:manualLayout>
                  <c:x val="-2.3211955217010308E-3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AA-461C-B101-F79569D952A6}"/>
                </c:ext>
              </c:extLst>
            </c:dLbl>
            <c:dLbl>
              <c:idx val="11"/>
              <c:layout>
                <c:manualLayout>
                  <c:x val="-1.16059776085051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8D6-4DCE-8412-C2715722566B}"/>
                </c:ext>
              </c:extLst>
            </c:dLbl>
            <c:dLbl>
              <c:idx val="12"/>
              <c:layout>
                <c:manualLayout>
                  <c:x val="-3.4817932825516309E-3"/>
                  <c:y val="-2.6558333594754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08D6-4DCE-8412-C2715722566B}"/>
                </c:ext>
              </c:extLst>
            </c:dLbl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8D6-4DCE-8412-C2715722566B}"/>
                </c:ext>
              </c:extLst>
            </c:dLbl>
            <c:dLbl>
              <c:idx val="16"/>
              <c:layout>
                <c:manualLayout>
                  <c:x val="3.5454888981104445E-5"/>
                  <c:y val="-2.921646746347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8D6-4DCE-8412-C2715722566B}"/>
                </c:ext>
              </c:extLst>
            </c:dLbl>
            <c:dLbl>
              <c:idx val="17"/>
              <c:layout>
                <c:manualLayout>
                  <c:x val="-4.6423910434021465E-3"/>
                  <c:y val="-1.593625498007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8D6-4DCE-8412-C2715722566B}"/>
                </c:ext>
              </c:extLst>
            </c:dLbl>
            <c:dLbl>
              <c:idx val="23"/>
              <c:layout>
                <c:manualLayout>
                  <c:x val="-3.4817932825515459E-3"/>
                  <c:y val="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3AA-461C-B101-F79569D952A6}"/>
                </c:ext>
              </c:extLst>
            </c:dLbl>
            <c:dLbl>
              <c:idx val="24"/>
              <c:layout>
                <c:manualLayout>
                  <c:x val="-1.1605977608505154E-3"/>
                  <c:y val="2.6560424966799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08D6-4DCE-8412-C2715722566B}"/>
                </c:ext>
              </c:extLst>
            </c:dLbl>
            <c:dLbl>
              <c:idx val="25"/>
              <c:layout>
                <c:manualLayout>
                  <c:x val="-4.6423910434020615E-3"/>
                  <c:y val="4.86935499270884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3AA-461C-B101-F79569D952A6}"/>
                </c:ext>
              </c:extLst>
            </c:dLbl>
            <c:dLbl>
              <c:idx val="27"/>
              <c:layout>
                <c:manualLayout>
                  <c:x val="0"/>
                  <c:y val="-1.593625498007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08D6-4DCE-8412-C2715722566B}"/>
                </c:ext>
              </c:extLst>
            </c:dLbl>
            <c:dLbl>
              <c:idx val="28"/>
              <c:layout>
                <c:manualLayout>
                  <c:x val="0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08D6-4DCE-8412-C2715722566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Sheet1!$A$2:$A$31</c:f>
              <c:strCache>
                <c:ptCount val="30"/>
                <c:pt idx="0">
                  <c:v>AUS</c:v>
                </c:pt>
                <c:pt idx="1">
                  <c:v>BNA</c:v>
                </c:pt>
                <c:pt idx="2">
                  <c:v>MIA</c:v>
                </c:pt>
                <c:pt idx="3">
                  <c:v>LAS</c:v>
                </c:pt>
                <c:pt idx="4">
                  <c:v>MCO</c:v>
                </c:pt>
                <c:pt idx="5">
                  <c:v>DEN</c:v>
                </c:pt>
                <c:pt idx="6">
                  <c:v>MDW</c:v>
                </c:pt>
                <c:pt idx="7">
                  <c:v>DFW</c:v>
                </c:pt>
                <c:pt idx="8">
                  <c:v>TPA</c:v>
                </c:pt>
                <c:pt idx="9">
                  <c:v>EWR</c:v>
                </c:pt>
                <c:pt idx="10">
                  <c:v>PHX</c:v>
                </c:pt>
                <c:pt idx="11">
                  <c:v>DCA</c:v>
                </c:pt>
                <c:pt idx="12">
                  <c:v>CLT</c:v>
                </c:pt>
                <c:pt idx="13">
                  <c:v>LGA</c:v>
                </c:pt>
                <c:pt idx="14">
                  <c:v>SLC</c:v>
                </c:pt>
                <c:pt idx="15">
                  <c:v>IAD</c:v>
                </c:pt>
                <c:pt idx="16">
                  <c:v>IAH</c:v>
                </c:pt>
                <c:pt idx="17">
                  <c:v>SEA</c:v>
                </c:pt>
                <c:pt idx="18">
                  <c:v>JFK</c:v>
                </c:pt>
                <c:pt idx="19">
                  <c:v>BWI</c:v>
                </c:pt>
                <c:pt idx="20">
                  <c:v>SAN</c:v>
                </c:pt>
                <c:pt idx="21">
                  <c:v>FLL</c:v>
                </c:pt>
                <c:pt idx="22">
                  <c:v>ATL</c:v>
                </c:pt>
                <c:pt idx="23">
                  <c:v>BOS</c:v>
                </c:pt>
                <c:pt idx="24">
                  <c:v>MSP</c:v>
                </c:pt>
                <c:pt idx="25">
                  <c:v>ORD</c:v>
                </c:pt>
                <c:pt idx="26">
                  <c:v>LAX</c:v>
                </c:pt>
                <c:pt idx="27">
                  <c:v>DTW</c:v>
                </c:pt>
                <c:pt idx="28">
                  <c:v>SFO</c:v>
                </c:pt>
                <c:pt idx="29">
                  <c:v>PHL</c:v>
                </c:pt>
              </c:strCache>
            </c:strRef>
          </c:cat>
          <c:val>
            <c:numRef>
              <c:f>Sheet1!$B$2:$B$31</c:f>
              <c:numCache>
                <c:formatCode>0%;[Red]\(0%\)</c:formatCode>
                <c:ptCount val="30"/>
                <c:pt idx="0">
                  <c:v>0.40903722619755367</c:v>
                </c:pt>
                <c:pt idx="1">
                  <c:v>0.30872626076870535</c:v>
                </c:pt>
                <c:pt idx="2">
                  <c:v>0.17305035155086368</c:v>
                </c:pt>
                <c:pt idx="3">
                  <c:v>0.17234673860357463</c:v>
                </c:pt>
                <c:pt idx="4">
                  <c:v>0.16440536830984387</c:v>
                </c:pt>
                <c:pt idx="5">
                  <c:v>0.15927091267104054</c:v>
                </c:pt>
                <c:pt idx="6">
                  <c:v>0.10371056600296402</c:v>
                </c:pt>
                <c:pt idx="7">
                  <c:v>9.5698002107027724E-2</c:v>
                </c:pt>
                <c:pt idx="8">
                  <c:v>8.6704632702984341E-2</c:v>
                </c:pt>
                <c:pt idx="9">
                  <c:v>7.5196184849534609E-2</c:v>
                </c:pt>
                <c:pt idx="10">
                  <c:v>7.1393889930212229E-2</c:v>
                </c:pt>
                <c:pt idx="11">
                  <c:v>7.0221766958458387E-2</c:v>
                </c:pt>
                <c:pt idx="12">
                  <c:v>5.8936396784541101E-2</c:v>
                </c:pt>
                <c:pt idx="13">
                  <c:v>4.8018937710456067E-2</c:v>
                </c:pt>
                <c:pt idx="14">
                  <c:v>2.8693142444434772E-2</c:v>
                </c:pt>
                <c:pt idx="15">
                  <c:v>1.9857488502897258E-2</c:v>
                </c:pt>
                <c:pt idx="16">
                  <c:v>1.9569449094025693E-2</c:v>
                </c:pt>
                <c:pt idx="17">
                  <c:v>-8.4567354646452042E-3</c:v>
                </c:pt>
                <c:pt idx="18">
                  <c:v>-1.1394497894132383E-2</c:v>
                </c:pt>
                <c:pt idx="19">
                  <c:v>-2.0979340663462631E-2</c:v>
                </c:pt>
                <c:pt idx="20">
                  <c:v>-2.8965578720985929E-2</c:v>
                </c:pt>
                <c:pt idx="21">
                  <c:v>-3.7819122150427931E-2</c:v>
                </c:pt>
                <c:pt idx="22">
                  <c:v>-4.0502588896276115E-2</c:v>
                </c:pt>
                <c:pt idx="23">
                  <c:v>-4.5967780236926714E-2</c:v>
                </c:pt>
                <c:pt idx="24">
                  <c:v>-0.10356434336048126</c:v>
                </c:pt>
                <c:pt idx="25">
                  <c:v>-0.13685901901563258</c:v>
                </c:pt>
                <c:pt idx="26">
                  <c:v>-0.14751906186480312</c:v>
                </c:pt>
                <c:pt idx="27">
                  <c:v>-0.14851836622142656</c:v>
                </c:pt>
                <c:pt idx="28">
                  <c:v>-0.15620947269599783</c:v>
                </c:pt>
                <c:pt idx="29">
                  <c:v>-0.16587847954191415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08D6-4DCE-8412-C271572256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691872"/>
        <c:axId val="1944907232"/>
      </c:barChart>
      <c:catAx>
        <c:axId val="1946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907232"/>
        <c:crosses val="autoZero"/>
        <c:auto val="1"/>
        <c:lblAlgn val="ctr"/>
        <c:lblOffset val="100"/>
        <c:noMultiLvlLbl val="0"/>
      </c:catAx>
      <c:valAx>
        <c:axId val="19449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6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January – August </a:t>
            </a:r>
            <a:r>
              <a:rPr lang="en-US" sz="1600" b="1" baseline="0" dirty="0">
                <a:solidFill>
                  <a:srgbClr val="FF0000"/>
                </a:solidFill>
              </a:rPr>
              <a:t>2024</a:t>
            </a:r>
            <a:r>
              <a:rPr lang="en-US" sz="1600" b="1" baseline="0" dirty="0"/>
              <a:t> vs 2019</a:t>
            </a:r>
            <a:r>
              <a:rPr lang="en-US" sz="1600" b="1" dirty="0"/>
              <a:t>:</a:t>
            </a:r>
            <a:r>
              <a:rPr lang="en-US" sz="1600" b="1" baseline="0" dirty="0"/>
              <a:t> % Change in Seats</a:t>
            </a:r>
          </a:p>
          <a:p>
            <a:pPr>
              <a:defRPr sz="1600"/>
            </a:pPr>
            <a:r>
              <a:rPr lang="en-US" sz="1600" b="1" baseline="0" dirty="0"/>
              <a:t>Top 30 U.S. Airports (by Seats)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530590661099326E-2"/>
          <c:y val="0.18795495184615868"/>
          <c:w val="0.93854223620869448"/>
          <c:h val="0.70473193838817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May</c:v>
                </c:pt>
              </c:strCache>
            </c:strRef>
          </c:tx>
          <c:spPr>
            <a:solidFill>
              <a:srgbClr val="2273B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FE2-48FF-8140-8E9FFE338CB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FE2-48FF-8140-8E9FFE338CB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FE2-48FF-8140-8E9FFE338CB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FE2-48FF-8140-8E9FFE338CB4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1FE2-48FF-8140-8E9FFE338CB4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1FE2-48FF-8140-8E9FFE338CB4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1FE2-48FF-8140-8E9FFE338CB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1FE2-48FF-8140-8E9FFE338CB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FE2-48FF-8140-8E9FFE338CB4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1FE2-48FF-8140-8E9FFE338CB4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1FE2-48FF-8140-8E9FFE338CB4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1FE2-48FF-8140-8E9FFE338CB4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1FE2-48FF-8140-8E9FFE338CB4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1FE2-48FF-8140-8E9FFE338CB4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1FE2-48FF-8140-8E9FFE338CB4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1FE2-48FF-8140-8E9FFE338CB4}"/>
              </c:ext>
            </c:extLst>
          </c:dPt>
          <c:dPt>
            <c:idx val="2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1FE2-48FF-8140-8E9FFE338CB4}"/>
              </c:ext>
            </c:extLst>
          </c:dPt>
          <c:dPt>
            <c:idx val="25"/>
            <c:invertIfNegative val="0"/>
            <c:bubble3D val="0"/>
            <c:spPr>
              <a:solidFill>
                <a:srgbClr val="2273B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4-1FE2-48FF-8140-8E9FFE338CB4}"/>
              </c:ext>
            </c:extLst>
          </c:dPt>
          <c:dPt>
            <c:idx val="2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772B-4AA5-ADCF-4951F0CBC4E5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5-1FE2-48FF-8140-8E9FFE338CB4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6-1FE2-48FF-8140-8E9FFE338CB4}"/>
              </c:ext>
            </c:extLst>
          </c:dPt>
          <c:dLbls>
            <c:dLbl>
              <c:idx val="0"/>
              <c:layout>
                <c:manualLayout>
                  <c:x val="-2.32119552170120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FE2-48FF-8140-8E9FFE338CB4}"/>
                </c:ext>
              </c:extLst>
            </c:dLbl>
            <c:dLbl>
              <c:idx val="1"/>
              <c:layout>
                <c:manualLayout>
                  <c:x val="-5.8029888042527462E-3"/>
                  <c:y val="-2.6560424966798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1FE2-48FF-8140-8E9FFE338CB4}"/>
                </c:ext>
              </c:extLst>
            </c:dLbl>
            <c:dLbl>
              <c:idx val="2"/>
              <c:layout>
                <c:manualLayout>
                  <c:x val="-6.9991257522452775E-3"/>
                  <c:y val="-2.9216467463479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E2-48FF-8140-8E9FFE338CB4}"/>
                </c:ext>
              </c:extLst>
            </c:dLbl>
            <c:dLbl>
              <c:idx val="3"/>
              <c:layout>
                <c:manualLayout>
                  <c:x val="-5.8029888042525762E-3"/>
                  <c:y val="5.3120849933599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E2-48FF-8140-8E9FFE338CB4}"/>
                </c:ext>
              </c:extLst>
            </c:dLbl>
            <c:dLbl>
              <c:idx val="4"/>
              <c:layout>
                <c:manualLayout>
                  <c:x val="0"/>
                  <c:y val="-4.5152722443559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1FE2-48FF-8140-8E9FFE338CB4}"/>
                </c:ext>
              </c:extLst>
            </c:dLbl>
            <c:dLbl>
              <c:idx val="5"/>
              <c:layout>
                <c:manualLayout>
                  <c:x val="0"/>
                  <c:y val="-2.65604249668004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E2-48FF-8140-8E9FFE338CB4}"/>
                </c:ext>
              </c:extLst>
            </c:dLbl>
            <c:dLbl>
              <c:idx val="6"/>
              <c:layout>
                <c:manualLayout>
                  <c:x val="2.3330419174150924E-3"/>
                  <c:y val="-1.8592297476759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1FE2-48FF-8140-8E9FFE338CB4}"/>
                </c:ext>
              </c:extLst>
            </c:dLbl>
            <c:dLbl>
              <c:idx val="8"/>
              <c:layout>
                <c:manualLayout>
                  <c:x val="-4.6423910434021465E-3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E2-48FF-8140-8E9FFE338CB4}"/>
                </c:ext>
              </c:extLst>
            </c:dLbl>
            <c:dLbl>
              <c:idx val="9"/>
              <c:layout>
                <c:manualLayout>
                  <c:x val="-1.1605977608506004E-3"/>
                  <c:y val="-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E2-48FF-8140-8E9FFE338CB4}"/>
                </c:ext>
              </c:extLst>
            </c:dLbl>
            <c:dLbl>
              <c:idx val="10"/>
              <c:layout>
                <c:manualLayout>
                  <c:x val="-2.3211955217010308E-3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E2-48FF-8140-8E9FFE338CB4}"/>
                </c:ext>
              </c:extLst>
            </c:dLbl>
            <c:dLbl>
              <c:idx val="11"/>
              <c:layout>
                <c:manualLayout>
                  <c:x val="-1.16059776085051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E2-48FF-8140-8E9FFE338CB4}"/>
                </c:ext>
              </c:extLst>
            </c:dLbl>
            <c:dLbl>
              <c:idx val="12"/>
              <c:layout>
                <c:manualLayout>
                  <c:x val="-3.4817932825516309E-3"/>
                  <c:y val="-2.6558333594754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E2-48FF-8140-8E9FFE338CB4}"/>
                </c:ext>
              </c:extLst>
            </c:dLbl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E2-48FF-8140-8E9FFE338CB4}"/>
                </c:ext>
              </c:extLst>
            </c:dLbl>
            <c:dLbl>
              <c:idx val="16"/>
              <c:layout>
                <c:manualLayout>
                  <c:x val="3.5454888981104445E-5"/>
                  <c:y val="-2.9216467463479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E2-48FF-8140-8E9FFE338CB4}"/>
                </c:ext>
              </c:extLst>
            </c:dLbl>
            <c:dLbl>
              <c:idx val="17"/>
              <c:layout>
                <c:manualLayout>
                  <c:x val="-4.6423910434021465E-3"/>
                  <c:y val="-1.593625498007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1FE2-48FF-8140-8E9FFE338CB4}"/>
                </c:ext>
              </c:extLst>
            </c:dLbl>
            <c:dLbl>
              <c:idx val="23"/>
              <c:layout>
                <c:manualLayout>
                  <c:x val="-3.4817932825515459E-3"/>
                  <c:y val="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1FE2-48FF-8140-8E9FFE338CB4}"/>
                </c:ext>
              </c:extLst>
            </c:dLbl>
            <c:dLbl>
              <c:idx val="24"/>
              <c:layout>
                <c:manualLayout>
                  <c:x val="-1.1605977608505154E-3"/>
                  <c:y val="2.6560424966799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FE2-48FF-8140-8E9FFE338CB4}"/>
                </c:ext>
              </c:extLst>
            </c:dLbl>
            <c:dLbl>
              <c:idx val="25"/>
              <c:layout>
                <c:manualLayout>
                  <c:x val="-4.6423910434020615E-3"/>
                  <c:y val="4.86935499270884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1FE2-48FF-8140-8E9FFE338CB4}"/>
                </c:ext>
              </c:extLst>
            </c:dLbl>
            <c:dLbl>
              <c:idx val="27"/>
              <c:layout>
                <c:manualLayout>
                  <c:x val="0"/>
                  <c:y val="-1.5936254980079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1FE2-48FF-8140-8E9FFE338CB4}"/>
                </c:ext>
              </c:extLst>
            </c:dLbl>
            <c:dLbl>
              <c:idx val="28"/>
              <c:layout>
                <c:manualLayout>
                  <c:x val="0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1FE2-48FF-8140-8E9FFE338CB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Sheet1!$A$2:$A$31</c:f>
              <c:strCache>
                <c:ptCount val="30"/>
                <c:pt idx="0">
                  <c:v>BNA</c:v>
                </c:pt>
                <c:pt idx="1">
                  <c:v>AUS</c:v>
                </c:pt>
                <c:pt idx="2">
                  <c:v>MIA</c:v>
                </c:pt>
                <c:pt idx="3">
                  <c:v>DEN</c:v>
                </c:pt>
                <c:pt idx="4">
                  <c:v>CLT</c:v>
                </c:pt>
                <c:pt idx="5">
                  <c:v>MCO</c:v>
                </c:pt>
                <c:pt idx="6">
                  <c:v>LAS</c:v>
                </c:pt>
                <c:pt idx="7">
                  <c:v>DFW</c:v>
                </c:pt>
                <c:pt idx="8">
                  <c:v>PHX</c:v>
                </c:pt>
                <c:pt idx="9">
                  <c:v>TPA</c:v>
                </c:pt>
                <c:pt idx="10">
                  <c:v>SLC</c:v>
                </c:pt>
                <c:pt idx="11">
                  <c:v>IAH</c:v>
                </c:pt>
                <c:pt idx="12">
                  <c:v>IAD</c:v>
                </c:pt>
                <c:pt idx="13">
                  <c:v>DCA</c:v>
                </c:pt>
                <c:pt idx="14">
                  <c:v>EWR</c:v>
                </c:pt>
                <c:pt idx="15">
                  <c:v>MDW</c:v>
                </c:pt>
                <c:pt idx="16">
                  <c:v>LGA</c:v>
                </c:pt>
                <c:pt idx="17">
                  <c:v>BWI</c:v>
                </c:pt>
                <c:pt idx="18">
                  <c:v>SEA</c:v>
                </c:pt>
                <c:pt idx="19">
                  <c:v>SAN</c:v>
                </c:pt>
                <c:pt idx="20">
                  <c:v>FLL</c:v>
                </c:pt>
                <c:pt idx="21">
                  <c:v>BOS</c:v>
                </c:pt>
                <c:pt idx="22">
                  <c:v>JFK</c:v>
                </c:pt>
                <c:pt idx="23">
                  <c:v>ATL</c:v>
                </c:pt>
                <c:pt idx="24">
                  <c:v>MSP</c:v>
                </c:pt>
                <c:pt idx="25">
                  <c:v>PHL</c:v>
                </c:pt>
                <c:pt idx="26">
                  <c:v>ORD</c:v>
                </c:pt>
                <c:pt idx="27">
                  <c:v>DTW</c:v>
                </c:pt>
                <c:pt idx="28">
                  <c:v>LAX</c:v>
                </c:pt>
                <c:pt idx="29">
                  <c:v>SFO</c:v>
                </c:pt>
              </c:strCache>
            </c:strRef>
          </c:cat>
          <c:val>
            <c:numRef>
              <c:f>Sheet1!$B$2:$B$31</c:f>
              <c:numCache>
                <c:formatCode>0%;[Red]\(0%\)</c:formatCode>
                <c:ptCount val="30"/>
                <c:pt idx="0">
                  <c:v>0.39200000000000002</c:v>
                </c:pt>
                <c:pt idx="1">
                  <c:v>0.34499999999999997</c:v>
                </c:pt>
                <c:pt idx="2">
                  <c:v>0.29499999999999998</c:v>
                </c:pt>
                <c:pt idx="3">
                  <c:v>0.249</c:v>
                </c:pt>
                <c:pt idx="4">
                  <c:v>0.20699999999999999</c:v>
                </c:pt>
                <c:pt idx="5">
                  <c:v>0.19700000000000001</c:v>
                </c:pt>
                <c:pt idx="6">
                  <c:v>0.182</c:v>
                </c:pt>
                <c:pt idx="7">
                  <c:v>0.182</c:v>
                </c:pt>
                <c:pt idx="8">
                  <c:v>0.161</c:v>
                </c:pt>
                <c:pt idx="9">
                  <c:v>0.152</c:v>
                </c:pt>
                <c:pt idx="10">
                  <c:v>9.9000000000000005E-2</c:v>
                </c:pt>
                <c:pt idx="11">
                  <c:v>8.5000000000000006E-2</c:v>
                </c:pt>
                <c:pt idx="12">
                  <c:v>8.3000000000000004E-2</c:v>
                </c:pt>
                <c:pt idx="13">
                  <c:v>7.1999999999999995E-2</c:v>
                </c:pt>
                <c:pt idx="14">
                  <c:v>4.9000000000000002E-2</c:v>
                </c:pt>
                <c:pt idx="15">
                  <c:v>4.2999999999999997E-2</c:v>
                </c:pt>
                <c:pt idx="16">
                  <c:v>3.6999999999999998E-2</c:v>
                </c:pt>
                <c:pt idx="17">
                  <c:v>2.7E-2</c:v>
                </c:pt>
                <c:pt idx="18">
                  <c:v>2.5000000000000001E-2</c:v>
                </c:pt>
                <c:pt idx="19">
                  <c:v>0.01</c:v>
                </c:pt>
                <c:pt idx="20">
                  <c:v>5.0000000000000001E-3</c:v>
                </c:pt>
                <c:pt idx="21">
                  <c:v>1E-3</c:v>
                </c:pt>
                <c:pt idx="22">
                  <c:v>1E-3</c:v>
                </c:pt>
                <c:pt idx="23">
                  <c:v>-0.02</c:v>
                </c:pt>
                <c:pt idx="24">
                  <c:v>-0.03</c:v>
                </c:pt>
                <c:pt idx="25">
                  <c:v>-5.8999999999999997E-2</c:v>
                </c:pt>
                <c:pt idx="26">
                  <c:v>-7.4999999999999997E-2</c:v>
                </c:pt>
                <c:pt idx="27">
                  <c:v>-0.104</c:v>
                </c:pt>
                <c:pt idx="28">
                  <c:v>-0.122</c:v>
                </c:pt>
                <c:pt idx="29">
                  <c:v>-0.13400000000000001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FE2-48FF-8140-8E9FFE338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691872"/>
        <c:axId val="1944907232"/>
      </c:barChart>
      <c:catAx>
        <c:axId val="1946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907232"/>
        <c:crosses val="autoZero"/>
        <c:auto val="1"/>
        <c:lblAlgn val="ctr"/>
        <c:lblOffset val="100"/>
        <c:noMultiLvlLbl val="0"/>
      </c:catAx>
      <c:valAx>
        <c:axId val="19449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6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 dirty="0"/>
              <a:t>August 2024 vs 2023</a:t>
            </a:r>
            <a:r>
              <a:rPr lang="en-US" b="1" dirty="0"/>
              <a:t>:</a:t>
            </a:r>
            <a:r>
              <a:rPr lang="en-US" b="1" baseline="0" dirty="0"/>
              <a:t> % Change in Flights</a:t>
            </a:r>
          </a:p>
          <a:p>
            <a:pPr>
              <a:defRPr b="1"/>
            </a:pPr>
            <a:r>
              <a:rPr lang="en-US" b="1" baseline="0" dirty="0"/>
              <a:t>Top 30 U.S. Airports</a:t>
            </a:r>
            <a:endParaRPr lang="en-US" b="1" dirty="0"/>
          </a:p>
        </c:rich>
      </c:tx>
      <c:layout>
        <c:manualLayout>
          <c:xMode val="edge"/>
          <c:yMode val="edge"/>
          <c:x val="0.28981286686198215"/>
          <c:y val="1.59362549800796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June</c:v>
                </c:pt>
              </c:strCache>
            </c:strRef>
          </c:tx>
          <c:spPr>
            <a:solidFill>
              <a:srgbClr val="2273BA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0C4-446D-B352-8ED12B2C84C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C4-446D-B352-8ED12B2C84C1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0C4-446D-B352-8ED12B2C84C1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60C4-446D-B352-8ED12B2C84C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60C4-446D-B352-8ED12B2C84C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60C4-446D-B352-8ED12B2C84C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60C4-446D-B352-8ED12B2C84C1}"/>
              </c:ext>
            </c:extLst>
          </c:dPt>
          <c:dPt>
            <c:idx val="1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C4-446D-B352-8ED12B2C84C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60C4-446D-B352-8ED12B2C84C1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60C4-446D-B352-8ED12B2C84C1}"/>
              </c:ext>
            </c:extLst>
          </c:dPt>
          <c:dPt>
            <c:idx val="1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A-60C4-446D-B352-8ED12B2C84C1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60C4-446D-B352-8ED12B2C84C1}"/>
              </c:ext>
            </c:extLst>
          </c:dPt>
          <c:dPt>
            <c:idx val="1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60C4-446D-B352-8ED12B2C84C1}"/>
              </c:ext>
            </c:extLst>
          </c:dPt>
          <c:dPt>
            <c:idx val="1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D-60C4-446D-B352-8ED12B2C84C1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60C4-446D-B352-8ED12B2C84C1}"/>
              </c:ext>
            </c:extLst>
          </c:dPt>
          <c:dPt>
            <c:idx val="2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60C4-446D-B352-8ED12B2C84C1}"/>
              </c:ext>
            </c:extLst>
          </c:dPt>
          <c:dPt>
            <c:idx val="2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60C4-446D-B352-8ED12B2C84C1}"/>
              </c:ext>
            </c:extLst>
          </c:dPt>
          <c:dPt>
            <c:idx val="2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1-60C4-446D-B352-8ED12B2C84C1}"/>
              </c:ext>
            </c:extLst>
          </c:dPt>
          <c:dPt>
            <c:idx val="2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2-60C4-446D-B352-8ED12B2C84C1}"/>
              </c:ext>
            </c:extLst>
          </c:dPt>
          <c:dLbls>
            <c:dLbl>
              <c:idx val="0"/>
              <c:layout>
                <c:manualLayout>
                  <c:x val="-2.321195521701200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C4-446D-B352-8ED12B2C84C1}"/>
                </c:ext>
              </c:extLst>
            </c:dLbl>
            <c:dLbl>
              <c:idx val="1"/>
              <c:layout>
                <c:manualLayout>
                  <c:x val="-5.8029888042527462E-3"/>
                  <c:y val="-2.65604249667984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0C4-446D-B352-8ED12B2C84C1}"/>
                </c:ext>
              </c:extLst>
            </c:dLbl>
            <c:dLbl>
              <c:idx val="3"/>
              <c:layout>
                <c:manualLayout>
                  <c:x val="-5.8029888042525762E-3"/>
                  <c:y val="5.31208499335999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C4-446D-B352-8ED12B2C84C1}"/>
                </c:ext>
              </c:extLst>
            </c:dLbl>
            <c:dLbl>
              <c:idx val="5"/>
              <c:layout>
                <c:manualLayout>
                  <c:x val="-5.80298880425257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C4-446D-B352-8ED12B2C84C1}"/>
                </c:ext>
              </c:extLst>
            </c:dLbl>
            <c:dLbl>
              <c:idx val="8"/>
              <c:layout>
                <c:manualLayout>
                  <c:x val="-4.6423910434021465E-3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0C4-446D-B352-8ED12B2C84C1}"/>
                </c:ext>
              </c:extLst>
            </c:dLbl>
            <c:dLbl>
              <c:idx val="9"/>
              <c:layout>
                <c:manualLayout>
                  <c:x val="-1.1605977608506004E-3"/>
                  <c:y val="-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0C4-446D-B352-8ED12B2C84C1}"/>
                </c:ext>
              </c:extLst>
            </c:dLbl>
            <c:dLbl>
              <c:idx val="10"/>
              <c:layout>
                <c:manualLayout>
                  <c:x val="-2.3211955217010308E-3"/>
                  <c:y val="7.968127490039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0C4-446D-B352-8ED12B2C84C1}"/>
                </c:ext>
              </c:extLst>
            </c:dLbl>
            <c:dLbl>
              <c:idx val="11"/>
              <c:layout>
                <c:manualLayout>
                  <c:x val="-5.802988804252576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0C4-446D-B352-8ED12B2C84C1}"/>
                </c:ext>
              </c:extLst>
            </c:dLbl>
            <c:dLbl>
              <c:idx val="12"/>
              <c:layout>
                <c:manualLayout>
                  <c:x val="-3.4817932825516309E-3"/>
                  <c:y val="-2.65583335947548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0C4-446D-B352-8ED12B2C84C1}"/>
                </c:ext>
              </c:extLst>
            </c:dLbl>
            <c:dLbl>
              <c:idx val="13"/>
              <c:layout>
                <c:manualLayout>
                  <c:x val="-3.481793282551630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0C4-446D-B352-8ED12B2C84C1}"/>
                </c:ext>
              </c:extLst>
            </c:dLbl>
            <c:dLbl>
              <c:idx val="16"/>
              <c:layout>
                <c:manualLayout>
                  <c:x val="-6.9635865651030918E-3"/>
                  <c:y val="9.738709985417683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0C4-446D-B352-8ED12B2C84C1}"/>
                </c:ext>
              </c:extLst>
            </c:dLbl>
            <c:dLbl>
              <c:idx val="17"/>
              <c:layout>
                <c:manualLayout>
                  <c:x val="-4.6423910434021465E-3"/>
                  <c:y val="-1.593625498007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0C4-446D-B352-8ED12B2C84C1}"/>
                </c:ext>
              </c:extLst>
            </c:dLbl>
            <c:dLbl>
              <c:idx val="23"/>
              <c:layout>
                <c:manualLayout>
                  <c:x val="-3.4817932825515459E-3"/>
                  <c:y val="5.3120849933598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0C4-446D-B352-8ED12B2C84C1}"/>
                </c:ext>
              </c:extLst>
            </c:dLbl>
            <c:dLbl>
              <c:idx val="24"/>
              <c:layout>
                <c:manualLayout>
                  <c:x val="-1.1605977608505154E-3"/>
                  <c:y val="2.65604249667994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0C4-446D-B352-8ED12B2C84C1}"/>
                </c:ext>
              </c:extLst>
            </c:dLbl>
            <c:dLbl>
              <c:idx val="25"/>
              <c:layout>
                <c:manualLayout>
                  <c:x val="-4.6423910434020615E-3"/>
                  <c:y val="4.869354992708841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0C4-446D-B352-8ED12B2C84C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Sheet1!$A$2:$A$31</c:f>
              <c:strCache>
                <c:ptCount val="30"/>
                <c:pt idx="0">
                  <c:v>PHL</c:v>
                </c:pt>
                <c:pt idx="1">
                  <c:v>CLT</c:v>
                </c:pt>
                <c:pt idx="2">
                  <c:v>ORD</c:v>
                </c:pt>
                <c:pt idx="3">
                  <c:v>BOS</c:v>
                </c:pt>
                <c:pt idx="4">
                  <c:v>PHX</c:v>
                </c:pt>
                <c:pt idx="5">
                  <c:v>IAD</c:v>
                </c:pt>
                <c:pt idx="6">
                  <c:v>IAH</c:v>
                </c:pt>
                <c:pt idx="7">
                  <c:v>SAN</c:v>
                </c:pt>
                <c:pt idx="8">
                  <c:v>BNA</c:v>
                </c:pt>
                <c:pt idx="9">
                  <c:v>DTW</c:v>
                </c:pt>
                <c:pt idx="10">
                  <c:v>MSP</c:v>
                </c:pt>
                <c:pt idx="11">
                  <c:v>DFW</c:v>
                </c:pt>
                <c:pt idx="12">
                  <c:v>SEA</c:v>
                </c:pt>
                <c:pt idx="13">
                  <c:v>BWI</c:v>
                </c:pt>
                <c:pt idx="14">
                  <c:v>SLC</c:v>
                </c:pt>
                <c:pt idx="15">
                  <c:v>MIA</c:v>
                </c:pt>
                <c:pt idx="16">
                  <c:v>LAS</c:v>
                </c:pt>
                <c:pt idx="17">
                  <c:v>ATL</c:v>
                </c:pt>
                <c:pt idx="18">
                  <c:v>JFK</c:v>
                </c:pt>
                <c:pt idx="19">
                  <c:v>DEN</c:v>
                </c:pt>
                <c:pt idx="20">
                  <c:v>DCA</c:v>
                </c:pt>
                <c:pt idx="21">
                  <c:v>TPA</c:v>
                </c:pt>
                <c:pt idx="22">
                  <c:v>SFO</c:v>
                </c:pt>
                <c:pt idx="23">
                  <c:v>LGA</c:v>
                </c:pt>
                <c:pt idx="24">
                  <c:v>LAX</c:v>
                </c:pt>
                <c:pt idx="25">
                  <c:v>EWR</c:v>
                </c:pt>
                <c:pt idx="26">
                  <c:v>FLL</c:v>
                </c:pt>
                <c:pt idx="27">
                  <c:v>MCO</c:v>
                </c:pt>
                <c:pt idx="28">
                  <c:v>MDW</c:v>
                </c:pt>
                <c:pt idx="29">
                  <c:v>AUS</c:v>
                </c:pt>
              </c:strCache>
            </c:strRef>
          </c:cat>
          <c:val>
            <c:numRef>
              <c:f>Sheet1!$B$2:$B$31</c:f>
              <c:numCache>
                <c:formatCode>0.0%;[Red]\(0.0%\)</c:formatCode>
                <c:ptCount val="30"/>
                <c:pt idx="0">
                  <c:v>0.18990634381771088</c:v>
                </c:pt>
                <c:pt idx="1">
                  <c:v>0.10748029500246048</c:v>
                </c:pt>
                <c:pt idx="2">
                  <c:v>8.9397691190242767E-2</c:v>
                </c:pt>
                <c:pt idx="3">
                  <c:v>8.8835537433624268E-2</c:v>
                </c:pt>
                <c:pt idx="4">
                  <c:v>8.4963954985141754E-2</c:v>
                </c:pt>
                <c:pt idx="5">
                  <c:v>8.0384887754917145E-2</c:v>
                </c:pt>
                <c:pt idx="6">
                  <c:v>7.7204816043376923E-2</c:v>
                </c:pt>
                <c:pt idx="7">
                  <c:v>6.9026343524456024E-2</c:v>
                </c:pt>
                <c:pt idx="8">
                  <c:v>6.7391052842140198E-2</c:v>
                </c:pt>
                <c:pt idx="9">
                  <c:v>6.1333764344453812E-2</c:v>
                </c:pt>
                <c:pt idx="10">
                  <c:v>5.7108953595161438E-2</c:v>
                </c:pt>
                <c:pt idx="11">
                  <c:v>5.4804056882858276E-2</c:v>
                </c:pt>
                <c:pt idx="12">
                  <c:v>5.2797436714172363E-2</c:v>
                </c:pt>
                <c:pt idx="13">
                  <c:v>3.2804932445287704E-2</c:v>
                </c:pt>
                <c:pt idx="14">
                  <c:v>2.6344785466790199E-2</c:v>
                </c:pt>
                <c:pt idx="15">
                  <c:v>2.3346038535237312E-2</c:v>
                </c:pt>
                <c:pt idx="16">
                  <c:v>1.8829187378287315E-2</c:v>
                </c:pt>
                <c:pt idx="17">
                  <c:v>1.6084473580121994E-2</c:v>
                </c:pt>
                <c:pt idx="18">
                  <c:v>1.3321130536496639E-2</c:v>
                </c:pt>
                <c:pt idx="19">
                  <c:v>6.2392279505729675E-3</c:v>
                </c:pt>
                <c:pt idx="20">
                  <c:v>4.7181127592921257E-3</c:v>
                </c:pt>
                <c:pt idx="21">
                  <c:v>4.0137614123523235E-3</c:v>
                </c:pt>
                <c:pt idx="22">
                  <c:v>6.9004454417154193E-4</c:v>
                </c:pt>
                <c:pt idx="23">
                  <c:v>-8.9775882661342621E-3</c:v>
                </c:pt>
                <c:pt idx="24">
                  <c:v>-1.0973818600177765E-2</c:v>
                </c:pt>
                <c:pt idx="25">
                  <c:v>-1.9855700433254242E-2</c:v>
                </c:pt>
                <c:pt idx="26">
                  <c:v>-4.6821042895317078E-2</c:v>
                </c:pt>
                <c:pt idx="27">
                  <c:v>-6.0167938470840454E-2</c:v>
                </c:pt>
                <c:pt idx="28">
                  <c:v>-8.5414886474609375E-2</c:v>
                </c:pt>
                <c:pt idx="29">
                  <c:v>-0.12022498250007629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60C4-446D-B352-8ED12B2C84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691872"/>
        <c:axId val="1944907232"/>
      </c:barChart>
      <c:catAx>
        <c:axId val="1946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907232"/>
        <c:crosses val="autoZero"/>
        <c:auto val="1"/>
        <c:lblAlgn val="ctr"/>
        <c:lblOffset val="100"/>
        <c:noMultiLvlLbl val="0"/>
      </c:catAx>
      <c:valAx>
        <c:axId val="19449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69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January-August: </a:t>
            </a:r>
            <a:r>
              <a:rPr lang="en-US" sz="1600" b="1" dirty="0">
                <a:solidFill>
                  <a:srgbClr val="FF0000"/>
                </a:solidFill>
              </a:rPr>
              <a:t>2023</a:t>
            </a:r>
            <a:r>
              <a:rPr lang="en-US" sz="1600" b="1" dirty="0"/>
              <a:t> vs 2019</a:t>
            </a:r>
            <a:endParaRPr lang="en-US" sz="1600" b="1" u="none" baseline="0" dirty="0"/>
          </a:p>
          <a:p>
            <a:pPr>
              <a:defRPr sz="1600" b="1"/>
            </a:pPr>
            <a:r>
              <a:rPr lang="en-US" sz="1600" b="1" baseline="0" dirty="0"/>
              <a:t>Change in Flights &amp; Seats by Airline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45376046170937"/>
          <c:y val="0.14878984218938557"/>
          <c:w val="0.86170655969599108"/>
          <c:h val="0.6129211314555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Flights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C2C-41F7-B470-7FBB06200AC3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C2C-41F7-B470-7FBB06200AC3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C2C-41F7-B470-7FBB06200AC3}"/>
              </c:ext>
            </c:extLst>
          </c:dPt>
          <c:dLbls>
            <c:dLbl>
              <c:idx val="1"/>
              <c:layout>
                <c:manualLayout>
                  <c:x val="-1.1605977608505154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C2C-41F7-B470-7FBB06200AC3}"/>
                </c:ext>
              </c:extLst>
            </c:dLbl>
            <c:dLbl>
              <c:idx val="3"/>
              <c:layout>
                <c:manualLayout>
                  <c:x val="-1.6307414746201846E-2"/>
                  <c:y val="-1.35723027559682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00-41D7-AE13-E353002BC5B0}"/>
                </c:ext>
              </c:extLst>
            </c:dLbl>
            <c:dLbl>
              <c:idx val="4"/>
              <c:layout>
                <c:manualLayout>
                  <c:x val="-1.705336470682927E-2"/>
                  <c:y val="-5.37463189136344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C2C-41F7-B470-7FBB06200AC3}"/>
                </c:ext>
              </c:extLst>
            </c:dLbl>
            <c:dLbl>
              <c:idx val="5"/>
              <c:layout>
                <c:manualLayout>
                  <c:x val="2.3211955217010308E-3"/>
                  <c:y val="-2.6596207107697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2C-41F7-B470-7FBB06200AC3}"/>
                </c:ext>
              </c:extLst>
            </c:dLbl>
            <c:dLbl>
              <c:idx val="6"/>
              <c:layout>
                <c:manualLayout>
                  <c:x val="0"/>
                  <c:y val="-2.6602491655691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2C-41F7-B470-7FBB06200AC3}"/>
                </c:ext>
              </c:extLst>
            </c:dLbl>
            <c:dLbl>
              <c:idx val="7"/>
              <c:layout>
                <c:manualLayout>
                  <c:x val="2.3211955217010308E-3"/>
                  <c:y val="2.660877620368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2C-41F7-B470-7FBB06200AC3}"/>
                </c:ext>
              </c:extLst>
            </c:dLbl>
            <c:dLbl>
              <c:idx val="8"/>
              <c:layout>
                <c:manualLayout>
                  <c:x val="1.1605977608505154E-3"/>
                  <c:y val="4.189698662208268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C2C-41F7-B470-7FBB06200AC3}"/>
                </c:ext>
              </c:extLst>
            </c:dLbl>
            <c:dLbl>
              <c:idx val="9"/>
              <c:layout>
                <c:manualLayout>
                  <c:x val="-5.8029888042525762E-3"/>
                  <c:y val="-2.6592017409034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407-46B0-B8DE-C8CB83D5CA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Frontier</c:v>
                </c:pt>
                <c:pt idx="1">
                  <c:v>Spirit</c:v>
                </c:pt>
                <c:pt idx="2">
                  <c:v>Allegiant</c:v>
                </c:pt>
                <c:pt idx="3">
                  <c:v>Sun Country</c:v>
                </c:pt>
                <c:pt idx="4">
                  <c:v>Southwest</c:v>
                </c:pt>
                <c:pt idx="5">
                  <c:v>JetBlue</c:v>
                </c:pt>
                <c:pt idx="6">
                  <c:v>Alaska</c:v>
                </c:pt>
                <c:pt idx="7">
                  <c:v>American</c:v>
                </c:pt>
                <c:pt idx="8">
                  <c:v>United</c:v>
                </c:pt>
                <c:pt idx="9">
                  <c:v>Delta</c:v>
                </c:pt>
              </c:strCache>
            </c:strRef>
          </c:cat>
          <c:val>
            <c:numRef>
              <c:f>Sheet1!$B$2:$B$11</c:f>
              <c:numCache>
                <c:formatCode>0%;[Red]\(0%\)</c:formatCode>
                <c:ptCount val="10"/>
                <c:pt idx="0">
                  <c:v>0.36946846176898229</c:v>
                </c:pt>
                <c:pt idx="1">
                  <c:v>0.29858689547989403</c:v>
                </c:pt>
                <c:pt idx="2">
                  <c:v>8.6653453599212504E-2</c:v>
                </c:pt>
                <c:pt idx="3">
                  <c:v>6.4497041420118251E-2</c:v>
                </c:pt>
                <c:pt idx="4">
                  <c:v>2.7230097948690135E-2</c:v>
                </c:pt>
                <c:pt idx="5">
                  <c:v>-3.8946203833511106E-2</c:v>
                </c:pt>
                <c:pt idx="6">
                  <c:v>-0.12735297518855926</c:v>
                </c:pt>
                <c:pt idx="7">
                  <c:v>-0.15252842845742021</c:v>
                </c:pt>
                <c:pt idx="8">
                  <c:v>-0.15448264373321119</c:v>
                </c:pt>
                <c:pt idx="9">
                  <c:v>-0.16618062292095703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C2C-41F7-B470-7FBB06200A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Seats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6358656510309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465-4610-A90C-9CE0BF9F4B8A}"/>
                </c:ext>
              </c:extLst>
            </c:dLbl>
            <c:dLbl>
              <c:idx val="1"/>
              <c:layout>
                <c:manualLayout>
                  <c:x val="3.3262325556493583E-2"/>
                  <c:y val="-2.7144605511936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465-4610-A90C-9CE0BF9F4B8A}"/>
                </c:ext>
              </c:extLst>
            </c:dLbl>
            <c:dLbl>
              <c:idx val="2"/>
              <c:layout>
                <c:manualLayout>
                  <c:x val="9.2847820868040797E-3"/>
                  <c:y val="2.6604586505021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465-4610-A90C-9CE0BF9F4B8A}"/>
                </c:ext>
              </c:extLst>
            </c:dLbl>
            <c:dLbl>
              <c:idx val="3"/>
              <c:layout>
                <c:manualLayout>
                  <c:x val="4.8877275511388114E-3"/>
                  <c:y val="8.143381653580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00-41D7-AE13-E353002BC5B0}"/>
                </c:ext>
              </c:extLst>
            </c:dLbl>
            <c:dLbl>
              <c:idx val="4"/>
              <c:layout>
                <c:manualLayout>
                  <c:x val="4.6423910434020615E-3"/>
                  <c:y val="-5.3209173010045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407-46B0-B8DE-C8CB83D5CA96}"/>
                </c:ext>
              </c:extLst>
            </c:dLbl>
            <c:dLbl>
              <c:idx val="6"/>
              <c:layout>
                <c:manualLayout>
                  <c:x val="2.2816870182967106E-3"/>
                  <c:y val="-1.0857628467723354E-2"/>
                </c:manualLayout>
              </c:layout>
              <c:numFmt formatCode="0%;[Red]\(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465-4610-A90C-9CE0BF9F4B8A}"/>
                </c:ext>
              </c:extLst>
            </c:dLbl>
            <c:dLbl>
              <c:idx val="7"/>
              <c:layout>
                <c:manualLayout>
                  <c:x val="2.053518316467115E-2"/>
                  <c:y val="-1.6286763307161844E-2"/>
                </c:manualLayout>
              </c:layout>
              <c:numFmt formatCode="0%;[Red]\(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407-46B0-B8DE-C8CB83D5CA96}"/>
                </c:ext>
              </c:extLst>
            </c:dLbl>
            <c:dLbl>
              <c:idx val="8"/>
              <c:layout>
                <c:manualLayout>
                  <c:x val="1.9550910204555069E-2"/>
                  <c:y val="2.714460551193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00-41D7-AE13-E353002BC5B0}"/>
                </c:ext>
              </c:extLst>
            </c:dLbl>
            <c:dLbl>
              <c:idx val="9"/>
              <c:numFmt formatCode="0%;[Red]\(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A407-46B0-B8DE-C8CB83D5CA96}"/>
                </c:ext>
              </c:extLst>
            </c:dLbl>
            <c:numFmt formatCode="0%;[Red]\(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Frontier</c:v>
                </c:pt>
                <c:pt idx="1">
                  <c:v>Spirit</c:v>
                </c:pt>
                <c:pt idx="2">
                  <c:v>Allegiant</c:v>
                </c:pt>
                <c:pt idx="3">
                  <c:v>Sun Country</c:v>
                </c:pt>
                <c:pt idx="4">
                  <c:v>Southwest</c:v>
                </c:pt>
                <c:pt idx="5">
                  <c:v>JetBlue</c:v>
                </c:pt>
                <c:pt idx="6">
                  <c:v>Alaska</c:v>
                </c:pt>
                <c:pt idx="7">
                  <c:v>American</c:v>
                </c:pt>
                <c:pt idx="8">
                  <c:v>United</c:v>
                </c:pt>
                <c:pt idx="9">
                  <c:v>Delta</c:v>
                </c:pt>
              </c:strCache>
            </c:strRef>
          </c:cat>
          <c:val>
            <c:numRef>
              <c:f>Sheet1!$C$2:$C$11</c:f>
              <c:numCache>
                <c:formatCode>0%;[Red]\(0%\)</c:formatCode>
                <c:ptCount val="10"/>
                <c:pt idx="0">
                  <c:v>0.41466608076999667</c:v>
                </c:pt>
                <c:pt idx="1">
                  <c:v>0.30404405099171838</c:v>
                </c:pt>
                <c:pt idx="2">
                  <c:v>0.12997585191844685</c:v>
                </c:pt>
                <c:pt idx="3">
                  <c:v>0.1239637108598366</c:v>
                </c:pt>
                <c:pt idx="4">
                  <c:v>7.844223236815373E-2</c:v>
                </c:pt>
                <c:pt idx="5">
                  <c:v>3.0030635485271517E-2</c:v>
                </c:pt>
                <c:pt idx="6">
                  <c:v>-5.716977701643644E-2</c:v>
                </c:pt>
                <c:pt idx="7">
                  <c:v>-2.4540025832928136E-2</c:v>
                </c:pt>
                <c:pt idx="8">
                  <c:v>1.3471655674091032E-4</c:v>
                </c:pt>
                <c:pt idx="9">
                  <c:v>-6.629492387316982E-2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465-4610-A90C-9CE0BF9F4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691872"/>
        <c:axId val="1944907232"/>
      </c:barChart>
      <c:catAx>
        <c:axId val="1946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907232"/>
        <c:crosses val="autoZero"/>
        <c:auto val="1"/>
        <c:lblAlgn val="ctr"/>
        <c:lblOffset val="100"/>
        <c:noMultiLvlLbl val="0"/>
      </c:catAx>
      <c:valAx>
        <c:axId val="19449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6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261680081297906"/>
          <c:y val="0.35767698603399356"/>
          <c:w val="0.19444645746724487"/>
          <c:h val="0.11297354854698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January-August: </a:t>
            </a:r>
            <a:r>
              <a:rPr lang="en-US" sz="1600" b="1" dirty="0">
                <a:solidFill>
                  <a:srgbClr val="FF0000"/>
                </a:solidFill>
              </a:rPr>
              <a:t>2024</a:t>
            </a:r>
            <a:r>
              <a:rPr lang="en-US" sz="1600" b="1" dirty="0"/>
              <a:t> vs 2019</a:t>
            </a:r>
            <a:endParaRPr lang="en-US" sz="1600" b="1" u="none" baseline="0" dirty="0"/>
          </a:p>
          <a:p>
            <a:pPr>
              <a:defRPr sz="1600" b="1"/>
            </a:pPr>
            <a:r>
              <a:rPr lang="en-US" sz="1600" b="1" baseline="0" dirty="0"/>
              <a:t>Change in Flights &amp; Seats by Airline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245376046170937"/>
          <c:y val="0.14878984218938557"/>
          <c:w val="0.86170655969599108"/>
          <c:h val="0.61292113145555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Flights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90-432F-A27F-732090E426D1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90-432F-A27F-732090E426D1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90-432F-A27F-732090E426D1}"/>
              </c:ext>
            </c:extLst>
          </c:dPt>
          <c:dLbls>
            <c:dLbl>
              <c:idx val="0"/>
              <c:layout>
                <c:manualLayout>
                  <c:x val="-4.3041670098138592E-3"/>
                  <c:y val="5.42892110238731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98E-4540-84E3-35589ACE1440}"/>
                </c:ext>
              </c:extLst>
            </c:dLbl>
            <c:dLbl>
              <c:idx val="1"/>
              <c:layout>
                <c:manualLayout>
                  <c:x val="-1.192101751863755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C90-432F-A27F-732090E426D1}"/>
                </c:ext>
              </c:extLst>
            </c:dLbl>
            <c:dLbl>
              <c:idx val="2"/>
              <c:layout>
                <c:manualLayout>
                  <c:x val="-8.6083340196276802E-3"/>
                  <c:y val="8.1433816535809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98E-4540-84E3-35589ACE1440}"/>
                </c:ext>
              </c:extLst>
            </c:dLbl>
            <c:dLbl>
              <c:idx val="3"/>
              <c:layout>
                <c:manualLayout>
                  <c:x val="-9.411213676812638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C90-432F-A27F-732090E426D1}"/>
                </c:ext>
              </c:extLst>
            </c:dLbl>
            <c:dLbl>
              <c:idx val="4"/>
              <c:layout>
                <c:manualLayout>
                  <c:x val="3.4817932825515459E-3"/>
                  <c:y val="-2.66024916556923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C90-432F-A27F-732090E426D1}"/>
                </c:ext>
              </c:extLst>
            </c:dLbl>
            <c:dLbl>
              <c:idx val="5"/>
              <c:layout>
                <c:manualLayout>
                  <c:x val="2.3211955217010308E-3"/>
                  <c:y val="-2.65962071076971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C90-432F-A27F-732090E426D1}"/>
                </c:ext>
              </c:extLst>
            </c:dLbl>
            <c:dLbl>
              <c:idx val="6"/>
              <c:layout>
                <c:manualLayout>
                  <c:x val="2.3211955217010308E-3"/>
                  <c:y val="2.66087762036847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C90-432F-A27F-732090E426D1}"/>
                </c:ext>
              </c:extLst>
            </c:dLbl>
            <c:dLbl>
              <c:idx val="7"/>
              <c:layout>
                <c:manualLayout>
                  <c:x val="0"/>
                  <c:y val="-2.66024916556914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C90-432F-A27F-732090E426D1}"/>
                </c:ext>
              </c:extLst>
            </c:dLbl>
            <c:dLbl>
              <c:idx val="8"/>
              <c:layout>
                <c:manualLayout>
                  <c:x val="1.1605977608505154E-3"/>
                  <c:y val="4.189698662208268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C90-432F-A27F-732090E426D1}"/>
                </c:ext>
              </c:extLst>
            </c:dLbl>
            <c:dLbl>
              <c:idx val="9"/>
              <c:layout>
                <c:manualLayout>
                  <c:x val="-5.8029888042525762E-3"/>
                  <c:y val="-2.65920174090349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C90-432F-A27F-732090E426D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Frontier</c:v>
                </c:pt>
                <c:pt idx="1">
                  <c:v>Spirit</c:v>
                </c:pt>
                <c:pt idx="2">
                  <c:v>Allegiant</c:v>
                </c:pt>
                <c:pt idx="3">
                  <c:v>Sun Country</c:v>
                </c:pt>
                <c:pt idx="4">
                  <c:v>Southwest</c:v>
                </c:pt>
                <c:pt idx="5">
                  <c:v>JetBlue</c:v>
                </c:pt>
                <c:pt idx="6">
                  <c:v>American</c:v>
                </c:pt>
                <c:pt idx="7">
                  <c:v>Alaska</c:v>
                </c:pt>
                <c:pt idx="8">
                  <c:v>United</c:v>
                </c:pt>
                <c:pt idx="9">
                  <c:v>Delta</c:v>
                </c:pt>
              </c:strCache>
            </c:strRef>
          </c:cat>
          <c:val>
            <c:numRef>
              <c:f>Sheet1!$B$2:$B$11</c:f>
              <c:numCache>
                <c:formatCode>0%;[Red]\(0%\)</c:formatCode>
                <c:ptCount val="10"/>
                <c:pt idx="0">
                  <c:v>0.65306281008246669</c:v>
                </c:pt>
                <c:pt idx="1">
                  <c:v>0.32489649858297742</c:v>
                </c:pt>
                <c:pt idx="2">
                  <c:v>9.5120602947323052E-2</c:v>
                </c:pt>
                <c:pt idx="3">
                  <c:v>0.23550295857988157</c:v>
                </c:pt>
                <c:pt idx="4">
                  <c:v>4.6366143002744442E-2</c:v>
                </c:pt>
                <c:pt idx="5">
                  <c:v>-0.11925502554209555</c:v>
                </c:pt>
                <c:pt idx="6">
                  <c:v>-7.946624946722336E-2</c:v>
                </c:pt>
                <c:pt idx="7">
                  <c:v>-7.2609762678761847E-2</c:v>
                </c:pt>
                <c:pt idx="8">
                  <c:v>-0.11673406492722238</c:v>
                </c:pt>
                <c:pt idx="9">
                  <c:v>-0.13537869252080093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90-432F-A27F-732090E426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Seats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63586565103091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C90-432F-A27F-732090E426D1}"/>
                </c:ext>
              </c:extLst>
            </c:dLbl>
            <c:dLbl>
              <c:idx val="1"/>
              <c:layout>
                <c:manualLayout>
                  <c:x val="4.4878736025437287E-2"/>
                  <c:y val="-2.7144605511936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C90-432F-A27F-732090E426D1}"/>
                </c:ext>
              </c:extLst>
            </c:dLbl>
            <c:dLbl>
              <c:idx val="2"/>
              <c:layout>
                <c:manualLayout>
                  <c:x val="9.2847820868040797E-3"/>
                  <c:y val="2.6604586505021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C90-432F-A27F-732090E426D1}"/>
                </c:ext>
              </c:extLst>
            </c:dLbl>
            <c:dLbl>
              <c:idx val="3"/>
              <c:layout>
                <c:manualLayout>
                  <c:x val="1.3496105406677695E-2"/>
                  <c:y val="-8.14338165358102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C90-432F-A27F-732090E426D1}"/>
                </c:ext>
              </c:extLst>
            </c:dLbl>
            <c:dLbl>
              <c:idx val="4"/>
              <c:layout>
                <c:manualLayout>
                  <c:x val="4.6423910434020615E-3"/>
                  <c:y val="-5.32091730100450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C90-432F-A27F-732090E426D1}"/>
                </c:ext>
              </c:extLst>
            </c:dLbl>
            <c:dLbl>
              <c:idx val="5"/>
              <c:layout>
                <c:manualLayout>
                  <c:x val="1.2912501029441519E-2"/>
                  <c:y val="1.357251649301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98E-4540-84E3-35589ACE1440}"/>
                </c:ext>
              </c:extLst>
            </c:dLbl>
            <c:dLbl>
              <c:idx val="6"/>
              <c:numFmt formatCode="0%;[Red]\(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6C90-432F-A27F-732090E426D1}"/>
                </c:ext>
              </c:extLst>
            </c:dLbl>
            <c:dLbl>
              <c:idx val="7"/>
              <c:numFmt formatCode="0%;[Red]\(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3-6C90-432F-A27F-732090E426D1}"/>
                </c:ext>
              </c:extLst>
            </c:dLbl>
            <c:dLbl>
              <c:idx val="8"/>
              <c:layout>
                <c:manualLayout>
                  <c:x val="1.9550910204555069E-2"/>
                  <c:y val="2.714460551193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C90-432F-A27F-732090E426D1}"/>
                </c:ext>
              </c:extLst>
            </c:dLbl>
            <c:dLbl>
              <c:idx val="9"/>
              <c:layout>
                <c:manualLayout>
                  <c:x val="4.3041670098136822E-3"/>
                  <c:y val="9.9529070442119209E-17"/>
                </c:manualLayout>
              </c:layout>
              <c:numFmt formatCode="0%;[Red]\(0%\)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C90-432F-A27F-732090E426D1}"/>
                </c:ext>
              </c:extLst>
            </c:dLbl>
            <c:numFmt formatCode="0%;[Red]\(0%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Frontier</c:v>
                </c:pt>
                <c:pt idx="1">
                  <c:v>Spirit</c:v>
                </c:pt>
                <c:pt idx="2">
                  <c:v>Allegiant</c:v>
                </c:pt>
                <c:pt idx="3">
                  <c:v>Sun Country</c:v>
                </c:pt>
                <c:pt idx="4">
                  <c:v>Southwest</c:v>
                </c:pt>
                <c:pt idx="5">
                  <c:v>JetBlue</c:v>
                </c:pt>
                <c:pt idx="6">
                  <c:v>American</c:v>
                </c:pt>
                <c:pt idx="7">
                  <c:v>Alaska</c:v>
                </c:pt>
                <c:pt idx="8">
                  <c:v>United</c:v>
                </c:pt>
                <c:pt idx="9">
                  <c:v>Delta</c:v>
                </c:pt>
              </c:strCache>
            </c:strRef>
          </c:cat>
          <c:val>
            <c:numRef>
              <c:f>Sheet1!$C$2:$C$11</c:f>
              <c:numCache>
                <c:formatCode>0%;[Red]\(0%\)</c:formatCode>
                <c:ptCount val="10"/>
                <c:pt idx="0">
                  <c:v>0.75776851994871164</c:v>
                </c:pt>
                <c:pt idx="1">
                  <c:v>0.37629529859998745</c:v>
                </c:pt>
                <c:pt idx="2">
                  <c:v>0.14233789733742208</c:v>
                </c:pt>
                <c:pt idx="3">
                  <c:v>0.30452263939707547</c:v>
                </c:pt>
                <c:pt idx="4">
                  <c:v>0.10340659659368789</c:v>
                </c:pt>
                <c:pt idx="5">
                  <c:v>-3.5440813500497437E-2</c:v>
                </c:pt>
                <c:pt idx="6">
                  <c:v>4.5499719022190854E-2</c:v>
                </c:pt>
                <c:pt idx="7">
                  <c:v>-1.9563811920171537E-2</c:v>
                </c:pt>
                <c:pt idx="8">
                  <c:v>5.5580718195670675E-2</c:v>
                </c:pt>
                <c:pt idx="9">
                  <c:v>-2.3969923847351748E-2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C90-432F-A27F-732090E426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691872"/>
        <c:axId val="1944907232"/>
      </c:barChart>
      <c:catAx>
        <c:axId val="1946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907232"/>
        <c:crosses val="autoZero"/>
        <c:auto val="1"/>
        <c:lblAlgn val="ctr"/>
        <c:lblOffset val="100"/>
        <c:noMultiLvlLbl val="0"/>
      </c:catAx>
      <c:valAx>
        <c:axId val="19449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691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261680081297906"/>
          <c:y val="0.35767698603399356"/>
          <c:w val="0.19444645746724487"/>
          <c:h val="0.1129735485469810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>
                <a:solidFill>
                  <a:srgbClr val="FF0000"/>
                </a:solidFill>
              </a:rPr>
              <a:t>October </a:t>
            </a:r>
            <a:r>
              <a:rPr lang="en-US" dirty="0">
                <a:solidFill>
                  <a:srgbClr val="FF0000"/>
                </a:solidFill>
              </a:rPr>
              <a:t>2024 vs 2023</a:t>
            </a:r>
            <a:r>
              <a:rPr lang="en-US" dirty="0"/>
              <a:t>:</a:t>
            </a:r>
            <a:r>
              <a:rPr lang="en-US" baseline="0" dirty="0"/>
              <a:t> % Change in </a:t>
            </a:r>
            <a:r>
              <a:rPr lang="en-US" u="none" baseline="0" dirty="0"/>
              <a:t>Flights &amp; Seats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546516164248162E-2"/>
          <c:y val="0.11429903644286232"/>
          <c:w val="0.93068690846639612"/>
          <c:h val="0.680954377943942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Flights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9F8-4614-AD59-B03A522F7C4E}"/>
              </c:ext>
            </c:extLst>
          </c:dPt>
          <c:dPt>
            <c:idx val="1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9F8-4614-AD59-B03A522F7C4E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F8-4614-AD59-B03A522F7C4E}"/>
              </c:ext>
            </c:extLst>
          </c:dPt>
          <c:dLbls>
            <c:dLbl>
              <c:idx val="0"/>
              <c:layout>
                <c:manualLayout>
                  <c:x val="-5.8029888042525762E-3"/>
                  <c:y val="2.43872559059426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F8-4614-AD59-B03A522F7C4E}"/>
                </c:ext>
              </c:extLst>
            </c:dLbl>
            <c:dLbl>
              <c:idx val="1"/>
              <c:layout>
                <c:manualLayout>
                  <c:x val="-6.9635865651030918E-3"/>
                  <c:y val="2.66045865050225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r"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F8-4614-AD59-B03A522F7C4E}"/>
                </c:ext>
              </c:extLst>
            </c:dLbl>
            <c:dLbl>
              <c:idx val="3"/>
              <c:layout>
                <c:manualLayout>
                  <c:x val="-4.6423910434020615E-3"/>
                  <c:y val="2.094849331104134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F8-4614-AD59-B03A522F7C4E}"/>
                </c:ext>
              </c:extLst>
            </c:dLbl>
            <c:dLbl>
              <c:idx val="4"/>
              <c:layout>
                <c:manualLayout>
                  <c:x val="-8.1241843259536074E-3"/>
                  <c:y val="2.66066813543531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F8-4614-AD59-B03A522F7C4E}"/>
                </c:ext>
              </c:extLst>
            </c:dLbl>
            <c:dLbl>
              <c:idx val="5"/>
              <c:layout>
                <c:manualLayout>
                  <c:x val="0"/>
                  <c:y val="5.32154575580373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F8-4614-AD59-B03A522F7C4E}"/>
                </c:ext>
              </c:extLst>
            </c:dLbl>
            <c:dLbl>
              <c:idx val="6"/>
              <c:layout>
                <c:manualLayout>
                  <c:x val="-4.6423910434019756E-3"/>
                  <c:y val="-2.6592017409035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F8-4614-AD59-B03A522F7C4E}"/>
                </c:ext>
              </c:extLst>
            </c:dLbl>
            <c:dLbl>
              <c:idx val="7"/>
              <c:layout>
                <c:manualLayout>
                  <c:x val="-3.249673730381443E-2"/>
                  <c:y val="-1.0929609613150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F8-4614-AD59-B03A522F7C4E}"/>
                </c:ext>
              </c:extLst>
            </c:dLbl>
            <c:dLbl>
              <c:idx val="8"/>
              <c:layout>
                <c:manualLayout>
                  <c:x val="-2.3211498288758002E-3"/>
                  <c:y val="3.522456426264127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6174427608262972E-2"/>
                      <c:h val="4.48158104188797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39F8-4614-AD59-B03A522F7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Frontier</c:v>
                </c:pt>
                <c:pt idx="1">
                  <c:v>Spirit</c:v>
                </c:pt>
                <c:pt idx="2">
                  <c:v>Allegiant</c:v>
                </c:pt>
                <c:pt idx="3">
                  <c:v>Sun Country</c:v>
                </c:pt>
                <c:pt idx="4">
                  <c:v>American</c:v>
                </c:pt>
                <c:pt idx="5">
                  <c:v>United</c:v>
                </c:pt>
                <c:pt idx="6">
                  <c:v>Delta</c:v>
                </c:pt>
                <c:pt idx="7">
                  <c:v>Southwest</c:v>
                </c:pt>
                <c:pt idx="8">
                  <c:v>JetBlue</c:v>
                </c:pt>
              </c:strCache>
            </c:strRef>
          </c:cat>
          <c:val>
            <c:numRef>
              <c:f>Sheet1!$B$2:$B$10</c:f>
              <c:numCache>
                <c:formatCode>0%;[Red]\(0%\)</c:formatCode>
                <c:ptCount val="9"/>
                <c:pt idx="0">
                  <c:v>6.8000000000000005E-2</c:v>
                </c:pt>
                <c:pt idx="1">
                  <c:v>1.7999999999999999E-2</c:v>
                </c:pt>
                <c:pt idx="2">
                  <c:v>-4.1000000000000002E-2</c:v>
                </c:pt>
                <c:pt idx="3">
                  <c:v>4.2000000000000003E-2</c:v>
                </c:pt>
                <c:pt idx="4">
                  <c:v>0.10100000000000001</c:v>
                </c:pt>
                <c:pt idx="5">
                  <c:v>8.3000000000000004E-2</c:v>
                </c:pt>
                <c:pt idx="6">
                  <c:v>5.2999999999999999E-2</c:v>
                </c:pt>
                <c:pt idx="7">
                  <c:v>-7.1999999999999995E-2</c:v>
                </c:pt>
                <c:pt idx="8">
                  <c:v>-0.09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9F8-4614-AD59-B03A522F7C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Seats</c:v>
                </c:pt>
              </c:strCache>
            </c:strRef>
          </c:tx>
          <c:spPr>
            <a:solidFill>
              <a:srgbClr val="718F4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802988804252555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F8-4614-AD59-B03A522F7C4E}"/>
                </c:ext>
              </c:extLst>
            </c:dLbl>
            <c:dLbl>
              <c:idx val="2"/>
              <c:layout>
                <c:manualLayout>
                  <c:x val="8.12418432595360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F8-4614-AD59-B03A522F7C4E}"/>
                </c:ext>
              </c:extLst>
            </c:dLbl>
            <c:dLbl>
              <c:idx val="8"/>
              <c:layout>
                <c:manualLayout>
                  <c:x val="8.124184325953437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F8-4614-AD59-B03A522F7C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Frontier</c:v>
                </c:pt>
                <c:pt idx="1">
                  <c:v>Spirit</c:v>
                </c:pt>
                <c:pt idx="2">
                  <c:v>Allegiant</c:v>
                </c:pt>
                <c:pt idx="3">
                  <c:v>Sun Country</c:v>
                </c:pt>
                <c:pt idx="4">
                  <c:v>American</c:v>
                </c:pt>
                <c:pt idx="5">
                  <c:v>United</c:v>
                </c:pt>
                <c:pt idx="6">
                  <c:v>Delta</c:v>
                </c:pt>
                <c:pt idx="7">
                  <c:v>Southwest</c:v>
                </c:pt>
                <c:pt idx="8">
                  <c:v>JetBlue</c:v>
                </c:pt>
              </c:strCache>
            </c:strRef>
          </c:cat>
          <c:val>
            <c:numRef>
              <c:f>Sheet1!$C$2:$C$10</c:f>
              <c:numCache>
                <c:formatCode>0%;[Red]\(0%\)</c:formatCode>
                <c:ptCount val="9"/>
                <c:pt idx="0">
                  <c:v>4.4999999999999998E-2</c:v>
                </c:pt>
                <c:pt idx="1">
                  <c:v>-2.1000000000000001E-2</c:v>
                </c:pt>
                <c:pt idx="2">
                  <c:v>-4.7E-2</c:v>
                </c:pt>
                <c:pt idx="3">
                  <c:v>4.2000000000000003E-2</c:v>
                </c:pt>
                <c:pt idx="4">
                  <c:v>8.1000000000000003E-2</c:v>
                </c:pt>
                <c:pt idx="5">
                  <c:v>5.8000000000000003E-2</c:v>
                </c:pt>
                <c:pt idx="6">
                  <c:v>0.05</c:v>
                </c:pt>
                <c:pt idx="7">
                  <c:v>-6.6000000000000003E-2</c:v>
                </c:pt>
                <c:pt idx="8">
                  <c:v>-7.0000000000000007E-2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9F8-4614-AD59-B03A522F7C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6691872"/>
        <c:axId val="1944907232"/>
      </c:barChart>
      <c:catAx>
        <c:axId val="194669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4907232"/>
        <c:crosses val="autoZero"/>
        <c:auto val="1"/>
        <c:lblAlgn val="ctr"/>
        <c:lblOffset val="100"/>
        <c:noMultiLvlLbl val="0"/>
      </c:catAx>
      <c:valAx>
        <c:axId val="194490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669187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41628366179011511"/>
          <c:y val="0.9352460168087261"/>
          <c:w val="0.16743267641976975"/>
          <c:h val="6.47539831912738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3984692308624435"/>
          <c:y val="5.518049651867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D5-4D92-B3AC-55776EA0B13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D5-4D92-B3AC-55776EA0B13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D5-4D92-B3AC-55776EA0B13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D5-4D92-B3AC-55776EA0B13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08-461B-995C-939584E4C3C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94862359155418"/>
          <c:y val="0.12410813412657737"/>
          <c:w val="0.52932818019114769"/>
          <c:h val="4.61509950719150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Seat Change</a:t>
            </a:r>
            <a:r>
              <a:rPr lang="en-US" b="1" baseline="0" dirty="0"/>
              <a:t> by Midwest State</a:t>
            </a:r>
            <a:br>
              <a:rPr lang="en-US" b="1" baseline="0" dirty="0"/>
            </a:br>
            <a:r>
              <a:rPr lang="en-US" b="1" baseline="0" dirty="0"/>
              <a:t>January-August: 2024 &amp; 2023 vs 2019</a:t>
            </a:r>
            <a:endParaRPr lang="en-US" b="1" dirty="0"/>
          </a:p>
        </c:rich>
      </c:tx>
      <c:layout>
        <c:manualLayout>
          <c:xMode val="edge"/>
          <c:yMode val="edge"/>
          <c:x val="0.18686080249745707"/>
          <c:y val="1.08197078849260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 vs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C4-4336-A357-D4CDE1AED4B3}"/>
              </c:ext>
            </c:extLst>
          </c:dPt>
          <c:dLbls>
            <c:dLbl>
              <c:idx val="0"/>
              <c:layout>
                <c:manualLayout>
                  <c:x val="-7.4227030679142264E-3"/>
                  <c:y val="-8.1147809136945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90-4EDB-8F5D-D1536152F2AE}"/>
                </c:ext>
              </c:extLst>
            </c:dLbl>
            <c:dLbl>
              <c:idx val="1"/>
              <c:layout>
                <c:manualLayout>
                  <c:x val="-1.7319640491799862E-2"/>
                  <c:y val="-8.1147809136945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55-4DA5-9039-DD8037E04A73}"/>
                </c:ext>
              </c:extLst>
            </c:dLbl>
            <c:dLbl>
              <c:idx val="2"/>
              <c:layout>
                <c:manualLayout>
                  <c:x val="-1.4845406135828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90-4EDB-8F5D-D1536152F2AE}"/>
                </c:ext>
              </c:extLst>
            </c:dLbl>
            <c:dLbl>
              <c:idx val="5"/>
              <c:layout>
                <c:manualLayout>
                  <c:x val="-1.7319640491799862E-2"/>
                  <c:y val="-5.4098539424629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90-4EDB-8F5D-D1536152F2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MN</c:v>
                </c:pt>
                <c:pt idx="1">
                  <c:v>WI</c:v>
                </c:pt>
                <c:pt idx="2">
                  <c:v>IL</c:v>
                </c:pt>
                <c:pt idx="3">
                  <c:v>IN</c:v>
                </c:pt>
                <c:pt idx="4">
                  <c:v>IA</c:v>
                </c:pt>
                <c:pt idx="5">
                  <c:v>MI</c:v>
                </c:pt>
                <c:pt idx="6">
                  <c:v>ND</c:v>
                </c:pt>
                <c:pt idx="7">
                  <c:v>SD</c:v>
                </c:pt>
                <c:pt idx="8">
                  <c:v>U.S.</c:v>
                </c:pt>
              </c:strCache>
            </c:strRef>
          </c:cat>
          <c:val>
            <c:numRef>
              <c:f>Sheet1!$B$2:$B$10</c:f>
              <c:numCache>
                <c:formatCode>0%;[Red]\(0%\)</c:formatCode>
                <c:ptCount val="9"/>
                <c:pt idx="0">
                  <c:v>-3.2000000000000001E-2</c:v>
                </c:pt>
                <c:pt idx="1">
                  <c:v>-3.7999999999999999E-2</c:v>
                </c:pt>
                <c:pt idx="2">
                  <c:v>-5.0999999999999997E-2</c:v>
                </c:pt>
                <c:pt idx="3">
                  <c:v>8.4000000000000005E-2</c:v>
                </c:pt>
                <c:pt idx="4">
                  <c:v>8.2000000000000003E-2</c:v>
                </c:pt>
                <c:pt idx="5">
                  <c:v>-7.8E-2</c:v>
                </c:pt>
                <c:pt idx="6">
                  <c:v>6.0000000000000001E-3</c:v>
                </c:pt>
                <c:pt idx="7">
                  <c:v>0.182</c:v>
                </c:pt>
                <c:pt idx="8">
                  <c:v>6.013478568892161E-2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6-48A6-9C9B-F1A51F8A8A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vs 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8969374238855445E-3"/>
                  <c:y val="8.1147809136944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90-4EDB-8F5D-D1536152F2AE}"/>
                </c:ext>
              </c:extLst>
            </c:dLbl>
            <c:dLbl>
              <c:idx val="4"/>
              <c:layout>
                <c:manualLayout>
                  <c:x val="1.4845406135828453E-2"/>
                  <c:y val="5.40985394246295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890-4EDB-8F5D-D1536152F2AE}"/>
                </c:ext>
              </c:extLst>
            </c:dLbl>
            <c:dLbl>
              <c:idx val="7"/>
              <c:layout>
                <c:manualLayout>
                  <c:x val="1.4845406135828453E-2"/>
                  <c:y val="2.7049269712315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890-4EDB-8F5D-D1536152F2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MN</c:v>
                </c:pt>
                <c:pt idx="1">
                  <c:v>WI</c:v>
                </c:pt>
                <c:pt idx="2">
                  <c:v>IL</c:v>
                </c:pt>
                <c:pt idx="3">
                  <c:v>IN</c:v>
                </c:pt>
                <c:pt idx="4">
                  <c:v>IA</c:v>
                </c:pt>
                <c:pt idx="5">
                  <c:v>MI</c:v>
                </c:pt>
                <c:pt idx="6">
                  <c:v>ND</c:v>
                </c:pt>
                <c:pt idx="7">
                  <c:v>SD</c:v>
                </c:pt>
                <c:pt idx="8">
                  <c:v>U.S.</c:v>
                </c:pt>
              </c:strCache>
            </c:strRef>
          </c:cat>
          <c:val>
            <c:numRef>
              <c:f>Sheet1!$C$2:$C$10</c:f>
              <c:numCache>
                <c:formatCode>0%;[Red]\(0%\)</c:formatCode>
                <c:ptCount val="9"/>
                <c:pt idx="0">
                  <c:v>-0.108</c:v>
                </c:pt>
                <c:pt idx="1">
                  <c:v>-0.13800000000000001</c:v>
                </c:pt>
                <c:pt idx="2">
                  <c:v>-9.0999999999999998E-2</c:v>
                </c:pt>
                <c:pt idx="3">
                  <c:v>6.0000000000000001E-3</c:v>
                </c:pt>
                <c:pt idx="4">
                  <c:v>0.02</c:v>
                </c:pt>
                <c:pt idx="5">
                  <c:v>-0.13700000000000001</c:v>
                </c:pt>
                <c:pt idx="6">
                  <c:v>-7.5999999999999998E-2</c:v>
                </c:pt>
                <c:pt idx="7">
                  <c:v>9.0999999999999998E-2</c:v>
                </c:pt>
                <c:pt idx="8">
                  <c:v>7.8222115434243289E-3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90-4EDB-8F5D-D1536152F2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199584"/>
        <c:axId val="834198144"/>
      </c:barChart>
      <c:catAx>
        <c:axId val="8341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8144"/>
        <c:crosses val="autoZero"/>
        <c:auto val="1"/>
        <c:lblAlgn val="ctr"/>
        <c:lblOffset val="100"/>
        <c:noMultiLvlLbl val="0"/>
      </c:catAx>
      <c:valAx>
        <c:axId val="8341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Seat Change by “Sunshine State”</a:t>
            </a:r>
            <a:br>
              <a:rPr lang="en-US" b="1" dirty="0"/>
            </a:br>
            <a:r>
              <a:rPr lang="en-US" b="1" baseline="0" dirty="0"/>
              <a:t>January-August 2024 &amp; 2023 vs 2019</a:t>
            </a:r>
            <a:endParaRPr lang="en-US" b="1" dirty="0"/>
          </a:p>
        </c:rich>
      </c:tx>
      <c:layout>
        <c:manualLayout>
          <c:xMode val="edge"/>
          <c:yMode val="edge"/>
          <c:x val="0.16957857437018162"/>
          <c:y val="2.1639415769852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 vs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AZ</c:v>
                </c:pt>
                <c:pt idx="1">
                  <c:v>FL</c:v>
                </c:pt>
                <c:pt idx="2">
                  <c:v>NC</c:v>
                </c:pt>
                <c:pt idx="3">
                  <c:v>SC</c:v>
                </c:pt>
                <c:pt idx="4">
                  <c:v>TX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0.14074350374030531</c:v>
                </c:pt>
                <c:pt idx="1">
                  <c:v>0.18758725946459753</c:v>
                </c:pt>
                <c:pt idx="2">
                  <c:v>0.17709937090186134</c:v>
                </c:pt>
                <c:pt idx="3">
                  <c:v>0.27057392787180734</c:v>
                </c:pt>
                <c:pt idx="4">
                  <c:v>0.14160721769244922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3-466E-A077-285A83DC97E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vs 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AZ</c:v>
                </c:pt>
                <c:pt idx="1">
                  <c:v>FL</c:v>
                </c:pt>
                <c:pt idx="2">
                  <c:v>NC</c:v>
                </c:pt>
                <c:pt idx="3">
                  <c:v>SC</c:v>
                </c:pt>
                <c:pt idx="4">
                  <c:v>TX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5.908137739049546E-2</c:v>
                </c:pt>
                <c:pt idx="1">
                  <c:v>0.10738579927602276</c:v>
                </c:pt>
                <c:pt idx="2">
                  <c:v>4.8128331340594688E-2</c:v>
                </c:pt>
                <c:pt idx="3">
                  <c:v>0.14238376244396522</c:v>
                </c:pt>
                <c:pt idx="4">
                  <c:v>8.5092895778585698E-2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50-49AF-9364-FAC7A8A4B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199584"/>
        <c:axId val="834198144"/>
      </c:barChart>
      <c:catAx>
        <c:axId val="8341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8144"/>
        <c:crosses val="autoZero"/>
        <c:auto val="1"/>
        <c:lblAlgn val="ctr"/>
        <c:lblOffset val="100"/>
        <c:noMultiLvlLbl val="0"/>
      </c:catAx>
      <c:valAx>
        <c:axId val="8341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Seat Change:</a:t>
            </a:r>
            <a:r>
              <a:rPr lang="en-US" b="1" baseline="0" dirty="0"/>
              <a:t> Select Markets</a:t>
            </a:r>
            <a:br>
              <a:rPr lang="en-US" b="1" baseline="0" dirty="0"/>
            </a:br>
            <a:r>
              <a:rPr lang="en-US" sz="186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January-August: 2024 &amp; 2023 vs 2019</a:t>
            </a:r>
            <a:endParaRPr lang="en-US" sz="1860" b="1" dirty="0"/>
          </a:p>
        </c:rich>
      </c:tx>
      <c:layout>
        <c:manualLayout>
          <c:xMode val="edge"/>
          <c:yMode val="edge"/>
          <c:x val="0.15222152151385734"/>
          <c:y val="1.6229561827389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 vs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2.0135313534841531E-2"/>
                  <c:y val="2.7049269712316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634-472F-B916-F51B06F53A9E}"/>
                </c:ext>
              </c:extLst>
            </c:dLbl>
            <c:dLbl>
              <c:idx val="9"/>
              <c:layout>
                <c:manualLayout>
                  <c:x val="-8.9490282377073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634-472F-B916-F51B06F53A9E}"/>
                </c:ext>
              </c:extLst>
            </c:dLbl>
            <c:dLbl>
              <c:idx val="10"/>
              <c:layout>
                <c:manualLayout>
                  <c:x val="-4.4745141188538284E-3"/>
                  <c:y val="9.91795098816603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634-472F-B916-F51B06F53A9E}"/>
                </c:ext>
              </c:extLst>
            </c:dLbl>
            <c:dLbl>
              <c:idx val="11"/>
              <c:layout>
                <c:manualLayout>
                  <c:x val="-3.1321598831975814E-2"/>
                  <c:y val="2.7049269712315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634-472F-B916-F51B06F53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ATW</c:v>
                </c:pt>
                <c:pt idx="1">
                  <c:v>CID</c:v>
                </c:pt>
                <c:pt idx="2">
                  <c:v>CWA</c:v>
                </c:pt>
                <c:pt idx="3">
                  <c:v>DLH</c:v>
                </c:pt>
                <c:pt idx="4">
                  <c:v>DSM</c:v>
                </c:pt>
                <c:pt idx="5">
                  <c:v>FAR</c:v>
                </c:pt>
                <c:pt idx="6">
                  <c:v>FSD</c:v>
                </c:pt>
                <c:pt idx="7">
                  <c:v>GRB</c:v>
                </c:pt>
                <c:pt idx="8">
                  <c:v>GRR</c:v>
                </c:pt>
                <c:pt idx="9">
                  <c:v>MKE</c:v>
                </c:pt>
                <c:pt idx="10">
                  <c:v>MSN</c:v>
                </c:pt>
                <c:pt idx="11">
                  <c:v>RST</c:v>
                </c:pt>
              </c:strCache>
            </c:strRef>
          </c:cat>
          <c:val>
            <c:numRef>
              <c:f>Sheet1!$B$2:$B$13</c:f>
              <c:numCache>
                <c:formatCode>0%;[Red]\(0%\)</c:formatCode>
                <c:ptCount val="12"/>
                <c:pt idx="0">
                  <c:v>0.34133899211883545</c:v>
                </c:pt>
                <c:pt idx="1">
                  <c:v>0.1384967565536499</c:v>
                </c:pt>
                <c:pt idx="2">
                  <c:v>-0.29858538508415222</c:v>
                </c:pt>
                <c:pt idx="3">
                  <c:v>-0.17675375938415527</c:v>
                </c:pt>
                <c:pt idx="4">
                  <c:v>8.598925918340683E-2</c:v>
                </c:pt>
                <c:pt idx="5">
                  <c:v>9.3378812074661255E-2</c:v>
                </c:pt>
                <c:pt idx="6">
                  <c:v>0.20630297064781189</c:v>
                </c:pt>
                <c:pt idx="7">
                  <c:v>6.5230550244450569E-3</c:v>
                </c:pt>
                <c:pt idx="8">
                  <c:v>0.13463686406612396</c:v>
                </c:pt>
                <c:pt idx="9">
                  <c:v>-6.2239170074462891E-2</c:v>
                </c:pt>
                <c:pt idx="10">
                  <c:v>-4.4990524649620056E-2</c:v>
                </c:pt>
                <c:pt idx="11">
                  <c:v>-0.37245947122573853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AB6-48A6-9C9B-F1A51F8A8A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vs 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5660799415987806E-2"/>
                  <c:y val="2.7049269712315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34-472F-B916-F51B06F53A9E}"/>
                </c:ext>
              </c:extLst>
            </c:dLbl>
            <c:dLbl>
              <c:idx val="3"/>
              <c:layout>
                <c:manualLayout>
                  <c:x val="3.8033370010256147E-2"/>
                  <c:y val="1.893448879862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634-472F-B916-F51B06F53A9E}"/>
                </c:ext>
              </c:extLst>
            </c:dLbl>
            <c:dLbl>
              <c:idx val="4"/>
              <c:layout>
                <c:manualLayout>
                  <c:x val="6.7117711782804972E-3"/>
                  <c:y val="2.7049269712315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634-472F-B916-F51B06F53A9E}"/>
                </c:ext>
              </c:extLst>
            </c:dLbl>
            <c:dLbl>
              <c:idx val="5"/>
              <c:layout>
                <c:manualLayout>
                  <c:x val="8.949028237707329E-3"/>
                  <c:y val="2.70492697123145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34-472F-B916-F51B06F53A9E}"/>
                </c:ext>
              </c:extLst>
            </c:dLbl>
            <c:dLbl>
              <c:idx val="6"/>
              <c:layout>
                <c:manualLayout>
                  <c:x val="3.1321598831975654E-2"/>
                  <c:y val="8.11478091369446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34-472F-B916-F51B06F53A9E}"/>
                </c:ext>
              </c:extLst>
            </c:dLbl>
            <c:dLbl>
              <c:idx val="7"/>
              <c:layout>
                <c:manualLayout>
                  <c:x val="1.11862852971339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34-472F-B916-F51B06F53A9E}"/>
                </c:ext>
              </c:extLst>
            </c:dLbl>
            <c:dLbl>
              <c:idx val="8"/>
              <c:layout>
                <c:manualLayout>
                  <c:x val="1.1186285297134243E-2"/>
                  <c:y val="2.7049269712315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634-472F-B916-F51B06F53A9E}"/>
                </c:ext>
              </c:extLst>
            </c:dLbl>
            <c:dLbl>
              <c:idx val="11"/>
              <c:layout>
                <c:manualLayout>
                  <c:x val="8.9490282377071659E-3"/>
                  <c:y val="5.4098539424631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34-472F-B916-F51B06F53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ATW</c:v>
                </c:pt>
                <c:pt idx="1">
                  <c:v>CID</c:v>
                </c:pt>
                <c:pt idx="2">
                  <c:v>CWA</c:v>
                </c:pt>
                <c:pt idx="3">
                  <c:v>DLH</c:v>
                </c:pt>
                <c:pt idx="4">
                  <c:v>DSM</c:v>
                </c:pt>
                <c:pt idx="5">
                  <c:v>FAR</c:v>
                </c:pt>
                <c:pt idx="6">
                  <c:v>FSD</c:v>
                </c:pt>
                <c:pt idx="7">
                  <c:v>GRB</c:v>
                </c:pt>
                <c:pt idx="8">
                  <c:v>GRR</c:v>
                </c:pt>
                <c:pt idx="9">
                  <c:v>MKE</c:v>
                </c:pt>
                <c:pt idx="10">
                  <c:v>MSN</c:v>
                </c:pt>
                <c:pt idx="11">
                  <c:v>RST</c:v>
                </c:pt>
              </c:strCache>
            </c:strRef>
          </c:cat>
          <c:val>
            <c:numRef>
              <c:f>Sheet1!$C$2:$C$13</c:f>
              <c:numCache>
                <c:formatCode>0%;[Red]\(0%\)</c:formatCode>
                <c:ptCount val="12"/>
                <c:pt idx="0">
                  <c:v>0.23575547337532043</c:v>
                </c:pt>
                <c:pt idx="1">
                  <c:v>2.608136273920536E-2</c:v>
                </c:pt>
                <c:pt idx="2">
                  <c:v>-0.45772266387939453</c:v>
                </c:pt>
                <c:pt idx="3">
                  <c:v>-0.15855428576469421</c:v>
                </c:pt>
                <c:pt idx="4">
                  <c:v>3.7796519696712494E-2</c:v>
                </c:pt>
                <c:pt idx="5">
                  <c:v>5.7184156030416489E-2</c:v>
                </c:pt>
                <c:pt idx="6">
                  <c:v>0.21400824189186096</c:v>
                </c:pt>
                <c:pt idx="7">
                  <c:v>7.0834546349942684E-3</c:v>
                </c:pt>
                <c:pt idx="8">
                  <c:v>7.6378555968403816E-3</c:v>
                </c:pt>
                <c:pt idx="9">
                  <c:v>-0.17811515927314758</c:v>
                </c:pt>
                <c:pt idx="10">
                  <c:v>-0.12702269852161407</c:v>
                </c:pt>
                <c:pt idx="11">
                  <c:v>-0.39301073551177979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8-46A1-9364-DA865C1223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199584"/>
        <c:axId val="834198144"/>
      </c:barChart>
      <c:catAx>
        <c:axId val="8341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8144"/>
        <c:crosses val="autoZero"/>
        <c:auto val="1"/>
        <c:lblAlgn val="ctr"/>
        <c:lblOffset val="100"/>
        <c:noMultiLvlLbl val="0"/>
      </c:catAx>
      <c:valAx>
        <c:axId val="8341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Seat Change:</a:t>
            </a:r>
            <a:r>
              <a:rPr lang="en-US" b="1" baseline="0" dirty="0"/>
              <a:t> </a:t>
            </a:r>
            <a:r>
              <a:rPr lang="en-US" b="1" u="sng" baseline="0" dirty="0"/>
              <a:t>Network Airlines Only</a:t>
            </a:r>
            <a:r>
              <a:rPr lang="en-US" b="1" baseline="0" dirty="0"/>
              <a:t> </a:t>
            </a:r>
          </a:p>
          <a:p>
            <a:pPr>
              <a:defRPr b="1"/>
            </a:pPr>
            <a:r>
              <a:rPr lang="en-US" b="1" baseline="0" dirty="0"/>
              <a:t>Jan-Aug 2024 &amp; 2023 vs 2019</a:t>
            </a:r>
            <a:endParaRPr lang="en-US" b="1" dirty="0"/>
          </a:p>
        </c:rich>
      </c:tx>
      <c:layout>
        <c:manualLayout>
          <c:xMode val="edge"/>
          <c:yMode val="edge"/>
          <c:x val="0.15222152151385734"/>
          <c:y val="1.62295618273890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2024 vs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56607994159878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99-4732-9CB5-0E5B33AB6E36}"/>
                </c:ext>
              </c:extLst>
            </c:dLbl>
            <c:dLbl>
              <c:idx val="3"/>
              <c:layout>
                <c:manualLayout>
                  <c:x val="-1.1186285297134162E-2"/>
                  <c:y val="5.41006692883869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99-4732-9CB5-0E5B33AB6E36}"/>
                </c:ext>
              </c:extLst>
            </c:dLbl>
            <c:dLbl>
              <c:idx val="6"/>
              <c:layout>
                <c:manualLayout>
                  <c:x val="-8.949028237707329E-3"/>
                  <c:y val="-2.479487747041508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B99-4732-9CB5-0E5B33AB6E36}"/>
                </c:ext>
              </c:extLst>
            </c:dLbl>
            <c:dLbl>
              <c:idx val="7"/>
              <c:layout>
                <c:manualLayout>
                  <c:x val="-1.3423542356560994E-2"/>
                  <c:y val="2.7049269712315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B99-4732-9CB5-0E5B33AB6E36}"/>
                </c:ext>
              </c:extLst>
            </c:dLbl>
            <c:dLbl>
              <c:idx val="11"/>
              <c:layout>
                <c:manualLayout>
                  <c:x val="-1.3423542356560994E-2"/>
                  <c:y val="2.70492697123160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B99-4732-9CB5-0E5B33AB6E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ATW</c:v>
                </c:pt>
                <c:pt idx="1">
                  <c:v>CID</c:v>
                </c:pt>
                <c:pt idx="2">
                  <c:v>CWA</c:v>
                </c:pt>
                <c:pt idx="3">
                  <c:v>DLH</c:v>
                </c:pt>
                <c:pt idx="4">
                  <c:v>DSM</c:v>
                </c:pt>
                <c:pt idx="5">
                  <c:v>FAR</c:v>
                </c:pt>
                <c:pt idx="6">
                  <c:v>FSD</c:v>
                </c:pt>
                <c:pt idx="7">
                  <c:v>GRB</c:v>
                </c:pt>
                <c:pt idx="8">
                  <c:v>GRR</c:v>
                </c:pt>
                <c:pt idx="9">
                  <c:v>MKE</c:v>
                </c:pt>
                <c:pt idx="10">
                  <c:v>MSN</c:v>
                </c:pt>
                <c:pt idx="11">
                  <c:v>RST</c:v>
                </c:pt>
              </c:strCache>
            </c:strRef>
          </c:cat>
          <c:val>
            <c:numRef>
              <c:f>Sheet1!$B$2:$B$13</c:f>
              <c:numCache>
                <c:formatCode>0%;[Red]\(0%\)</c:formatCode>
                <c:ptCount val="12"/>
                <c:pt idx="0">
                  <c:v>2.3898323997855186E-2</c:v>
                </c:pt>
                <c:pt idx="1">
                  <c:v>6.9816626608371735E-2</c:v>
                </c:pt>
                <c:pt idx="2">
                  <c:v>-0.398204505443573</c:v>
                </c:pt>
                <c:pt idx="3">
                  <c:v>-0.21141348779201508</c:v>
                </c:pt>
                <c:pt idx="4">
                  <c:v>-9.6508748829364777E-2</c:v>
                </c:pt>
                <c:pt idx="5">
                  <c:v>-3.2128266990184784E-2</c:v>
                </c:pt>
                <c:pt idx="6">
                  <c:v>0.12894910573959351</c:v>
                </c:pt>
                <c:pt idx="7">
                  <c:v>-7.0821113884449005E-2</c:v>
                </c:pt>
                <c:pt idx="8">
                  <c:v>5.224715918302536E-2</c:v>
                </c:pt>
                <c:pt idx="9">
                  <c:v>-5.7607345283031464E-2</c:v>
                </c:pt>
                <c:pt idx="10">
                  <c:v>-5.7390321046113968E-2</c:v>
                </c:pt>
                <c:pt idx="11">
                  <c:v>-0.37245947122573853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31-4142-AC4E-7DADABE120C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 vs 2019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2372570594268323E-2"/>
                  <c:y val="5.40985394246310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99-4732-9CB5-0E5B33AB6E36}"/>
                </c:ext>
              </c:extLst>
            </c:dLbl>
            <c:dLbl>
              <c:idx val="5"/>
              <c:layout>
                <c:manualLayout>
                  <c:x val="2.0135313534841492E-2"/>
                  <c:y val="2.70492697123150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B99-4732-9CB5-0E5B33AB6E36}"/>
                </c:ext>
              </c:extLst>
            </c:dLbl>
            <c:dLbl>
              <c:idx val="6"/>
              <c:layout>
                <c:manualLayout>
                  <c:x val="1.5660799415987827E-2"/>
                  <c:y val="5.40985394246300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B99-4732-9CB5-0E5B33AB6E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ATW</c:v>
                </c:pt>
                <c:pt idx="1">
                  <c:v>CID</c:v>
                </c:pt>
                <c:pt idx="2">
                  <c:v>CWA</c:v>
                </c:pt>
                <c:pt idx="3">
                  <c:v>DLH</c:v>
                </c:pt>
                <c:pt idx="4">
                  <c:v>DSM</c:v>
                </c:pt>
                <c:pt idx="5">
                  <c:v>FAR</c:v>
                </c:pt>
                <c:pt idx="6">
                  <c:v>FSD</c:v>
                </c:pt>
                <c:pt idx="7">
                  <c:v>GRB</c:v>
                </c:pt>
                <c:pt idx="8">
                  <c:v>GRR</c:v>
                </c:pt>
                <c:pt idx="9">
                  <c:v>MKE</c:v>
                </c:pt>
                <c:pt idx="10">
                  <c:v>MSN</c:v>
                </c:pt>
                <c:pt idx="11">
                  <c:v>RST</c:v>
                </c:pt>
              </c:strCache>
            </c:strRef>
          </c:cat>
          <c:val>
            <c:numRef>
              <c:f>Sheet1!$C$2:$C$13</c:f>
              <c:numCache>
                <c:formatCode>0%;[Red]\(0%\)</c:formatCode>
                <c:ptCount val="12"/>
                <c:pt idx="0">
                  <c:v>-7.0779480040073395E-2</c:v>
                </c:pt>
                <c:pt idx="1">
                  <c:v>-3.2045908272266388E-2</c:v>
                </c:pt>
                <c:pt idx="2">
                  <c:v>-0.45772266387939453</c:v>
                </c:pt>
                <c:pt idx="3">
                  <c:v>-0.23942700028419495</c:v>
                </c:pt>
                <c:pt idx="4">
                  <c:v>-0.13287316262722015</c:v>
                </c:pt>
                <c:pt idx="5">
                  <c:v>-1.0171832516789436E-2</c:v>
                </c:pt>
                <c:pt idx="6">
                  <c:v>0.11805413663387299</c:v>
                </c:pt>
                <c:pt idx="7">
                  <c:v>-0.10987970978021622</c:v>
                </c:pt>
                <c:pt idx="8">
                  <c:v>-5.0727836787700653E-2</c:v>
                </c:pt>
                <c:pt idx="9">
                  <c:v>-0.14639011025428772</c:v>
                </c:pt>
                <c:pt idx="10">
                  <c:v>-0.11012669652700424</c:v>
                </c:pt>
                <c:pt idx="11">
                  <c:v>-0.45816764235496521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F-438E-B077-28366D6E31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4199584"/>
        <c:axId val="834198144"/>
      </c:barChart>
      <c:catAx>
        <c:axId val="834199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8144"/>
        <c:crosses val="autoZero"/>
        <c:auto val="1"/>
        <c:lblAlgn val="ctr"/>
        <c:lblOffset val="100"/>
        <c:noMultiLvlLbl val="0"/>
      </c:catAx>
      <c:valAx>
        <c:axId val="834198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;[Red]\(0%\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34199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Select Regional Markets: % of Seats (2Q23)</a:t>
            </a:r>
          </a:p>
          <a:p>
            <a:pPr>
              <a:defRPr sz="1600" b="1"/>
            </a:pPr>
            <a:r>
              <a:rPr lang="en-US" sz="1600" b="1" baseline="0" dirty="0"/>
              <a:t>By Carrier/Carrier Type</a:t>
            </a:r>
            <a:endParaRPr lang="en-US" sz="1600" b="1" dirty="0"/>
          </a:p>
        </c:rich>
      </c:tx>
      <c:layout>
        <c:manualLayout>
          <c:xMode val="edge"/>
          <c:yMode val="edge"/>
          <c:x val="0.16144810863329928"/>
          <c:y val="3.012442931106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01779508966476E-2"/>
          <c:y val="0.17684917840758393"/>
          <c:w val="0.92423643045204595"/>
          <c:h val="0.64432141659140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0.335719145902861</c:v>
                </c:pt>
                <c:pt idx="1">
                  <c:v>0.10496810757966268</c:v>
                </c:pt>
                <c:pt idx="2">
                  <c:v>0.29729811177792509</c:v>
                </c:pt>
                <c:pt idx="3">
                  <c:v>0.20123794987724894</c:v>
                </c:pt>
                <c:pt idx="4">
                  <c:v>0.13898544875881078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D1-4B4C-98C9-B081A1054B4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0.33061918802449536</c:v>
                </c:pt>
                <c:pt idx="1">
                  <c:v>0.25896782044533168</c:v>
                </c:pt>
                <c:pt idx="2">
                  <c:v>0.16083467509320568</c:v>
                </c:pt>
                <c:pt idx="3">
                  <c:v>0.27421903685411703</c:v>
                </c:pt>
                <c:pt idx="4">
                  <c:v>0.26765364102046713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DD1-4B4C-98C9-B081A1054B4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Sheet1!$D$2:$D$6</c:f>
              <c:numCache>
                <c:formatCode>0.0%</c:formatCode>
                <c:ptCount val="5"/>
                <c:pt idx="0">
                  <c:v>0.28269448854615559</c:v>
                </c:pt>
                <c:pt idx="1">
                  <c:v>0.23569626657004369</c:v>
                </c:pt>
                <c:pt idx="2">
                  <c:v>0.21375526299928535</c:v>
                </c:pt>
                <c:pt idx="3">
                  <c:v>0.18046746196876867</c:v>
                </c:pt>
                <c:pt idx="4">
                  <c:v>0.10002774503914114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DD1-4B4C-98C9-B081A1054B4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AS/B6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Sheet1!$E$2:$E$6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4.9124770128911248E-2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D1-4B4C-98C9-B081A1054B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Sheet1!$F$2:$F$6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0.14286729062088324</c:v>
                </c:pt>
                <c:pt idx="3">
                  <c:v>0.12734972893973318</c:v>
                </c:pt>
                <c:pt idx="4">
                  <c:v>0.37087665151772242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DD1-4B4C-98C9-B081A1054B42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ULCCs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Sheet1!$G$2:$G$6</c:f>
              <c:numCache>
                <c:formatCode>0.0%</c:formatCode>
                <c:ptCount val="5"/>
                <c:pt idx="0">
                  <c:v>5.0967177526488029E-2</c:v>
                </c:pt>
                <c:pt idx="1">
                  <c:v>0.40036780540496197</c:v>
                </c:pt>
                <c:pt idx="2">
                  <c:v>0.18524465950870064</c:v>
                </c:pt>
                <c:pt idx="3">
                  <c:v>0.21672582236013219</c:v>
                </c:pt>
                <c:pt idx="4">
                  <c:v>7.3331743534947286E-2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52D-4F02-99C6-B743E3341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2997696"/>
        <c:axId val="583000576"/>
      </c:barChart>
      <c:catAx>
        <c:axId val="58299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000576"/>
        <c:crosses val="autoZero"/>
        <c:auto val="1"/>
        <c:lblAlgn val="ctr"/>
        <c:lblOffset val="100"/>
        <c:noMultiLvlLbl val="0"/>
      </c:catAx>
      <c:valAx>
        <c:axId val="583000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9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 dirty="0"/>
              <a:t>Select Regional Markets: % of Seats (2Q24)</a:t>
            </a:r>
          </a:p>
          <a:p>
            <a:pPr>
              <a:defRPr b="1"/>
            </a:pPr>
            <a:r>
              <a:rPr lang="en-US" sz="1600" b="1" baseline="0" dirty="0"/>
              <a:t>By Carrier/Carrier Type</a:t>
            </a:r>
            <a:endParaRPr lang="en-US" sz="1600" b="1" dirty="0"/>
          </a:p>
        </c:rich>
      </c:tx>
      <c:layout>
        <c:manualLayout>
          <c:xMode val="edge"/>
          <c:yMode val="edge"/>
          <c:x val="0.1614481086332992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4201779508966476E-2"/>
          <c:y val="0.17684917840758393"/>
          <c:w val="0.92423643045204595"/>
          <c:h val="0.6443214165914049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AA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0.368582517319124</c:v>
                </c:pt>
                <c:pt idx="1">
                  <c:v>0.17536143969264989</c:v>
                </c:pt>
                <c:pt idx="2">
                  <c:v>0.29897282864771479</c:v>
                </c:pt>
                <c:pt idx="3">
                  <c:v>0.24307815015295428</c:v>
                </c:pt>
                <c:pt idx="4">
                  <c:v>0.14462951916262612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56-4A2C-BA9C-2DEE203FAF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0.34187025298210583</c:v>
                </c:pt>
                <c:pt idx="1">
                  <c:v>0.26951268830249719</c:v>
                </c:pt>
                <c:pt idx="2">
                  <c:v>0.17006858279671222</c:v>
                </c:pt>
                <c:pt idx="3">
                  <c:v>0.26446581103054062</c:v>
                </c:pt>
                <c:pt idx="4">
                  <c:v>0.25507884794811791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156-4A2C-BA9C-2DEE203FAFC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0.24383627320975029</c:v>
                </c:pt>
                <c:pt idx="1">
                  <c:v>0.19070367000303307</c:v>
                </c:pt>
                <c:pt idx="2">
                  <c:v>0.19981362232343855</c:v>
                </c:pt>
                <c:pt idx="3">
                  <c:v>0.15844993361443849</c:v>
                </c:pt>
                <c:pt idx="4">
                  <c:v>0.10039309258324539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156-4A2C-BA9C-2DEE203FAFC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AS/B6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4.8900513416642449E-2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156-4A2C-BA9C-2DEE203FAFC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WN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0.1426145227998534</c:v>
                </c:pt>
                <c:pt idx="3">
                  <c:v>0.12973473334727512</c:v>
                </c:pt>
                <c:pt idx="4">
                  <c:v>0.39202088336213975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156-4A2C-BA9C-2DEE203FAFCC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ULCCs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MSN</c:v>
                </c:pt>
                <c:pt idx="1">
                  <c:v>ATW</c:v>
                </c:pt>
                <c:pt idx="2">
                  <c:v>DSM</c:v>
                </c:pt>
                <c:pt idx="3">
                  <c:v>GRR</c:v>
                </c:pt>
                <c:pt idx="4">
                  <c:v>MKE</c:v>
                </c:pt>
              </c:strCache>
            </c:strRef>
          </c:cat>
          <c:val>
            <c:numRef>
              <c:f>Sheet1!$G$2:$G$6</c:f>
              <c:numCache>
                <c:formatCode>0%</c:formatCode>
                <c:ptCount val="5"/>
                <c:pt idx="0">
                  <c:v>4.5710956489019842E-2</c:v>
                </c:pt>
                <c:pt idx="1">
                  <c:v>0.36442220200181985</c:v>
                </c:pt>
                <c:pt idx="2">
                  <c:v>0.18853044343228104</c:v>
                </c:pt>
                <c:pt idx="3">
                  <c:v>0.20427137185479152</c:v>
                </c:pt>
                <c:pt idx="4">
                  <c:v>5.8977143527228416E-2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156-4A2C-BA9C-2DEE203FA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2997696"/>
        <c:axId val="583000576"/>
      </c:barChart>
      <c:catAx>
        <c:axId val="582997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3000576"/>
        <c:crosses val="autoZero"/>
        <c:auto val="1"/>
        <c:lblAlgn val="ctr"/>
        <c:lblOffset val="100"/>
        <c:noMultiLvlLbl val="0"/>
      </c:catAx>
      <c:valAx>
        <c:axId val="58300057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29976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DLH:</a:t>
            </a:r>
            <a:r>
              <a:rPr lang="en-US" baseline="0" dirty="0"/>
              <a:t> Enplaned Passengers</a:t>
            </a:r>
          </a:p>
          <a:p>
            <a:pPr>
              <a:defRPr/>
            </a:pPr>
            <a:r>
              <a:rPr lang="en-US" baseline="0" dirty="0"/>
              <a:t>2017-2019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DLH Enplaned Passengers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Sheet1!$B$2:$B$4</c:f>
              <c:numCache>
                <c:formatCode>#,##0;[Red]\(#,##0\)</c:formatCode>
                <c:ptCount val="3"/>
                <c:pt idx="0">
                  <c:v>117615</c:v>
                </c:pt>
                <c:pt idx="1">
                  <c:v>131998</c:v>
                </c:pt>
                <c:pt idx="2">
                  <c:v>151564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3-43E1-BE81-B42F36DFF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3452336"/>
        <c:axId val="1346833776"/>
      </c:barChart>
      <c:catAx>
        <c:axId val="16434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33776"/>
        <c:crosses val="autoZero"/>
        <c:auto val="1"/>
        <c:lblAlgn val="ctr"/>
        <c:lblOffset val="100"/>
        <c:noMultiLvlLbl val="0"/>
      </c:catAx>
      <c:valAx>
        <c:axId val="134683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45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DLH:</a:t>
            </a:r>
            <a:r>
              <a:rPr lang="en-US" baseline="0" dirty="0"/>
              <a:t> Monthly Enplaned Passengers</a:t>
            </a:r>
          </a:p>
          <a:p>
            <a:pPr>
              <a:defRPr/>
            </a:pPr>
            <a:r>
              <a:rPr lang="en-US" baseline="0" dirty="0"/>
              <a:t>2017-Early 2020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#,##0;[Red]\(#,##0\)</c:formatCode>
                <c:ptCount val="12"/>
                <c:pt idx="0">
                  <c:v>8188</c:v>
                </c:pt>
                <c:pt idx="1">
                  <c:v>8390</c:v>
                </c:pt>
                <c:pt idx="2">
                  <c:v>10518.5</c:v>
                </c:pt>
                <c:pt idx="3">
                  <c:v>9222.5</c:v>
                </c:pt>
                <c:pt idx="4">
                  <c:v>9608</c:v>
                </c:pt>
                <c:pt idx="5">
                  <c:v>11148</c:v>
                </c:pt>
                <c:pt idx="6">
                  <c:v>11900</c:v>
                </c:pt>
                <c:pt idx="7">
                  <c:v>11998</c:v>
                </c:pt>
                <c:pt idx="8">
                  <c:v>10308.5</c:v>
                </c:pt>
                <c:pt idx="9">
                  <c:v>10810</c:v>
                </c:pt>
                <c:pt idx="10">
                  <c:v>8463.5</c:v>
                </c:pt>
                <c:pt idx="11">
                  <c:v>7060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E5-448A-842C-D541D5B9DD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#,##0;[Red]\(#,##0\)</c:formatCode>
                <c:ptCount val="12"/>
                <c:pt idx="0">
                  <c:v>8094.5</c:v>
                </c:pt>
                <c:pt idx="1">
                  <c:v>7859.5</c:v>
                </c:pt>
                <c:pt idx="2">
                  <c:v>11335.5</c:v>
                </c:pt>
                <c:pt idx="3">
                  <c:v>10796.5</c:v>
                </c:pt>
                <c:pt idx="4">
                  <c:v>10611.5</c:v>
                </c:pt>
                <c:pt idx="5">
                  <c:v>11738</c:v>
                </c:pt>
                <c:pt idx="6">
                  <c:v>13272</c:v>
                </c:pt>
                <c:pt idx="7">
                  <c:v>13377.5</c:v>
                </c:pt>
                <c:pt idx="8">
                  <c:v>11961</c:v>
                </c:pt>
                <c:pt idx="9">
                  <c:v>12888.5</c:v>
                </c:pt>
                <c:pt idx="10">
                  <c:v>10450</c:v>
                </c:pt>
                <c:pt idx="11">
                  <c:v>9613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E5-448A-842C-D541D5B9DD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#,##0;[Red]\(#,##0\)</c:formatCode>
                <c:ptCount val="12"/>
                <c:pt idx="0">
                  <c:v>8883.5</c:v>
                </c:pt>
                <c:pt idx="1">
                  <c:v>8324.5</c:v>
                </c:pt>
                <c:pt idx="2">
                  <c:v>11954.5</c:v>
                </c:pt>
                <c:pt idx="3">
                  <c:v>11330</c:v>
                </c:pt>
                <c:pt idx="4">
                  <c:v>12188.5</c:v>
                </c:pt>
                <c:pt idx="5">
                  <c:v>14675.5</c:v>
                </c:pt>
                <c:pt idx="6">
                  <c:v>15443</c:v>
                </c:pt>
                <c:pt idx="7">
                  <c:v>15969.5</c:v>
                </c:pt>
                <c:pt idx="8">
                  <c:v>13856</c:v>
                </c:pt>
                <c:pt idx="9">
                  <c:v>14284.5</c:v>
                </c:pt>
                <c:pt idx="10">
                  <c:v>11856.5</c:v>
                </c:pt>
                <c:pt idx="11">
                  <c:v>12798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E5-448A-842C-D541D5B9DD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#,##0;[Red]\(#,##0\)</c:formatCode>
                <c:ptCount val="12"/>
                <c:pt idx="0">
                  <c:v>11745.5</c:v>
                </c:pt>
                <c:pt idx="1">
                  <c:v>12157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027-41F6-BD28-C82C238D88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452336"/>
        <c:axId val="1346833776"/>
      </c:lineChart>
      <c:catAx>
        <c:axId val="16434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33776"/>
        <c:crosses val="autoZero"/>
        <c:auto val="1"/>
        <c:lblAlgn val="ctr"/>
        <c:lblOffset val="100"/>
        <c:noMultiLvlLbl val="0"/>
      </c:catAx>
      <c:valAx>
        <c:axId val="1346833776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4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DLH:</a:t>
            </a:r>
            <a:r>
              <a:rPr lang="en-US" baseline="0" dirty="0"/>
              <a:t> Scheduled Departing Seats</a:t>
            </a:r>
          </a:p>
          <a:p>
            <a:pPr>
              <a:defRPr/>
            </a:pPr>
            <a:r>
              <a:rPr lang="en-US" baseline="0" dirty="0"/>
              <a:t>2019, 2022-24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DLH Enplaned Passengers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#,##0;[Red]\(#,##0\)</c:formatCode>
                <c:ptCount val="4"/>
                <c:pt idx="0">
                  <c:v>207268</c:v>
                </c:pt>
                <c:pt idx="1">
                  <c:v>147705</c:v>
                </c:pt>
                <c:pt idx="2">
                  <c:v>152706</c:v>
                </c:pt>
                <c:pt idx="3" formatCode="_(* #,##0_);_(* \(#,##0\);_(* &quot;-&quot;??_);_(@_)">
                  <c:v>163714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F3-43E1-BE81-B42F36DFF2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3452336"/>
        <c:axId val="1346833776"/>
      </c:barChart>
      <c:catAx>
        <c:axId val="16434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33776"/>
        <c:crosses val="autoZero"/>
        <c:auto val="1"/>
        <c:lblAlgn val="ctr"/>
        <c:lblOffset val="100"/>
        <c:noMultiLvlLbl val="0"/>
      </c:catAx>
      <c:valAx>
        <c:axId val="134683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452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DLH:</a:t>
            </a:r>
            <a:r>
              <a:rPr lang="en-US" baseline="0" dirty="0"/>
              <a:t> Monthly Scheduled Departing Seats</a:t>
            </a:r>
          </a:p>
          <a:p>
            <a:pPr>
              <a:defRPr/>
            </a:pPr>
            <a:r>
              <a:rPr lang="en-US" baseline="0" dirty="0"/>
              <a:t>2019, 2022-24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#,##0;[Red]\(#,##0\)</c:formatCode>
                <c:ptCount val="12"/>
                <c:pt idx="0">
                  <c:v>11834</c:v>
                </c:pt>
                <c:pt idx="1">
                  <c:v>10516</c:v>
                </c:pt>
                <c:pt idx="2">
                  <c:v>14528</c:v>
                </c:pt>
                <c:pt idx="3">
                  <c:v>14959</c:v>
                </c:pt>
                <c:pt idx="4">
                  <c:v>15481</c:v>
                </c:pt>
                <c:pt idx="5">
                  <c:v>20001</c:v>
                </c:pt>
                <c:pt idx="6">
                  <c:v>19908</c:v>
                </c:pt>
                <c:pt idx="7">
                  <c:v>21568</c:v>
                </c:pt>
                <c:pt idx="8">
                  <c:v>20901</c:v>
                </c:pt>
                <c:pt idx="9">
                  <c:v>20167</c:v>
                </c:pt>
                <c:pt idx="10">
                  <c:v>18594</c:v>
                </c:pt>
                <c:pt idx="11">
                  <c:v>18811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E5-448A-842C-D541D5B9DD1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#,##0;[Red]\(#,##0\)</c:formatCode>
                <c:ptCount val="12"/>
                <c:pt idx="0">
                  <c:v>13470</c:v>
                </c:pt>
                <c:pt idx="1">
                  <c:v>13550</c:v>
                </c:pt>
                <c:pt idx="2">
                  <c:v>14240</c:v>
                </c:pt>
                <c:pt idx="3">
                  <c:v>15338</c:v>
                </c:pt>
                <c:pt idx="4">
                  <c:v>13018</c:v>
                </c:pt>
                <c:pt idx="5">
                  <c:v>11763</c:v>
                </c:pt>
                <c:pt idx="6">
                  <c:v>10049</c:v>
                </c:pt>
                <c:pt idx="7">
                  <c:v>10267</c:v>
                </c:pt>
                <c:pt idx="8">
                  <c:v>11152</c:v>
                </c:pt>
                <c:pt idx="9">
                  <c:v>11452</c:v>
                </c:pt>
                <c:pt idx="10">
                  <c:v>11120</c:v>
                </c:pt>
                <c:pt idx="11">
                  <c:v>12286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E5-448A-842C-D541D5B9DD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#,##0;[Red]\(#,##0\)</c:formatCode>
                <c:ptCount val="12"/>
                <c:pt idx="0">
                  <c:v>12518</c:v>
                </c:pt>
                <c:pt idx="1">
                  <c:v>13176</c:v>
                </c:pt>
                <c:pt idx="2">
                  <c:v>16506</c:v>
                </c:pt>
                <c:pt idx="3">
                  <c:v>13878</c:v>
                </c:pt>
                <c:pt idx="4">
                  <c:v>13005</c:v>
                </c:pt>
                <c:pt idx="5">
                  <c:v>10695</c:v>
                </c:pt>
                <c:pt idx="6">
                  <c:v>13192</c:v>
                </c:pt>
                <c:pt idx="7">
                  <c:v>15404</c:v>
                </c:pt>
                <c:pt idx="8">
                  <c:v>12358</c:v>
                </c:pt>
                <c:pt idx="9">
                  <c:v>11664</c:v>
                </c:pt>
                <c:pt idx="10">
                  <c:v>10166</c:v>
                </c:pt>
                <c:pt idx="11">
                  <c:v>10144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CE5-448A-842C-D541D5B9DD1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Sept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#,##0;[Red]\(#,##0\)</c:formatCode>
                <c:ptCount val="12"/>
                <c:pt idx="0">
                  <c:v>9788</c:v>
                </c:pt>
                <c:pt idx="1">
                  <c:v>10342</c:v>
                </c:pt>
                <c:pt idx="2">
                  <c:v>12442</c:v>
                </c:pt>
                <c:pt idx="3">
                  <c:v>13512</c:v>
                </c:pt>
                <c:pt idx="4">
                  <c:v>12094</c:v>
                </c:pt>
                <c:pt idx="5">
                  <c:v>12568</c:v>
                </c:pt>
                <c:pt idx="6">
                  <c:v>16631</c:v>
                </c:pt>
                <c:pt idx="7">
                  <c:v>18653</c:v>
                </c:pt>
                <c:pt idx="8">
                  <c:v>16290</c:v>
                </c:pt>
                <c:pt idx="9">
                  <c:v>15760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A1-473F-8A5C-02498E562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43452336"/>
        <c:axId val="1346833776"/>
      </c:lineChart>
      <c:catAx>
        <c:axId val="164345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833776"/>
        <c:crosses val="autoZero"/>
        <c:auto val="1"/>
        <c:lblAlgn val="ctr"/>
        <c:lblOffset val="100"/>
        <c:noMultiLvlLbl val="0"/>
      </c:catAx>
      <c:valAx>
        <c:axId val="1346833776"/>
        <c:scaling>
          <c:orientation val="minMax"/>
          <c:min val="6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3452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B1B-43FB-B0A6-399C951FB5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B1B-43FB-B0A6-399C951FB5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B1B-43FB-B0A6-399C951FB51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B1B-43FB-B0A6-399C951FB5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B1B-43FB-B0A6-399C951FB51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Load</a:t>
            </a:r>
            <a:r>
              <a:rPr lang="en-US" baseline="0" dirty="0"/>
              <a:t> Factors</a:t>
            </a:r>
          </a:p>
          <a:p>
            <a:pPr>
              <a:defRPr/>
            </a:pPr>
            <a:r>
              <a:rPr lang="en-US" baseline="0" dirty="0"/>
              <a:t>CY 2023 vs 2019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22460227157003E-2"/>
          <c:y val="0.29676917210157328"/>
          <c:w val="0.88514183872069274"/>
          <c:h val="0.56238855589561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DL</c:v>
                </c:pt>
                <c:pt idx="1">
                  <c:v>UA</c:v>
                </c:pt>
                <c:pt idx="2">
                  <c:v>AA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0.82310000000000005</c:v>
                </c:pt>
                <c:pt idx="1">
                  <c:v>0.70750000000000002</c:v>
                </c:pt>
                <c:pt idx="2">
                  <c:v>0.66810000000000003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D2-467B-A071-371552F438D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DL</c:v>
                </c:pt>
                <c:pt idx="1">
                  <c:v>UA</c:v>
                </c:pt>
                <c:pt idx="2">
                  <c:v>AA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0.81640000000000001</c:v>
                </c:pt>
                <c:pt idx="1">
                  <c:v>0.87329999999999997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D2-467B-A071-371552F43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857695"/>
        <c:axId val="558390415"/>
      </c:barChart>
      <c:catAx>
        <c:axId val="34985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90415"/>
        <c:crosses val="autoZero"/>
        <c:auto val="1"/>
        <c:lblAlgn val="ctr"/>
        <c:lblOffset val="100"/>
        <c:noMultiLvlLbl val="0"/>
      </c:catAx>
      <c:valAx>
        <c:axId val="55839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85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2629524245181609"/>
          <c:y val="0.24464686959157536"/>
          <c:w val="0.20922121871517704"/>
          <c:h val="9.552924795693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Average Paid RT Fare: 1Q24 vs 1Q23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517026274333301E-2"/>
          <c:y val="0.17700938363263158"/>
          <c:w val="0.87592111370541237"/>
          <c:h val="0.672940669033424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1Q23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DL</c:v>
                </c:pt>
                <c:pt idx="1">
                  <c:v>UA</c:v>
                </c:pt>
              </c:strCache>
            </c:strRef>
          </c:cat>
          <c:val>
            <c:numRef>
              <c:f>Sheet1!$B$2:$B$3</c:f>
              <c:numCache>
                <c:formatCode>"$"#,##0_);\("$"#,##0\)</c:formatCode>
                <c:ptCount val="2"/>
                <c:pt idx="0">
                  <c:v>652</c:v>
                </c:pt>
                <c:pt idx="1">
                  <c:v>588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7-4B0E-8D1F-3BBEC75734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1Q24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DL</c:v>
                </c:pt>
                <c:pt idx="1">
                  <c:v>UA</c:v>
                </c:pt>
              </c:strCache>
            </c:strRef>
          </c:cat>
          <c:val>
            <c:numRef>
              <c:f>Sheet1!$C$2:$C$3</c:f>
              <c:numCache>
                <c:formatCode>"$"#,##0_);\("$"#,##0\)</c:formatCode>
                <c:ptCount val="2"/>
                <c:pt idx="0">
                  <c:v>592</c:v>
                </c:pt>
                <c:pt idx="1">
                  <c:v>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F7-4B0E-8D1F-3BBEC75734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857695"/>
        <c:axId val="558390415"/>
      </c:barChart>
      <c:catAx>
        <c:axId val="34985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90415"/>
        <c:crosses val="autoZero"/>
        <c:auto val="1"/>
        <c:lblAlgn val="ctr"/>
        <c:lblOffset val="100"/>
        <c:noMultiLvlLbl val="0"/>
      </c:catAx>
      <c:valAx>
        <c:axId val="55839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85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1235864183639"/>
          <c:y val="0.56003602756892235"/>
          <c:w val="0.20922121871517704"/>
          <c:h val="0.10177474937343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Load</a:t>
            </a:r>
            <a:r>
              <a:rPr lang="en-US" baseline="0" dirty="0"/>
              <a:t> Factors</a:t>
            </a:r>
          </a:p>
          <a:p>
            <a:pPr>
              <a:defRPr/>
            </a:pPr>
            <a:r>
              <a:rPr lang="en-US" baseline="0" dirty="0"/>
              <a:t>May YTD: 2024 vs 2019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22460227157003E-2"/>
          <c:y val="0.31167091642164874"/>
          <c:w val="0.88514183872069274"/>
          <c:h val="0.54748692267626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DL</c:v>
                </c:pt>
                <c:pt idx="1">
                  <c:v>UA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0.85199999999999998</c:v>
                </c:pt>
                <c:pt idx="1">
                  <c:v>0.76800000000000002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2-42C4-B451-82F0A87F9D8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DL</c:v>
                </c:pt>
                <c:pt idx="1">
                  <c:v>UA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0.80500000000000005</c:v>
                </c:pt>
                <c:pt idx="1">
                  <c:v>0.80800000000000005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5E2-42C4-B451-82F0A87F9D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857695"/>
        <c:axId val="558390415"/>
      </c:barChart>
      <c:catAx>
        <c:axId val="34985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90415"/>
        <c:crosses val="autoZero"/>
        <c:auto val="1"/>
        <c:lblAlgn val="ctr"/>
        <c:lblOffset val="100"/>
        <c:noMultiLvlLbl val="0"/>
      </c:catAx>
      <c:valAx>
        <c:axId val="55839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85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267447563591693"/>
          <c:y val="0.34895787578168969"/>
          <c:w val="0.20922121871517704"/>
          <c:h val="9.5529247956938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Average Paid RT Fare: 1Q24 vs 1Q19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9517026274333301E-2"/>
          <c:y val="0.21900258458646615"/>
          <c:w val="0.87592111370541237"/>
          <c:h val="0.630947290100250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DL</c:v>
                </c:pt>
                <c:pt idx="1">
                  <c:v>UA</c:v>
                </c:pt>
              </c:strCache>
            </c:strRef>
          </c:cat>
          <c:val>
            <c:numRef>
              <c:f>Sheet1!$B$2:$B$3</c:f>
              <c:numCache>
                <c:formatCode>"$"#,##0_);\("$"#,##0\)</c:formatCode>
                <c:ptCount val="2"/>
                <c:pt idx="0">
                  <c:v>622</c:v>
                </c:pt>
                <c:pt idx="1">
                  <c:v>472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D4-4507-8251-9E749569FC0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DL</c:v>
                </c:pt>
                <c:pt idx="1">
                  <c:v>UA</c:v>
                </c:pt>
              </c:strCache>
            </c:strRef>
          </c:cat>
          <c:val>
            <c:numRef>
              <c:f>Sheet1!$C$2:$C$3</c:f>
              <c:numCache>
                <c:formatCode>"$"#,##0_);\("$"#,##0\)</c:formatCode>
                <c:ptCount val="2"/>
                <c:pt idx="0">
                  <c:v>592</c:v>
                </c:pt>
                <c:pt idx="1">
                  <c:v>558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D4-4507-8251-9E749569F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9857695"/>
        <c:axId val="558390415"/>
      </c:barChart>
      <c:catAx>
        <c:axId val="349857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90415"/>
        <c:crosses val="autoZero"/>
        <c:auto val="1"/>
        <c:lblAlgn val="ctr"/>
        <c:lblOffset val="100"/>
        <c:noMultiLvlLbl val="0"/>
      </c:catAx>
      <c:valAx>
        <c:axId val="5583904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9857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11235864183639"/>
          <c:y val="0.56003602756892235"/>
          <c:w val="0.20922121871517704"/>
          <c:h val="0.101774749373433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CAA-43E2-AFBB-EB08A8089B9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CAA-43E2-AFBB-EB08A8089B9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CAA-43E2-AFBB-EB08A8089B9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CAA-43E2-AFBB-EB08A8089B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AA-43E2-AFBB-EB08A8089B9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746-4EB2-95FC-24559DB4609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746-4EB2-95FC-24559DB4609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746-4EB2-95FC-24559DB4609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746-4EB2-95FC-24559DB4609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746-4EB2-95FC-24559DB460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98-498D-A682-6CFB16BE7D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698-498D-A682-6CFB16BE7D7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98-498D-A682-6CFB16BE7D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5466704"/>
        <c:axId val="1485467120"/>
      </c:barChart>
      <c:catAx>
        <c:axId val="1485466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5467120"/>
        <c:crosses val="autoZero"/>
        <c:auto val="1"/>
        <c:lblAlgn val="ctr"/>
        <c:lblOffset val="100"/>
        <c:noMultiLvlLbl val="0"/>
      </c:catAx>
      <c:valAx>
        <c:axId val="1485467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5466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U.S.</a:t>
            </a:r>
            <a:r>
              <a:rPr lang="en-US" sz="1600" b="1" baseline="0" dirty="0"/>
              <a:t> Scheduled Seat Capacity Change: By Airline Type</a:t>
            </a:r>
          </a:p>
          <a:p>
            <a:pPr>
              <a:defRPr sz="1600"/>
            </a:pPr>
            <a:r>
              <a:rPr lang="en-US" sz="1600" b="1" baseline="0" dirty="0"/>
              <a:t>August Year-To-Date: </a:t>
            </a:r>
            <a:r>
              <a:rPr lang="en-US" sz="1600" b="1" baseline="0" dirty="0">
                <a:solidFill>
                  <a:srgbClr val="FF0000"/>
                </a:solidFill>
              </a:rPr>
              <a:t>2023</a:t>
            </a:r>
            <a:r>
              <a:rPr lang="en-US" sz="1600" b="1" baseline="0" dirty="0"/>
              <a:t> vs 2019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730418430595845E-2"/>
          <c:y val="0.17550332048642972"/>
          <c:w val="0.88244033930018551"/>
          <c:h val="0.728987207476627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Mainline Carriers</c:v>
                </c:pt>
                <c:pt idx="1">
                  <c:v>Regional Airlines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4.4999999999999998E-2</c:v>
                </c:pt>
                <c:pt idx="1">
                  <c:v>-0.21</c:v>
                </c:pt>
                <c:pt idx="2">
                  <c:v>8.0000000000000002E-3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00-4C76-9169-17D4BEAF7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3744"/>
        <c:axId val="5674224"/>
      </c:barChart>
      <c:catAx>
        <c:axId val="567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4224"/>
        <c:crosses val="autoZero"/>
        <c:auto val="1"/>
        <c:lblAlgn val="ctr"/>
        <c:lblOffset val="100"/>
        <c:noMultiLvlLbl val="0"/>
      </c:catAx>
      <c:valAx>
        <c:axId val="567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U.S.</a:t>
            </a:r>
            <a:r>
              <a:rPr lang="en-US" sz="1600" b="1" baseline="0" dirty="0"/>
              <a:t> Scheduled Seat Capacity Change: By Airline Type</a:t>
            </a:r>
          </a:p>
          <a:p>
            <a:pPr>
              <a:defRPr sz="1600"/>
            </a:pPr>
            <a:r>
              <a:rPr lang="en-US" sz="1600" b="1" baseline="0" dirty="0"/>
              <a:t>August Year-To-Date: </a:t>
            </a:r>
            <a:r>
              <a:rPr lang="en-US" sz="1600" b="1" baseline="0" dirty="0">
                <a:solidFill>
                  <a:srgbClr val="FF0000"/>
                </a:solidFill>
              </a:rPr>
              <a:t>2024</a:t>
            </a:r>
            <a:r>
              <a:rPr lang="en-US" sz="1600" b="1" baseline="0" dirty="0"/>
              <a:t> vs 2019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Mainline Carriers</c:v>
                </c:pt>
                <c:pt idx="1">
                  <c:v>Regional Airlines</c:v>
                </c:pt>
                <c:pt idx="2">
                  <c:v>Total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9.5000000000000001E-2</c:v>
                </c:pt>
                <c:pt idx="1">
                  <c:v>-0.14499999999999999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C2-4DF9-B7D1-4E54027B4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73744"/>
        <c:axId val="5674224"/>
      </c:barChart>
      <c:catAx>
        <c:axId val="567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4224"/>
        <c:crosses val="autoZero"/>
        <c:auto val="1"/>
        <c:lblAlgn val="ctr"/>
        <c:lblOffset val="100"/>
        <c:noMultiLvlLbl val="0"/>
      </c:catAx>
      <c:valAx>
        <c:axId val="5674224"/>
        <c:scaling>
          <c:orientation val="minMax"/>
          <c:min val="-0.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3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</a:t>
            </a:r>
            <a:r>
              <a:rPr lang="en-US" baseline="0" dirty="0"/>
              <a:t> per Block Hour</a:t>
            </a:r>
          </a:p>
          <a:p>
            <a:pPr>
              <a:defRPr/>
            </a:pPr>
            <a:r>
              <a:rPr lang="en-US" baseline="0" dirty="0"/>
              <a:t>Key Regional Aircraft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Dry Costs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CRJ (FY 2021)</c:v>
                </c:pt>
                <c:pt idx="1">
                  <c:v>CRJ (FY 2022)</c:v>
                </c:pt>
                <c:pt idx="2">
                  <c:v>CRJ (FY 2023)</c:v>
                </c:pt>
                <c:pt idx="4">
                  <c:v>CRJ-900 (2023)</c:v>
                </c:pt>
              </c:strCache>
            </c:strRef>
          </c:cat>
          <c:val>
            <c:numRef>
              <c:f>Sheet1!$B$2:$B$6</c:f>
              <c:numCache>
                <c:formatCode>"$"#,##0_);\("$"#,##0\)</c:formatCode>
                <c:ptCount val="5"/>
                <c:pt idx="0">
                  <c:v>2350</c:v>
                </c:pt>
                <c:pt idx="1">
                  <c:v>2828</c:v>
                </c:pt>
                <c:pt idx="2">
                  <c:v>3583</c:v>
                </c:pt>
                <c:pt idx="4">
                  <c:v>4158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84-4998-ACD6-185040BB92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Fuel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CRJ (FY 2021)</c:v>
                </c:pt>
                <c:pt idx="1">
                  <c:v>CRJ (FY 2022)</c:v>
                </c:pt>
                <c:pt idx="2">
                  <c:v>CRJ (FY 2023)</c:v>
                </c:pt>
                <c:pt idx="4">
                  <c:v>CRJ-900 (2023)</c:v>
                </c:pt>
              </c:strCache>
            </c:strRef>
          </c:cat>
          <c:val>
            <c:numRef>
              <c:f>Sheet1!$C$2:$C$6</c:f>
              <c:numCache>
                <c:formatCode>"$"#,##0_);\("$"#,##0\)</c:formatCode>
                <c:ptCount val="5"/>
                <c:pt idx="0">
                  <c:v>910</c:v>
                </c:pt>
                <c:pt idx="1">
                  <c:v>1575</c:v>
                </c:pt>
                <c:pt idx="2">
                  <c:v>1300</c:v>
                </c:pt>
                <c:pt idx="4">
                  <c:v>1700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84-4998-ACD6-185040BB9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9930288"/>
        <c:axId val="557207343"/>
      </c:barChart>
      <c:catAx>
        <c:axId val="199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7207343"/>
        <c:crosses val="autoZero"/>
        <c:auto val="1"/>
        <c:lblAlgn val="ctr"/>
        <c:lblOffset val="100"/>
        <c:noMultiLvlLbl val="0"/>
      </c:catAx>
      <c:valAx>
        <c:axId val="55720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3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0.82612</cdr:x>
      <cdr:y>0.44656</cdr:y>
    </cdr:from>
    <cdr:to>
      <cdr:x>1</cdr:x>
      <cdr:y>0.50384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26D4609A-10BF-9AE4-33E0-E60824E54D98}"/>
            </a:ext>
          </a:extLst>
        </cdr:cNvPr>
        <cdr:cNvSpPr txBox="1"/>
      </cdr:nvSpPr>
      <cdr:spPr>
        <a:xfrm xmlns:a="http://schemas.openxmlformats.org/drawingml/2006/main">
          <a:off x="4460271" y="2039550"/>
          <a:ext cx="938815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b="1" dirty="0"/>
            <a:t>CAGR: -1.8%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0.09553</cdr:x>
      <cdr:y>0.28812</cdr:y>
    </cdr:from>
    <cdr:to>
      <cdr:x>0.13209</cdr:x>
      <cdr:y>0.36691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12EA4B3D-004D-B541-0107-C60A64EE6B8E}"/>
            </a:ext>
          </a:extLst>
        </cdr:cNvPr>
        <cdr:cNvCxnSpPr/>
      </cdr:nvCxnSpPr>
      <cdr:spPr>
        <a:xfrm xmlns:a="http://schemas.openxmlformats.org/drawingml/2006/main" flipH="1">
          <a:off x="1045369" y="1274435"/>
          <a:ext cx="400050" cy="348509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0.12513</cdr:x>
      <cdr:y>0.33232</cdr:y>
    </cdr:from>
    <cdr:to>
      <cdr:x>0.16169</cdr:x>
      <cdr:y>0.41111</cdr:y>
    </cdr:to>
    <cdr:cxnSp macro="">
      <cdr:nvCxnSpPr>
        <cdr:cNvPr id="4" name="Straight Arrow Connector 3">
          <a:extLst xmlns:a="http://schemas.openxmlformats.org/drawingml/2006/main">
            <a:ext uri="{FF2B5EF4-FFF2-40B4-BE49-F238E27FC236}">
              <a16:creationId xmlns:a16="http://schemas.microsoft.com/office/drawing/2014/main" id="{5E78F73E-AB8A-F249-40A6-AF9121F60B47}"/>
            </a:ext>
          </a:extLst>
        </cdr:cNvPr>
        <cdr:cNvCxnSpPr/>
      </cdr:nvCxnSpPr>
      <cdr:spPr>
        <a:xfrm xmlns:a="http://schemas.openxmlformats.org/drawingml/2006/main" flipH="1">
          <a:off x="1369219" y="1469949"/>
          <a:ext cx="400050" cy="348509"/>
        </a:xfrm>
        <a:prstGeom xmlns:a="http://schemas.openxmlformats.org/drawingml/2006/main" prst="straightConnector1">
          <a:avLst/>
        </a:prstGeom>
        <a:ln xmlns:a="http://schemas.openxmlformats.org/drawingml/2006/main" w="38100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0.46984</cdr:x>
      <cdr:y>0.72868</cdr:y>
    </cdr:from>
    <cdr:to>
      <cdr:x>0.78233</cdr:x>
      <cdr:y>0.88802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60CB25C2-754D-75FC-E13E-A72B78EC844A}"/>
            </a:ext>
          </a:extLst>
        </cdr:cNvPr>
        <cdr:cNvSpPr txBox="1"/>
      </cdr:nvSpPr>
      <cdr:spPr>
        <a:xfrm xmlns:a="http://schemas.openxmlformats.org/drawingml/2006/main">
          <a:off x="5141309" y="3223148"/>
          <a:ext cx="3419475" cy="7048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200" dirty="0"/>
            <a:t>Much of recent over capacity was in Florida; now right-sizing. Also note declining park attendance at Disney and Universal (Orlando).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0.60119</cdr:x>
      <cdr:y>0.17803</cdr:y>
    </cdr:from>
    <cdr:to>
      <cdr:x>0.62329</cdr:x>
      <cdr:y>0.38465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60131CA5-1E8B-EFB3-C2DE-3A1C288DECF4}"/>
            </a:ext>
          </a:extLst>
        </cdr:cNvPr>
        <cdr:cNvSpPr/>
      </cdr:nvSpPr>
      <cdr:spPr>
        <a:xfrm xmlns:a="http://schemas.openxmlformats.org/drawingml/2006/main">
          <a:off x="3162933" y="900675"/>
          <a:ext cx="116278" cy="1045259"/>
        </a:xfrm>
        <a:prstGeom xmlns:a="http://schemas.openxmlformats.org/drawingml/2006/main" prst="rightBrace">
          <a:avLst>
            <a:gd name="adj1" fmla="val 8333"/>
            <a:gd name="adj2" fmla="val 51639"/>
          </a:avLst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0.4333</cdr:x>
      <cdr:y>0.17803</cdr:y>
    </cdr:from>
    <cdr:to>
      <cdr:x>0.45812</cdr:x>
      <cdr:y>0.43624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4051B433-2E66-AFD2-9057-096655369B6E}"/>
            </a:ext>
          </a:extLst>
        </cdr:cNvPr>
        <cdr:cNvSpPr/>
      </cdr:nvSpPr>
      <cdr:spPr>
        <a:xfrm xmlns:a="http://schemas.openxmlformats.org/drawingml/2006/main">
          <a:off x="2279617" y="900675"/>
          <a:ext cx="130589" cy="1306286"/>
        </a:xfrm>
        <a:prstGeom xmlns:a="http://schemas.openxmlformats.org/drawingml/2006/main" prst="rightBrace">
          <a:avLst>
            <a:gd name="adj1" fmla="val 8333"/>
            <a:gd name="adj2" fmla="val 51639"/>
          </a:avLst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0.85124</cdr:x>
      <cdr:y>0.17803</cdr:y>
    </cdr:from>
    <cdr:to>
      <cdr:x>0.87918</cdr:x>
      <cdr:y>0.45884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2C92CD81-852D-37EF-7711-1BCD4E439643}"/>
            </a:ext>
          </a:extLst>
        </cdr:cNvPr>
        <cdr:cNvSpPr/>
      </cdr:nvSpPr>
      <cdr:spPr>
        <a:xfrm xmlns:a="http://schemas.openxmlformats.org/drawingml/2006/main" flipH="1">
          <a:off x="4568938" y="900675"/>
          <a:ext cx="149967" cy="1420622"/>
        </a:xfrm>
        <a:prstGeom xmlns:a="http://schemas.openxmlformats.org/drawingml/2006/main" prst="rightBrace">
          <a:avLst>
            <a:gd name="adj1" fmla="val 8333"/>
            <a:gd name="adj2" fmla="val 51639"/>
          </a:avLst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0.18875</cdr:x>
      <cdr:y>0.1615</cdr:y>
    </cdr:from>
    <cdr:to>
      <cdr:x>0.28967</cdr:x>
      <cdr:y>0.22341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F57BFA4-0D21-99F5-2AB9-63A50FBCB8B0}"/>
            </a:ext>
          </a:extLst>
        </cdr:cNvPr>
        <cdr:cNvSpPr txBox="1"/>
      </cdr:nvSpPr>
      <cdr:spPr>
        <a:xfrm xmlns:a="http://schemas.openxmlformats.org/drawingml/2006/main">
          <a:off x="993035" y="817035"/>
          <a:ext cx="530967" cy="313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5%</a:t>
          </a:r>
        </a:p>
      </cdr:txBody>
    </cdr:sp>
  </cdr:relSizeAnchor>
  <cdr:relSizeAnchor xmlns:cdr="http://schemas.openxmlformats.org/drawingml/2006/chartDrawing">
    <cdr:from>
      <cdr:x>0.44469</cdr:x>
      <cdr:y>0.28119</cdr:y>
    </cdr:from>
    <cdr:to>
      <cdr:x>0.55303</cdr:x>
      <cdr:y>0.3452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2339558" y="1422564"/>
          <a:ext cx="570001" cy="323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40%</a:t>
          </a:r>
        </a:p>
      </cdr:txBody>
    </cdr:sp>
  </cdr:relSizeAnchor>
  <cdr:relSizeAnchor xmlns:cdr="http://schemas.openxmlformats.org/drawingml/2006/chartDrawing">
    <cdr:from>
      <cdr:x>0.61267</cdr:x>
      <cdr:y>0.25397</cdr:y>
    </cdr:from>
    <cdr:to>
      <cdr:x>0.72314</cdr:x>
      <cdr:y>0.31206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3223311" y="1284817"/>
          <a:ext cx="581193" cy="293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33%</a:t>
          </a:r>
        </a:p>
      </cdr:txBody>
    </cdr:sp>
  </cdr:relSizeAnchor>
  <cdr:relSizeAnchor xmlns:cdr="http://schemas.openxmlformats.org/drawingml/2006/chartDrawing">
    <cdr:from>
      <cdr:x>0.78552</cdr:x>
      <cdr:y>0.25623</cdr:y>
    </cdr:from>
    <cdr:to>
      <cdr:x>0.88641</cdr:x>
      <cdr:y>0.32204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4216211" y="1296267"/>
          <a:ext cx="541494" cy="33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34%</a:t>
          </a:r>
        </a:p>
      </cdr:txBody>
    </cdr:sp>
  </cdr:relSizeAnchor>
  <cdr:relSizeAnchor xmlns:cdr="http://schemas.openxmlformats.org/drawingml/2006/chartDrawing">
    <cdr:from>
      <cdr:x>0.773</cdr:x>
      <cdr:y>0.29259</cdr:y>
    </cdr:from>
    <cdr:to>
      <cdr:x>0.86966</cdr:x>
      <cdr:y>0.35516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4149026" y="1480234"/>
          <a:ext cx="518809" cy="3165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44%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0.60215</cdr:x>
      <cdr:y>0.17803</cdr:y>
    </cdr:from>
    <cdr:to>
      <cdr:x>0.62425</cdr:x>
      <cdr:y>0.38465</cdr:y>
    </cdr:to>
    <cdr:sp macro="" textlink="">
      <cdr:nvSpPr>
        <cdr:cNvPr id="2" name="Right Brace 1">
          <a:extLst xmlns:a="http://schemas.openxmlformats.org/drawingml/2006/main">
            <a:ext uri="{FF2B5EF4-FFF2-40B4-BE49-F238E27FC236}">
              <a16:creationId xmlns:a16="http://schemas.microsoft.com/office/drawing/2014/main" id="{60131CA5-1E8B-EFB3-C2DE-3A1C288DECF4}"/>
            </a:ext>
          </a:extLst>
        </cdr:cNvPr>
        <cdr:cNvSpPr/>
      </cdr:nvSpPr>
      <cdr:spPr>
        <a:xfrm xmlns:a="http://schemas.openxmlformats.org/drawingml/2006/main">
          <a:off x="3232002" y="900675"/>
          <a:ext cx="118620" cy="1045294"/>
        </a:xfrm>
        <a:prstGeom xmlns:a="http://schemas.openxmlformats.org/drawingml/2006/main" prst="rightBrace">
          <a:avLst>
            <a:gd name="adj1" fmla="val 8333"/>
            <a:gd name="adj2" fmla="val 51639"/>
          </a:avLst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0.4333</cdr:x>
      <cdr:y>0.17803</cdr:y>
    </cdr:from>
    <cdr:to>
      <cdr:x>0.45569</cdr:x>
      <cdr:y>0.41157</cdr:y>
    </cdr:to>
    <cdr:sp macro="" textlink="">
      <cdr:nvSpPr>
        <cdr:cNvPr id="3" name="Right Brace 2">
          <a:extLst xmlns:a="http://schemas.openxmlformats.org/drawingml/2006/main">
            <a:ext uri="{FF2B5EF4-FFF2-40B4-BE49-F238E27FC236}">
              <a16:creationId xmlns:a16="http://schemas.microsoft.com/office/drawing/2014/main" id="{4051B433-2E66-AFD2-9057-096655369B6E}"/>
            </a:ext>
          </a:extLst>
        </cdr:cNvPr>
        <cdr:cNvSpPr/>
      </cdr:nvSpPr>
      <cdr:spPr>
        <a:xfrm xmlns:a="http://schemas.openxmlformats.org/drawingml/2006/main">
          <a:off x="2325701" y="900657"/>
          <a:ext cx="120173" cy="1181465"/>
        </a:xfrm>
        <a:prstGeom xmlns:a="http://schemas.openxmlformats.org/drawingml/2006/main" prst="rightBrace">
          <a:avLst>
            <a:gd name="adj1" fmla="val 8333"/>
            <a:gd name="adj2" fmla="val 51639"/>
          </a:avLst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0.85124</cdr:x>
      <cdr:y>0.17803</cdr:y>
    </cdr:from>
    <cdr:to>
      <cdr:x>0.88099</cdr:x>
      <cdr:y>0.46637</cdr:y>
    </cdr:to>
    <cdr:sp macro="" textlink="">
      <cdr:nvSpPr>
        <cdr:cNvPr id="4" name="Right Brace 3">
          <a:extLst xmlns:a="http://schemas.openxmlformats.org/drawingml/2006/main">
            <a:ext uri="{FF2B5EF4-FFF2-40B4-BE49-F238E27FC236}">
              <a16:creationId xmlns:a16="http://schemas.microsoft.com/office/drawing/2014/main" id="{2C92CD81-852D-37EF-7711-1BCD4E439643}"/>
            </a:ext>
          </a:extLst>
        </cdr:cNvPr>
        <cdr:cNvSpPr/>
      </cdr:nvSpPr>
      <cdr:spPr>
        <a:xfrm xmlns:a="http://schemas.openxmlformats.org/drawingml/2006/main" flipH="1">
          <a:off x="4568956" y="900656"/>
          <a:ext cx="159675" cy="1458704"/>
        </a:xfrm>
        <a:prstGeom xmlns:a="http://schemas.openxmlformats.org/drawingml/2006/main" prst="rightBrace">
          <a:avLst>
            <a:gd name="adj1" fmla="val 8333"/>
            <a:gd name="adj2" fmla="val 51639"/>
          </a:avLst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0.18875</cdr:x>
      <cdr:y>0.1615</cdr:y>
    </cdr:from>
    <cdr:to>
      <cdr:x>0.28967</cdr:x>
      <cdr:y>0.22341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7F57BFA4-0D21-99F5-2AB9-63A50FBCB8B0}"/>
            </a:ext>
          </a:extLst>
        </cdr:cNvPr>
        <cdr:cNvSpPr txBox="1"/>
      </cdr:nvSpPr>
      <cdr:spPr>
        <a:xfrm xmlns:a="http://schemas.openxmlformats.org/drawingml/2006/main">
          <a:off x="1013100" y="817032"/>
          <a:ext cx="541679" cy="313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/>
            <a:t>5%</a:t>
          </a:r>
        </a:p>
      </cdr:txBody>
    </cdr:sp>
  </cdr:relSizeAnchor>
  <cdr:relSizeAnchor xmlns:cdr="http://schemas.openxmlformats.org/drawingml/2006/chartDrawing">
    <cdr:from>
      <cdr:x>0.44583</cdr:x>
      <cdr:y>0.26837</cdr:y>
    </cdr:from>
    <cdr:to>
      <cdr:x>0.55417</cdr:x>
      <cdr:y>0.33238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2392954" y="1357694"/>
          <a:ext cx="581506" cy="3238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36%</a:t>
          </a:r>
        </a:p>
      </cdr:txBody>
    </cdr:sp>
  </cdr:relSizeAnchor>
  <cdr:relSizeAnchor xmlns:cdr="http://schemas.openxmlformats.org/drawingml/2006/chartDrawing">
    <cdr:from>
      <cdr:x>0.61267</cdr:x>
      <cdr:y>0.25397</cdr:y>
    </cdr:from>
    <cdr:to>
      <cdr:x>0.72314</cdr:x>
      <cdr:y>0.31206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3223311" y="1284817"/>
          <a:ext cx="581193" cy="2938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23%</a:t>
          </a:r>
        </a:p>
      </cdr:txBody>
    </cdr:sp>
  </cdr:relSizeAnchor>
  <cdr:relSizeAnchor xmlns:cdr="http://schemas.openxmlformats.org/drawingml/2006/chartDrawing">
    <cdr:from>
      <cdr:x>0.78552</cdr:x>
      <cdr:y>0.25623</cdr:y>
    </cdr:from>
    <cdr:to>
      <cdr:x>0.88641</cdr:x>
      <cdr:y>0.32204</cdr:y>
    </cdr:to>
    <cdr:sp macro="" textlink="">
      <cdr:nvSpPr>
        <cdr:cNvPr id="8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4216211" y="1296267"/>
          <a:ext cx="541494" cy="3329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23%</a:t>
          </a:r>
        </a:p>
      </cdr:txBody>
    </cdr:sp>
  </cdr:relSizeAnchor>
  <cdr:relSizeAnchor xmlns:cdr="http://schemas.openxmlformats.org/drawingml/2006/chartDrawing">
    <cdr:from>
      <cdr:x>0.78138</cdr:x>
      <cdr:y>0.30401</cdr:y>
    </cdr:from>
    <cdr:to>
      <cdr:x>0.87804</cdr:x>
      <cdr:y>0.36658</cdr:y>
    </cdr:to>
    <cdr:sp macro="" textlink="">
      <cdr:nvSpPr>
        <cdr:cNvPr id="9" name="TextBox 1">
          <a:extLst xmlns:a="http://schemas.openxmlformats.org/drawingml/2006/main">
            <a:ext uri="{FF2B5EF4-FFF2-40B4-BE49-F238E27FC236}">
              <a16:creationId xmlns:a16="http://schemas.microsoft.com/office/drawing/2014/main" id="{92355490-CC59-5522-212F-3CD616BFFEC8}"/>
            </a:ext>
          </a:extLst>
        </cdr:cNvPr>
        <cdr:cNvSpPr txBox="1"/>
      </cdr:nvSpPr>
      <cdr:spPr>
        <a:xfrm xmlns:a="http://schemas.openxmlformats.org/drawingml/2006/main">
          <a:off x="4193980" y="1537969"/>
          <a:ext cx="518814" cy="3165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/>
            <a:t>45%</a:t>
          </a:r>
        </a:p>
      </cdr:txBody>
    </cdr:sp>
  </cdr:relSizeAnchor>
  <cdr:relSizeAnchor xmlns:cdr="http://schemas.openxmlformats.org/drawingml/2006/chartDrawing">
    <cdr:from>
      <cdr:x>0.77307</cdr:x>
      <cdr:y>0.17803</cdr:y>
    </cdr:from>
    <cdr:to>
      <cdr:x>0.79883</cdr:x>
      <cdr:y>0.38849</cdr:y>
    </cdr:to>
    <cdr:sp macro="" textlink="">
      <cdr:nvSpPr>
        <cdr:cNvPr id="10" name="Right Brace 9">
          <a:extLst xmlns:a="http://schemas.openxmlformats.org/drawingml/2006/main">
            <a:ext uri="{FF2B5EF4-FFF2-40B4-BE49-F238E27FC236}">
              <a16:creationId xmlns:a16="http://schemas.microsoft.com/office/drawing/2014/main" id="{60131CA5-1E8B-EFB3-C2DE-3A1C288DECF4}"/>
            </a:ext>
          </a:extLst>
        </cdr:cNvPr>
        <cdr:cNvSpPr/>
      </cdr:nvSpPr>
      <cdr:spPr>
        <a:xfrm xmlns:a="http://schemas.openxmlformats.org/drawingml/2006/main">
          <a:off x="4149388" y="900657"/>
          <a:ext cx="138257" cy="1064733"/>
        </a:xfrm>
        <a:prstGeom xmlns:a="http://schemas.openxmlformats.org/drawingml/2006/main" prst="rightBrace">
          <a:avLst>
            <a:gd name="adj1" fmla="val 8333"/>
            <a:gd name="adj2" fmla="val 51639"/>
          </a:avLst>
        </a:prstGeom>
        <a:ln xmlns:a="http://schemas.openxmlformats.org/drawingml/2006/main" w="3175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72EA8-7D6C-4278-82FC-830F17C58359}" type="datetimeFigureOut">
              <a:rPr lang="en-US" smtClean="0"/>
              <a:t>8/27/2024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0175C-8EAF-42A8-AD17-7FE7BA5D7E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86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058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also ties to relative under-performance of ULCCs noted on 1</a:t>
            </a:r>
            <a:r>
              <a:rPr lang="en-US" baseline="30000" dirty="0"/>
              <a:t>st</a:t>
            </a:r>
            <a:r>
              <a:rPr lang="en-US" dirty="0"/>
              <a:t>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Auto maker (Ford); tech commentary function of Alaska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9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 Industry Trend (which is tied to #2 trend and is the continuation of a longer-term trend): Relative growth of ULCCs as compared to network airlines. This likely continues in long-run. </a:t>
            </a:r>
          </a:p>
          <a:p>
            <a:endParaRPr lang="en-US" dirty="0"/>
          </a:p>
          <a:p>
            <a:r>
              <a:rPr lang="en-US" dirty="0"/>
              <a:t>#3A Industry Trend. Network airlines shift to larger aircraft</a:t>
            </a:r>
          </a:p>
          <a:p>
            <a:endParaRPr lang="en-US" dirty="0"/>
          </a:p>
          <a:p>
            <a:r>
              <a:rPr lang="en-US" dirty="0"/>
              <a:t>Fastest growing airports generally benefitted from ULCC growth and/or a start-up airlines (Breeze or </a:t>
            </a:r>
            <a:r>
              <a:rPr lang="en-US" dirty="0" err="1"/>
              <a:t>Avelo</a:t>
            </a:r>
            <a:r>
              <a:rPr lang="en-US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00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51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805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Wisconsin, Michigan &amp; Minnesota have seen worsening capacity trends as compared to other regional airports and the rest of the U.S. – particularly when compared to fast growing sunbelt markets (where ULCCs are more focused, too).  This is somewhat tied to DL – when ranking top 30 airports, 3 of the worst in terms of capacity declines are MSP, DTW and to a lesser degree, ATL. </a:t>
            </a:r>
          </a:p>
          <a:p>
            <a:endParaRPr lang="en-US" dirty="0"/>
          </a:p>
          <a:p>
            <a:r>
              <a:rPr lang="en-US" dirty="0"/>
              <a:t>Above comment from last year. While these under-performers have improved, they’re still lagging.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136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ATW, DSM &amp; GRR: Benefiting from G4 (ULCC) growth. </a:t>
            </a:r>
          </a:p>
          <a:p>
            <a:endParaRPr lang="en-US" dirty="0"/>
          </a:p>
          <a:p>
            <a:r>
              <a:rPr lang="en-US" dirty="0"/>
              <a:t>Negative network trends being driven by DL &amp; UA. DLH is not alone.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55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67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00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4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RASMs year/year –all down. Due to overcapacity, particularly to peak Florida destinations. </a:t>
            </a:r>
          </a:p>
          <a:p>
            <a:endParaRPr lang="en-US" dirty="0"/>
          </a:p>
          <a:p>
            <a:r>
              <a:rPr lang="en-US" dirty="0"/>
              <a:t>Also note extremely high BELFs – around 80% or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3457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03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57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might change this one 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314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76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46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35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634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248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703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97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 pilot shortages have improved and is believed to be behind us going forward; other factors are now impacting these trends more heavily….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817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5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70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Being driven by customer service and operating cost increases.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3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Recently digesting some of rapid increases due to larger RJs re-entering fleet. This probably last another year or 2 and the growth continues.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243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91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6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C0175C-8EAF-42A8-AD17-7FE7BA5D7E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38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5"/>
          <p:cNvSpPr/>
          <p:nvPr userDrawn="1"/>
        </p:nvSpPr>
        <p:spPr>
          <a:xfrm>
            <a:off x="-1797" y="5533089"/>
            <a:ext cx="9943357" cy="1324911"/>
          </a:xfrm>
          <a:custGeom>
            <a:avLst/>
            <a:gdLst>
              <a:gd name="connsiteX0" fmla="*/ 0 w 9653797"/>
              <a:gd name="connsiteY0" fmla="*/ 0 h 1324911"/>
              <a:gd name="connsiteX1" fmla="*/ 9653797 w 9653797"/>
              <a:gd name="connsiteY1" fmla="*/ 0 h 1324911"/>
              <a:gd name="connsiteX2" fmla="*/ 9653797 w 9653797"/>
              <a:gd name="connsiteY2" fmla="*/ 1324911 h 1324911"/>
              <a:gd name="connsiteX3" fmla="*/ 0 w 9653797"/>
              <a:gd name="connsiteY3" fmla="*/ 1324911 h 1324911"/>
              <a:gd name="connsiteX4" fmla="*/ 0 w 9653797"/>
              <a:gd name="connsiteY4" fmla="*/ 0 h 1324911"/>
              <a:gd name="connsiteX0" fmla="*/ 0 w 9943357"/>
              <a:gd name="connsiteY0" fmla="*/ 0 h 1324911"/>
              <a:gd name="connsiteX1" fmla="*/ 9943357 w 9943357"/>
              <a:gd name="connsiteY1" fmla="*/ 5080 h 1324911"/>
              <a:gd name="connsiteX2" fmla="*/ 9653797 w 9943357"/>
              <a:gd name="connsiteY2" fmla="*/ 1324911 h 1324911"/>
              <a:gd name="connsiteX3" fmla="*/ 0 w 9943357"/>
              <a:gd name="connsiteY3" fmla="*/ 1324911 h 1324911"/>
              <a:gd name="connsiteX4" fmla="*/ 0 w 9943357"/>
              <a:gd name="connsiteY4" fmla="*/ 0 h 132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43357" h="1324911">
                <a:moveTo>
                  <a:pt x="0" y="0"/>
                </a:moveTo>
                <a:lnTo>
                  <a:pt x="9943357" y="5080"/>
                </a:lnTo>
                <a:lnTo>
                  <a:pt x="9653797" y="1324911"/>
                </a:lnTo>
                <a:lnTo>
                  <a:pt x="0" y="1324911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-88" y="-622"/>
            <a:ext cx="12187788" cy="553736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50380" y="5657354"/>
            <a:ext cx="9034405" cy="602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0380" y="6357543"/>
            <a:ext cx="9085852" cy="41733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08" y="5951663"/>
            <a:ext cx="1384415" cy="53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664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40" y="1139988"/>
            <a:ext cx="532920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A1D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040" y="1963900"/>
            <a:ext cx="5329207" cy="3684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8264" y="1139988"/>
            <a:ext cx="5339415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00A1D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8264" y="1963900"/>
            <a:ext cx="5339415" cy="3684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28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i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823839178"/>
              </p:ext>
            </p:extLst>
          </p:nvPr>
        </p:nvGraphicFramePr>
        <p:xfrm>
          <a:off x="5255220" y="1139672"/>
          <a:ext cx="6463376" cy="439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230" y="1611896"/>
            <a:ext cx="5085930" cy="41335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1DF"/>
              </a:solidFill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52040" y="2034704"/>
            <a:ext cx="3855799" cy="321801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83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672733998"/>
              </p:ext>
            </p:extLst>
          </p:nvPr>
        </p:nvGraphicFramePr>
        <p:xfrm>
          <a:off x="5314228" y="873582"/>
          <a:ext cx="5694131" cy="5293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4230" y="1611896"/>
            <a:ext cx="5085930" cy="41335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1DF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2040" y="2034704"/>
            <a:ext cx="3855799" cy="321801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1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4230" y="3007360"/>
            <a:ext cx="12187770" cy="173736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1DF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2" name="Chart 11"/>
          <p:cNvGraphicFramePr/>
          <p:nvPr userDrawn="1">
            <p:extLst>
              <p:ext uri="{D42A27DB-BD31-4B8C-83A1-F6EECF244321}">
                <p14:modId xmlns:p14="http://schemas.microsoft.com/office/powerpoint/2010/main" val="1519185932"/>
              </p:ext>
            </p:extLst>
          </p:nvPr>
        </p:nvGraphicFramePr>
        <p:xfrm>
          <a:off x="0" y="1413594"/>
          <a:ext cx="4326204" cy="415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 userDrawn="1">
            <p:extLst>
              <p:ext uri="{D42A27DB-BD31-4B8C-83A1-F6EECF244321}">
                <p14:modId xmlns:p14="http://schemas.microsoft.com/office/powerpoint/2010/main" val="3809691521"/>
              </p:ext>
            </p:extLst>
          </p:nvPr>
        </p:nvGraphicFramePr>
        <p:xfrm>
          <a:off x="3932898" y="1413594"/>
          <a:ext cx="4326204" cy="415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 userDrawn="1">
            <p:extLst>
              <p:ext uri="{D42A27DB-BD31-4B8C-83A1-F6EECF244321}">
                <p14:modId xmlns:p14="http://schemas.microsoft.com/office/powerpoint/2010/main" val="1356883321"/>
              </p:ext>
            </p:extLst>
          </p:nvPr>
        </p:nvGraphicFramePr>
        <p:xfrm>
          <a:off x="7712418" y="1413594"/>
          <a:ext cx="4326204" cy="415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8570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Bar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5" name="Chart 4"/>
          <p:cNvGraphicFramePr/>
          <p:nvPr userDrawn="1">
            <p:extLst>
              <p:ext uri="{D42A27DB-BD31-4B8C-83A1-F6EECF244321}">
                <p14:modId xmlns:p14="http://schemas.microsoft.com/office/powerpoint/2010/main" val="674140549"/>
              </p:ext>
            </p:extLst>
          </p:nvPr>
        </p:nvGraphicFramePr>
        <p:xfrm>
          <a:off x="5394960" y="1611896"/>
          <a:ext cx="6548120" cy="3977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 userDrawn="1"/>
        </p:nvSpPr>
        <p:spPr>
          <a:xfrm>
            <a:off x="4230" y="1611896"/>
            <a:ext cx="5085930" cy="413358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A1DF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2040" y="2034704"/>
            <a:ext cx="3855799" cy="3218016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557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Areas of Expertise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3936143" y="5266546"/>
            <a:ext cx="1709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Ground Transportation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522053" y="2737388"/>
            <a:ext cx="1899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Planning &amp; Strategy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5266547"/>
            <a:ext cx="2019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Airfield / Airspace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6522053" y="5266547"/>
            <a:ext cx="2230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Activation Planning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3808148" y="2737388"/>
            <a:ext cx="1711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9154029" y="2734894"/>
            <a:ext cx="2130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Financial / Business Planning 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58175" y="5244269"/>
            <a:ext cx="18415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Development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430" y="3928511"/>
            <a:ext cx="1371332" cy="134735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900" y="3916251"/>
            <a:ext cx="1373617" cy="134735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006" y="3916251"/>
            <a:ext cx="1373617" cy="134735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397" y="1466997"/>
            <a:ext cx="1373617" cy="134735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30" y="1445977"/>
            <a:ext cx="1373617" cy="13473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069" y="3953113"/>
            <a:ext cx="1373617" cy="134735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197" y="1445977"/>
            <a:ext cx="1373617" cy="134735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66" y="1439880"/>
            <a:ext cx="1373617" cy="1347354"/>
          </a:xfrm>
          <a:prstGeom prst="rect">
            <a:avLst/>
          </a:prstGeom>
        </p:spPr>
      </p:pic>
      <p:sp>
        <p:nvSpPr>
          <p:cNvPr id="28" name="TextBox 27"/>
          <p:cNvSpPr txBox="1"/>
          <p:nvPr userDrawn="1"/>
        </p:nvSpPr>
        <p:spPr>
          <a:xfrm>
            <a:off x="838200" y="2753294"/>
            <a:ext cx="20499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Terminal Planning &amp; Design</a:t>
            </a:r>
          </a:p>
        </p:txBody>
      </p:sp>
      <p:sp>
        <p:nvSpPr>
          <p:cNvPr id="29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9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rminal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Terminal</a:t>
            </a:r>
            <a:r>
              <a:rPr lang="en-US" baseline="0" dirty="0"/>
              <a:t> Planning &amp; Design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4761" y="81534"/>
            <a:ext cx="837024" cy="82102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923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vironme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Environmental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926" y="81280"/>
            <a:ext cx="876097" cy="85934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912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ter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Master Planning &amp; Strategy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25" y="31249"/>
            <a:ext cx="835681" cy="81970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645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Financial / Business Planning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0279" y="120097"/>
            <a:ext cx="799428" cy="78414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853440"/>
            <a:ext cx="12192000" cy="501364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5" y="6250970"/>
            <a:ext cx="820655" cy="319793"/>
          </a:xfrm>
          <a:prstGeom prst="rect">
            <a:avLst/>
          </a:prstGeom>
        </p:spPr>
      </p:pic>
      <p:sp>
        <p:nvSpPr>
          <p:cNvPr id="17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91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rfield / Air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Airfield / Airspace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901" y="76451"/>
            <a:ext cx="881020" cy="86417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170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 Transpor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Ground Transportation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517" y="33269"/>
            <a:ext cx="925043" cy="907357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152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ation 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Activation Planning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625" y="99015"/>
            <a:ext cx="866415" cy="85126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839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ercial Develop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Commercial Development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558" y="132080"/>
            <a:ext cx="824307" cy="808546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7456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7213600" y="3810000"/>
            <a:ext cx="49784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 flipV="1">
            <a:off x="1524000" y="3962400"/>
            <a:ext cx="10668000" cy="76200"/>
          </a:xfrm>
          <a:prstGeom prst="rect">
            <a:avLst/>
          </a:prstGeom>
          <a:solidFill>
            <a:schemeClr val="tx1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6" name="Rectangle 5"/>
          <p:cNvSpPr/>
          <p:nvPr/>
        </p:nvSpPr>
        <p:spPr>
          <a:xfrm flipV="1">
            <a:off x="7213600" y="4114801"/>
            <a:ext cx="49784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 useBgFill="1">
        <p:nvSpPr>
          <p:cNvPr id="7" name="Rounded Rectangle 6"/>
          <p:cNvSpPr/>
          <p:nvPr/>
        </p:nvSpPr>
        <p:spPr bwMode="white">
          <a:xfrm>
            <a:off x="7213601" y="3962400"/>
            <a:ext cx="4085167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 useBgFill="1">
        <p:nvSpPr>
          <p:cNvPr id="10" name="Rounded Rectangle 9"/>
          <p:cNvSpPr/>
          <p:nvPr/>
        </p:nvSpPr>
        <p:spPr bwMode="white">
          <a:xfrm>
            <a:off x="9836151" y="4060826"/>
            <a:ext cx="21336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0" y="3649664"/>
            <a:ext cx="12192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3675064"/>
            <a:ext cx="12192000" cy="1412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flipV="1">
            <a:off x="8551333" y="3810001"/>
            <a:ext cx="3640667" cy="80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12192000" cy="3702050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447801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4724400"/>
            <a:ext cx="112776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6960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586708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45" y="6250970"/>
            <a:ext cx="820655" cy="319793"/>
          </a:xfrm>
          <a:prstGeom prst="rect">
            <a:avLst/>
          </a:prstGeom>
        </p:spPr>
      </p:pic>
      <p:sp>
        <p:nvSpPr>
          <p:cNvPr id="17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8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40" y="1191049"/>
            <a:ext cx="6182440" cy="477258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44782" y="-4047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Picture Placeholder 2"/>
          <p:cNvSpPr>
            <a:spLocks noGrp="1"/>
          </p:cNvSpPr>
          <p:nvPr>
            <p:ph type="pic" idx="13"/>
          </p:nvPr>
        </p:nvSpPr>
        <p:spPr>
          <a:xfrm>
            <a:off x="6836252" y="1212770"/>
            <a:ext cx="4903628" cy="470543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7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99273" y="0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69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hoto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Placeholder 1"/>
          <p:cNvSpPr txBox="1">
            <a:spLocks/>
          </p:cNvSpPr>
          <p:nvPr userDrawn="1"/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 userDrawn="1">
            <p:ph idx="1"/>
          </p:nvPr>
        </p:nvSpPr>
        <p:spPr>
          <a:xfrm>
            <a:off x="575282" y="3368039"/>
            <a:ext cx="3067077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Placeholder 1"/>
          <p:cNvSpPr>
            <a:spLocks noGrp="1"/>
          </p:cNvSpPr>
          <p:nvPr userDrawn="1">
            <p:ph type="title"/>
          </p:nvPr>
        </p:nvSpPr>
        <p:spPr>
          <a:xfrm>
            <a:off x="452040" y="6153"/>
            <a:ext cx="9423480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" name="Group 1"/>
          <p:cNvGrpSpPr/>
          <p:nvPr userDrawn="1"/>
        </p:nvGrpSpPr>
        <p:grpSpPr>
          <a:xfrm>
            <a:off x="4091940" y="1567611"/>
            <a:ext cx="4011959" cy="4269597"/>
            <a:chOff x="4091940" y="1567611"/>
            <a:chExt cx="4011959" cy="4536440"/>
          </a:xfrm>
        </p:grpSpPr>
        <p:cxnSp>
          <p:nvCxnSpPr>
            <p:cNvPr id="29" name="Straight Connector 28"/>
            <p:cNvCxnSpPr/>
            <p:nvPr userDrawn="1"/>
          </p:nvCxnSpPr>
          <p:spPr>
            <a:xfrm>
              <a:off x="4091940" y="1567611"/>
              <a:ext cx="15240" cy="4480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8088659" y="1623547"/>
              <a:ext cx="15240" cy="448050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Content Placeholder 2"/>
          <p:cNvSpPr>
            <a:spLocks noGrp="1"/>
          </p:cNvSpPr>
          <p:nvPr userDrawn="1">
            <p:ph idx="13"/>
          </p:nvPr>
        </p:nvSpPr>
        <p:spPr>
          <a:xfrm>
            <a:off x="4572001" y="3368040"/>
            <a:ext cx="3067077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Content Placeholder 2"/>
          <p:cNvSpPr>
            <a:spLocks noGrp="1"/>
          </p:cNvSpPr>
          <p:nvPr userDrawn="1">
            <p:ph idx="14"/>
          </p:nvPr>
        </p:nvSpPr>
        <p:spPr>
          <a:xfrm>
            <a:off x="8553480" y="3368040"/>
            <a:ext cx="3067077" cy="22250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rgbClr val="333333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idx="15"/>
          </p:nvPr>
        </p:nvSpPr>
        <p:spPr>
          <a:xfrm>
            <a:off x="575282" y="1330960"/>
            <a:ext cx="3067077" cy="185928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/>
          <p:cNvSpPr>
            <a:spLocks noGrp="1"/>
          </p:cNvSpPr>
          <p:nvPr>
            <p:ph type="pic" idx="16"/>
          </p:nvPr>
        </p:nvSpPr>
        <p:spPr>
          <a:xfrm>
            <a:off x="4556761" y="1330960"/>
            <a:ext cx="3067077" cy="185928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2" name="Picture Placeholder 2"/>
          <p:cNvSpPr>
            <a:spLocks noGrp="1"/>
          </p:cNvSpPr>
          <p:nvPr>
            <p:ph type="pic" idx="17"/>
          </p:nvPr>
        </p:nvSpPr>
        <p:spPr>
          <a:xfrm>
            <a:off x="8538240" y="1330960"/>
            <a:ext cx="3067077" cy="185928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972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266" y="1250668"/>
            <a:ext cx="5399768" cy="4567248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314" y="1253341"/>
            <a:ext cx="5449300" cy="4564575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3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80235" y="2141030"/>
            <a:ext cx="7039011" cy="3752379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55772" y="1164264"/>
            <a:ext cx="4014061" cy="472914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80234" y="1164263"/>
            <a:ext cx="7039013" cy="88847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33333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20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9"/>
          <p:cNvSpPr/>
          <p:nvPr userDrawn="1"/>
        </p:nvSpPr>
        <p:spPr>
          <a:xfrm>
            <a:off x="4230" y="-322"/>
            <a:ext cx="10304585" cy="851274"/>
          </a:xfrm>
          <a:custGeom>
            <a:avLst/>
            <a:gdLst>
              <a:gd name="connsiteX0" fmla="*/ 0 w 10102296"/>
              <a:gd name="connsiteY0" fmla="*/ 0 h 851274"/>
              <a:gd name="connsiteX1" fmla="*/ 10102296 w 10102296"/>
              <a:gd name="connsiteY1" fmla="*/ 0 h 851274"/>
              <a:gd name="connsiteX2" fmla="*/ 10102296 w 10102296"/>
              <a:gd name="connsiteY2" fmla="*/ 851274 h 851274"/>
              <a:gd name="connsiteX3" fmla="*/ 0 w 10102296"/>
              <a:gd name="connsiteY3" fmla="*/ 851274 h 851274"/>
              <a:gd name="connsiteX4" fmla="*/ 0 w 10102296"/>
              <a:gd name="connsiteY4" fmla="*/ 0 h 851274"/>
              <a:gd name="connsiteX0" fmla="*/ 0 w 10318865"/>
              <a:gd name="connsiteY0" fmla="*/ 45719 h 896993"/>
              <a:gd name="connsiteX1" fmla="*/ 10318865 w 10318865"/>
              <a:gd name="connsiteY1" fmla="*/ 0 h 896993"/>
              <a:gd name="connsiteX2" fmla="*/ 10102296 w 10318865"/>
              <a:gd name="connsiteY2" fmla="*/ 896993 h 896993"/>
              <a:gd name="connsiteX3" fmla="*/ 0 w 10318865"/>
              <a:gd name="connsiteY3" fmla="*/ 896993 h 896993"/>
              <a:gd name="connsiteX4" fmla="*/ 0 w 10318865"/>
              <a:gd name="connsiteY4" fmla="*/ 45719 h 896993"/>
              <a:gd name="connsiteX0" fmla="*/ 0 w 10309239"/>
              <a:gd name="connsiteY0" fmla="*/ 0 h 851274"/>
              <a:gd name="connsiteX1" fmla="*/ 10309239 w 10309239"/>
              <a:gd name="connsiteY1" fmla="*/ 0 h 851274"/>
              <a:gd name="connsiteX2" fmla="*/ 10102296 w 10309239"/>
              <a:gd name="connsiteY2" fmla="*/ 851274 h 851274"/>
              <a:gd name="connsiteX3" fmla="*/ 0 w 10309239"/>
              <a:gd name="connsiteY3" fmla="*/ 851274 h 851274"/>
              <a:gd name="connsiteX4" fmla="*/ 0 w 10309239"/>
              <a:gd name="connsiteY4" fmla="*/ 0 h 851274"/>
              <a:gd name="connsiteX0" fmla="*/ 0 w 10197556"/>
              <a:gd name="connsiteY0" fmla="*/ 0 h 851274"/>
              <a:gd name="connsiteX1" fmla="*/ 10197556 w 10197556"/>
              <a:gd name="connsiteY1" fmla="*/ 88415 h 851274"/>
              <a:gd name="connsiteX2" fmla="*/ 10102296 w 10197556"/>
              <a:gd name="connsiteY2" fmla="*/ 851274 h 851274"/>
              <a:gd name="connsiteX3" fmla="*/ 0 w 10197556"/>
              <a:gd name="connsiteY3" fmla="*/ 851274 h 851274"/>
              <a:gd name="connsiteX4" fmla="*/ 0 w 10197556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02296 w 10288298"/>
              <a:gd name="connsiteY2" fmla="*/ 85127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288298"/>
              <a:gd name="connsiteY0" fmla="*/ 0 h 851274"/>
              <a:gd name="connsiteX1" fmla="*/ 10288298 w 10288298"/>
              <a:gd name="connsiteY1" fmla="*/ 2326 h 851274"/>
              <a:gd name="connsiteX2" fmla="*/ 10120910 w 10288298"/>
              <a:gd name="connsiteY2" fmla="*/ 844294 h 851274"/>
              <a:gd name="connsiteX3" fmla="*/ 0 w 10288298"/>
              <a:gd name="connsiteY3" fmla="*/ 851274 h 851274"/>
              <a:gd name="connsiteX4" fmla="*/ 0 w 10288298"/>
              <a:gd name="connsiteY4" fmla="*/ 0 h 851274"/>
              <a:gd name="connsiteX0" fmla="*/ 0 w 10304585"/>
              <a:gd name="connsiteY0" fmla="*/ 0 h 851274"/>
              <a:gd name="connsiteX1" fmla="*/ 10304585 w 10304585"/>
              <a:gd name="connsiteY1" fmla="*/ 2326 h 851274"/>
              <a:gd name="connsiteX2" fmla="*/ 10120910 w 10304585"/>
              <a:gd name="connsiteY2" fmla="*/ 844294 h 851274"/>
              <a:gd name="connsiteX3" fmla="*/ 0 w 10304585"/>
              <a:gd name="connsiteY3" fmla="*/ 851274 h 851274"/>
              <a:gd name="connsiteX4" fmla="*/ 0 w 10304585"/>
              <a:gd name="connsiteY4" fmla="*/ 0 h 851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4585" h="851274">
                <a:moveTo>
                  <a:pt x="0" y="0"/>
                </a:moveTo>
                <a:lnTo>
                  <a:pt x="10304585" y="2326"/>
                </a:lnTo>
                <a:lnTo>
                  <a:pt x="10120910" y="844294"/>
                </a:lnTo>
                <a:lnTo>
                  <a:pt x="0" y="851274"/>
                </a:lnTo>
                <a:lnTo>
                  <a:pt x="0" y="0"/>
                </a:lnTo>
                <a:close/>
              </a:path>
            </a:pathLst>
          </a:custGeom>
          <a:solidFill>
            <a:srgbClr val="227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idx="1"/>
          </p:nvPr>
        </p:nvSpPr>
        <p:spPr>
          <a:xfrm>
            <a:off x="362906" y="1135988"/>
            <a:ext cx="7566974" cy="4655212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452040" y="6153"/>
            <a:ext cx="9034405" cy="844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Rectangle 21"/>
          <p:cNvSpPr/>
          <p:nvPr userDrawn="1"/>
        </p:nvSpPr>
        <p:spPr>
          <a:xfrm>
            <a:off x="8924160" y="6214060"/>
            <a:ext cx="3267840" cy="429329"/>
          </a:xfrm>
          <a:custGeom>
            <a:avLst/>
            <a:gdLst>
              <a:gd name="connsiteX0" fmla="*/ 0 w 3176587"/>
              <a:gd name="connsiteY0" fmla="*/ 0 h 425604"/>
              <a:gd name="connsiteX1" fmla="*/ 3176587 w 3176587"/>
              <a:gd name="connsiteY1" fmla="*/ 0 h 425604"/>
              <a:gd name="connsiteX2" fmla="*/ 3176587 w 3176587"/>
              <a:gd name="connsiteY2" fmla="*/ 425604 h 425604"/>
              <a:gd name="connsiteX3" fmla="*/ 0 w 3176587"/>
              <a:gd name="connsiteY3" fmla="*/ 425604 h 425604"/>
              <a:gd name="connsiteX4" fmla="*/ 0 w 3176587"/>
              <a:gd name="connsiteY4" fmla="*/ 0 h 425604"/>
              <a:gd name="connsiteX0" fmla="*/ 91253 w 3267840"/>
              <a:gd name="connsiteY0" fmla="*/ 0 h 429329"/>
              <a:gd name="connsiteX1" fmla="*/ 3267840 w 3267840"/>
              <a:gd name="connsiteY1" fmla="*/ 0 h 429329"/>
              <a:gd name="connsiteX2" fmla="*/ 3267840 w 3267840"/>
              <a:gd name="connsiteY2" fmla="*/ 425604 h 429329"/>
              <a:gd name="connsiteX3" fmla="*/ 0 w 3267840"/>
              <a:gd name="connsiteY3" fmla="*/ 429329 h 429329"/>
              <a:gd name="connsiteX4" fmla="*/ 91253 w 3267840"/>
              <a:gd name="connsiteY4" fmla="*/ 0 h 429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67840" h="429329">
                <a:moveTo>
                  <a:pt x="91253" y="0"/>
                </a:moveTo>
                <a:lnTo>
                  <a:pt x="3267840" y="0"/>
                </a:lnTo>
                <a:lnTo>
                  <a:pt x="3267840" y="425604"/>
                </a:lnTo>
                <a:lnTo>
                  <a:pt x="0" y="429329"/>
                </a:lnTo>
                <a:lnTo>
                  <a:pt x="91253" y="0"/>
                </a:lnTo>
                <a:close/>
              </a:path>
            </a:pathLst>
          </a:custGeom>
          <a:solidFill>
            <a:srgbClr val="00A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3"/>
          </p:nvPr>
        </p:nvSpPr>
        <p:spPr>
          <a:xfrm>
            <a:off x="8209281" y="1206310"/>
            <a:ext cx="3561080" cy="4584890"/>
          </a:xfrm>
        </p:spPr>
        <p:txBody>
          <a:bodyPr/>
          <a:lstStyle>
            <a:lvl1pPr>
              <a:defRPr>
                <a:solidFill>
                  <a:srgbClr val="333333"/>
                </a:solidFill>
              </a:defRPr>
            </a:lvl1pPr>
            <a:lvl2pPr>
              <a:defRPr>
                <a:solidFill>
                  <a:srgbClr val="333333"/>
                </a:solidFill>
              </a:defRPr>
            </a:lvl2pPr>
            <a:lvl3pPr>
              <a:defRPr>
                <a:solidFill>
                  <a:srgbClr val="333333"/>
                </a:solidFill>
              </a:defRPr>
            </a:lvl3pPr>
            <a:lvl4pPr>
              <a:defRPr>
                <a:solidFill>
                  <a:srgbClr val="333333"/>
                </a:solidFill>
              </a:defRPr>
            </a:lvl4pPr>
            <a:lvl5pPr>
              <a:defRPr>
                <a:solidFill>
                  <a:srgbClr val="33333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11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40" y="1191049"/>
            <a:ext cx="10943064" cy="4772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93851" y="6201809"/>
            <a:ext cx="2001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8E263-A6CB-40FB-9DD4-494FF9CEDD0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875" y="137286"/>
            <a:ext cx="9278792" cy="6277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0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54" r:id="rId3"/>
    <p:sldLayoutId id="2147483650" r:id="rId4"/>
    <p:sldLayoutId id="2147483676" r:id="rId5"/>
    <p:sldLayoutId id="2147483680" r:id="rId6"/>
    <p:sldLayoutId id="2147483652" r:id="rId7"/>
    <p:sldLayoutId id="2147483661" r:id="rId8"/>
    <p:sldLayoutId id="2147483660" r:id="rId9"/>
    <p:sldLayoutId id="2147483653" r:id="rId10"/>
    <p:sldLayoutId id="2147483665" r:id="rId11"/>
    <p:sldLayoutId id="2147483664" r:id="rId12"/>
    <p:sldLayoutId id="2147483675" r:id="rId13"/>
    <p:sldLayoutId id="2147483674" r:id="rId14"/>
    <p:sldLayoutId id="2147483663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81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–"/>
        <a:defRPr sz="24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20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8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6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–"/>
        <a:defRPr sz="1400" kern="1200">
          <a:solidFill>
            <a:srgbClr val="33333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18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chart" Target="../charts/char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chart" Target="../charts/char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25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emf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7" Type="http://schemas.openxmlformats.org/officeDocument/2006/relationships/chart" Target="../charts/chart3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2.xml"/><Relationship Id="rId5" Type="http://schemas.openxmlformats.org/officeDocument/2006/relationships/chart" Target="../charts/chart31.xml"/><Relationship Id="rId4" Type="http://schemas.openxmlformats.org/officeDocument/2006/relationships/image" Target="../media/image2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chart" Target="../charts/chart8.xml"/><Relationship Id="rId4" Type="http://schemas.openxmlformats.org/officeDocument/2006/relationships/image" Target="../media/image21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D1F7CC8-8554-456F-973A-DB9D84131240}"/>
              </a:ext>
            </a:extLst>
          </p:cNvPr>
          <p:cNvSpPr/>
          <p:nvPr/>
        </p:nvSpPr>
        <p:spPr>
          <a:xfrm>
            <a:off x="0" y="5543909"/>
            <a:ext cx="1609193" cy="13140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89863" y="5657354"/>
            <a:ext cx="8256242" cy="700189"/>
          </a:xfrm>
        </p:spPr>
        <p:txBody>
          <a:bodyPr>
            <a:normAutofit/>
          </a:bodyPr>
          <a:lstStyle/>
          <a:p>
            <a:r>
              <a:rPr lang="en-US" sz="4000" dirty="0"/>
              <a:t>Duluth International Airport (DLH)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89863" y="6357543"/>
            <a:ext cx="7117253" cy="394239"/>
          </a:xfrm>
        </p:spPr>
        <p:txBody>
          <a:bodyPr>
            <a:normAutofit/>
          </a:bodyPr>
          <a:lstStyle/>
          <a:p>
            <a:r>
              <a:rPr lang="en-US" dirty="0"/>
              <a:t>Airport Board Presentation | September 2024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-622"/>
            <a:ext cx="12192000" cy="5544531"/>
          </a:xfrm>
        </p:spPr>
      </p:pic>
      <p:sp>
        <p:nvSpPr>
          <p:cNvPr id="2" name="Rectangle 1"/>
          <p:cNvSpPr/>
          <p:nvPr/>
        </p:nvSpPr>
        <p:spPr>
          <a:xfrm>
            <a:off x="10154856" y="5702461"/>
            <a:ext cx="1767068" cy="1049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9B1C555E-0026-47E2-8901-53656F806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6105" y="6116223"/>
            <a:ext cx="2128587" cy="70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325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AE6CCC3E-3DF6-69D9-36C7-BA41A01284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540" y="918714"/>
            <a:ext cx="9326769" cy="523179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#4 Trend: Shifting of traffic to markets that are growing (migration) &amp; generally leisure-oriented…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51685F3-DBD3-57C8-A69C-9E354CC97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659D75-FD46-DFC1-CA2E-1DD10E508BEA}"/>
              </a:ext>
            </a:extLst>
          </p:cNvPr>
          <p:cNvSpPr txBox="1"/>
          <p:nvPr/>
        </p:nvSpPr>
        <p:spPr>
          <a:xfrm>
            <a:off x="3621008" y="6224424"/>
            <a:ext cx="45398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Of top 200 airport (seats)</a:t>
            </a:r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A0B73D90-C701-31DE-B6DD-A3C69791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5005BB-48CA-DB93-9917-37198CC6C1DA}"/>
              </a:ext>
            </a:extLst>
          </p:cNvPr>
          <p:cNvSpPr txBox="1"/>
          <p:nvPr/>
        </p:nvSpPr>
        <p:spPr>
          <a:xfrm>
            <a:off x="4921212" y="2353147"/>
            <a:ext cx="3820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25 </a:t>
            </a:r>
            <a:r>
              <a:rPr lang="en-US" b="1" u="sng" dirty="0">
                <a:solidFill>
                  <a:srgbClr val="FF0000"/>
                </a:solidFill>
              </a:rPr>
              <a:t>Fastest Growing </a:t>
            </a:r>
            <a:r>
              <a:rPr lang="en-US" b="1" dirty="0">
                <a:solidFill>
                  <a:srgbClr val="FF0000"/>
                </a:solidFill>
              </a:rPr>
              <a:t>U.S. Airports*</a:t>
            </a:r>
          </a:p>
          <a:p>
            <a:r>
              <a:rPr lang="en-US" b="1" dirty="0">
                <a:solidFill>
                  <a:srgbClr val="FF0000"/>
                </a:solidFill>
              </a:rPr>
              <a:t>Departing Seats: 2Q24 vs 2Q19</a:t>
            </a:r>
          </a:p>
        </p:txBody>
      </p:sp>
    </p:spTree>
    <p:extLst>
      <p:ext uri="{BB962C8B-B14F-4D97-AF65-F5344CB8AC3E}">
        <p14:creationId xmlns:p14="http://schemas.microsoft.com/office/powerpoint/2010/main" val="105447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D0357F-D0F0-E4D0-509E-6E5C1128B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895" y="968881"/>
            <a:ext cx="9838210" cy="512109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Airports with declines being impacted by various factors*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D31776DF-477F-7DDA-CBA5-220C559A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F1302-1FE4-AF7E-7F86-89BCECC9FA83}"/>
              </a:ext>
            </a:extLst>
          </p:cNvPr>
          <p:cNvSpPr txBox="1"/>
          <p:nvPr/>
        </p:nvSpPr>
        <p:spPr>
          <a:xfrm>
            <a:off x="1904079" y="2336934"/>
            <a:ext cx="60951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25 Airports with the largest seat capacity </a:t>
            </a:r>
            <a:r>
              <a:rPr lang="en-US" b="1" u="sng" dirty="0">
                <a:solidFill>
                  <a:srgbClr val="FF0000"/>
                </a:solidFill>
              </a:rPr>
              <a:t>declines*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Departing Seats: 2Q24 vs 2Q19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F1C552-1F97-A706-A088-09B50C1C073A}"/>
              </a:ext>
            </a:extLst>
          </p:cNvPr>
          <p:cNvSpPr txBox="1"/>
          <p:nvPr/>
        </p:nvSpPr>
        <p:spPr>
          <a:xfrm>
            <a:off x="3311548" y="6060064"/>
            <a:ext cx="60951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* Of top 200 airport (seats)</a:t>
            </a:r>
          </a:p>
        </p:txBody>
      </p:sp>
      <p:pic>
        <p:nvPicPr>
          <p:cNvPr id="4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A44D1F52-A2E9-8624-BE22-93DF60475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AABE7A-3F6E-E205-9A22-163670FEFEA0}"/>
              </a:ext>
            </a:extLst>
          </p:cNvPr>
          <p:cNvSpPr txBox="1"/>
          <p:nvPr/>
        </p:nvSpPr>
        <p:spPr>
          <a:xfrm>
            <a:off x="7079810" y="2983265"/>
            <a:ext cx="577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103234-34FF-DF51-F42C-20714E0F0FF7}"/>
              </a:ext>
            </a:extLst>
          </p:cNvPr>
          <p:cNvSpPr txBox="1"/>
          <p:nvPr/>
        </p:nvSpPr>
        <p:spPr>
          <a:xfrm>
            <a:off x="2902690" y="2983265"/>
            <a:ext cx="42676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/>
              <a:t>* Factors</a:t>
            </a:r>
          </a:p>
          <a:p>
            <a:pPr marL="228600" indent="-228600">
              <a:buAutoNum type="arabicParenR"/>
            </a:pPr>
            <a:r>
              <a:rPr lang="en-US" sz="1200" dirty="0"/>
              <a:t>G4 Focus cities seeing reductions: PIA, FNT, SFB, although the culprits are mostly UA and AA – not G4.  </a:t>
            </a:r>
          </a:p>
          <a:p>
            <a:pPr marL="228600" indent="-228600">
              <a:buAutoNum type="arabicParenR"/>
            </a:pPr>
            <a:r>
              <a:rPr lang="en-US" sz="1200" dirty="0"/>
              <a:t>SF Bay: Reduced corporate travel (which is now coming back) &amp; appeal of SF for leisure travel.</a:t>
            </a:r>
          </a:p>
          <a:p>
            <a:pPr marL="228600" indent="-228600">
              <a:buAutoNum type="arabicParenR"/>
            </a:pPr>
            <a:r>
              <a:rPr lang="en-US" sz="1200" dirty="0"/>
              <a:t>PDX/LAX: Reduced leisure appeal, AS slower in rebuilding.</a:t>
            </a:r>
          </a:p>
          <a:p>
            <a:pPr marL="228600" indent="-228600">
              <a:buAutoNum type="arabicParenR"/>
            </a:pPr>
            <a:r>
              <a:rPr lang="en-US" sz="1200" dirty="0"/>
              <a:t>DTW. DL slow in returning regional service to DTW &amp; MSP.  </a:t>
            </a:r>
          </a:p>
          <a:p>
            <a:pPr marL="228600" indent="-228600">
              <a:buAutoNum type="arabicParenR"/>
            </a:pPr>
            <a:r>
              <a:rPr lang="en-US" sz="1200" dirty="0"/>
              <a:t>Most of rest generally in slower growing economic regions or carrier-specific growth. </a:t>
            </a:r>
          </a:p>
        </p:txBody>
      </p:sp>
    </p:spTree>
    <p:extLst>
      <p:ext uri="{BB962C8B-B14F-4D97-AF65-F5344CB8AC3E}">
        <p14:creationId xmlns:p14="http://schemas.microsoft.com/office/powerpoint/2010/main" val="274846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825C4D-8363-4B95-A4AD-81F1E281F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0" y="0"/>
            <a:ext cx="10102876" cy="844799"/>
          </a:xfrm>
        </p:spPr>
        <p:txBody>
          <a:bodyPr>
            <a:noAutofit/>
          </a:bodyPr>
          <a:lstStyle/>
          <a:p>
            <a:r>
              <a:rPr lang="en-US" sz="2900" dirty="0"/>
              <a:t>Largest airports are seeing similar trends, although carrier strategic plans impacting; this is starting to change…</a:t>
            </a:r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AF966C87-C86B-4FBD-A989-C8C438B081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7635641"/>
              </p:ext>
            </p:extLst>
          </p:nvPr>
        </p:nvGraphicFramePr>
        <p:xfrm>
          <a:off x="158240" y="1230106"/>
          <a:ext cx="5773433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2710FEB-9A03-315C-1D5D-141EE5CE9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 | </a:t>
            </a:r>
            <a:fld id="{F428E263-A6CB-40FB-9DD4-494FF9CEDD0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D1D7DB31-0AC1-BABF-F42E-CA7F3AC42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74754"/>
            <a:ext cx="2377440" cy="79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BA65CE75-E4B1-7F71-C1F7-2CEC2AD6790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4297367"/>
              </p:ext>
            </p:extLst>
          </p:nvPr>
        </p:nvGraphicFramePr>
        <p:xfrm>
          <a:off x="6186654" y="1230106"/>
          <a:ext cx="5773433" cy="4781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4158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525652-FB8A-7C3F-6CC3-82EF46C04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Post-COVID: Fastest growing airports now starting to normalize; tied in-part to slowing leisure demand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6EC24-D1CF-61DC-7745-33B0CE3A1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7904FEAA-1D01-7C6F-3EBD-416399D0B1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380977"/>
              </p:ext>
            </p:extLst>
          </p:nvPr>
        </p:nvGraphicFramePr>
        <p:xfrm>
          <a:off x="611981" y="1377431"/>
          <a:ext cx="10942637" cy="442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D602EE7-A19B-2253-9BDB-21BC13A0F417}"/>
              </a:ext>
            </a:extLst>
          </p:cNvPr>
          <p:cNvSpPr txBox="1"/>
          <p:nvPr/>
        </p:nvSpPr>
        <p:spPr>
          <a:xfrm>
            <a:off x="2201113" y="2099793"/>
            <a:ext cx="3009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AA starting to bring PHL &amp; ORD capacity back.; CLT still growing. AA &amp; UA slowly  bringing more ORD back.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A54964-F010-4613-279D-754E17F88EE1}"/>
              </a:ext>
            </a:extLst>
          </p:cNvPr>
          <p:cNvSpPr txBox="1"/>
          <p:nvPr/>
        </p:nvSpPr>
        <p:spPr>
          <a:xfrm>
            <a:off x="8915400" y="2409825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Some of top growers over past few years now “digesting” some of that growth (BNA, AUS, etc.). 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983C6A4-4A08-C0E3-F59F-6FDB5F4344F3}"/>
              </a:ext>
            </a:extLst>
          </p:cNvPr>
          <p:cNvCxnSpPr/>
          <p:nvPr/>
        </p:nvCxnSpPr>
        <p:spPr>
          <a:xfrm flipV="1">
            <a:off x="9105499" y="4726004"/>
            <a:ext cx="1183907" cy="18288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C3289078-BC62-CE97-2022-04013BA557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03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A164A-13EB-C93C-E83A-0A0A2D2B6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70" y="1281892"/>
            <a:ext cx="5903494" cy="493216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000" dirty="0"/>
              <a:t>In general, while improving business travel is still 20% below 2019 levels</a:t>
            </a:r>
          </a:p>
          <a:p>
            <a:endParaRPr lang="en-US" sz="1200" dirty="0"/>
          </a:p>
          <a:p>
            <a:r>
              <a:rPr lang="en-US" sz="2000" dirty="0"/>
              <a:t>Large auto maker: Domestic back to 2019 levels, although international still down 20% (Europe) to 30%+ (Asia and Latin America)</a:t>
            </a:r>
          </a:p>
          <a:p>
            <a:endParaRPr lang="en-US" sz="1200" dirty="0"/>
          </a:p>
          <a:p>
            <a:r>
              <a:rPr lang="en-US" sz="2000" dirty="0"/>
              <a:t>Select high tech companies starting to travel again (Microsoft), while many others are still well below 2019 levels </a:t>
            </a:r>
          </a:p>
          <a:p>
            <a:endParaRPr lang="en-US" sz="1200" dirty="0"/>
          </a:p>
          <a:p>
            <a:r>
              <a:rPr lang="en-US" sz="2000" dirty="0"/>
              <a:t>In general, domestic travel weakening of late, although still above 2019 levels (thanks to strong leisure travel); Europe very strong of late with Asia still weak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722" y="9053"/>
            <a:ext cx="10020854" cy="84479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#5 Trend: Leisure demand outpacing business travel – this has evolved over the past year.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F87A584-5890-67E3-085A-66604712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7B2B6E73-490A-6ED4-6CA8-EEBD226DD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000269E-E194-8A38-2766-887E78B72C3D}"/>
              </a:ext>
            </a:extLst>
          </p:cNvPr>
          <p:cNvSpPr txBox="1">
            <a:spLocks/>
          </p:cNvSpPr>
          <p:nvPr/>
        </p:nvSpPr>
        <p:spPr>
          <a:xfrm>
            <a:off x="6129316" y="1281892"/>
            <a:ext cx="5903494" cy="493216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In general, business travel is at/near 2019 levels but is “uneven”. </a:t>
            </a:r>
          </a:p>
          <a:p>
            <a:endParaRPr lang="en-US" sz="1200" dirty="0"/>
          </a:p>
          <a:p>
            <a:r>
              <a:rPr lang="en-US" sz="2000" dirty="0"/>
              <a:t>Same auto maker: 2024 domestic +2% vs 2019, Asia +4%, Europe +1% &amp; Mexico +5%; 2025 expected to approximate 2024. </a:t>
            </a:r>
          </a:p>
          <a:p>
            <a:endParaRPr lang="en-US" sz="1200" dirty="0"/>
          </a:p>
          <a:p>
            <a:r>
              <a:rPr lang="en-US" sz="2000" dirty="0"/>
              <a:t>Select high-tech companies travel up significantly in 2024, but still uneven. </a:t>
            </a:r>
          </a:p>
          <a:p>
            <a:endParaRPr lang="en-US" sz="2000" dirty="0"/>
          </a:p>
          <a:p>
            <a:r>
              <a:rPr lang="en-US" sz="2000" dirty="0"/>
              <a:t>Domestic leisure travel has deteriorated throughout 2024, particularly lower-end demand (premium demand still strong). 2</a:t>
            </a:r>
            <a:r>
              <a:rPr lang="en-US" sz="2000" baseline="30000" dirty="0"/>
              <a:t>nd</a:t>
            </a:r>
            <a:r>
              <a:rPr lang="en-US" sz="2000" dirty="0"/>
              <a:t> tier markets still growing, major destinations (MCO) slowing.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44DAA5-DABA-5FCD-CE68-37C24DA3FFD2}"/>
              </a:ext>
            </a:extLst>
          </p:cNvPr>
          <p:cNvSpPr txBox="1"/>
          <p:nvPr/>
        </p:nvSpPr>
        <p:spPr>
          <a:xfrm>
            <a:off x="132270" y="912560"/>
            <a:ext cx="590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Last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785B6B-9A3F-D507-5458-4BF6E5563382}"/>
              </a:ext>
            </a:extLst>
          </p:cNvPr>
          <p:cNvSpPr txBox="1"/>
          <p:nvPr/>
        </p:nvSpPr>
        <p:spPr>
          <a:xfrm>
            <a:off x="6129316" y="881988"/>
            <a:ext cx="5903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</a:p>
        </p:txBody>
      </p:sp>
    </p:spTree>
    <p:extLst>
      <p:ext uri="{BB962C8B-B14F-4D97-AF65-F5344CB8AC3E}">
        <p14:creationId xmlns:p14="http://schemas.microsoft.com/office/powerpoint/2010/main" val="3885561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293913" cy="844799"/>
          </a:xfrm>
        </p:spPr>
        <p:txBody>
          <a:bodyPr>
            <a:normAutofit fontScale="90000"/>
          </a:bodyPr>
          <a:lstStyle/>
          <a:p>
            <a:r>
              <a:rPr lang="en-US" sz="2900" dirty="0"/>
              <a:t>#6 Trend: ULCCs growing much faster than network airlines; this continued earlier in year, but with ULCC margin deterioration…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A5C06F5-3F75-3E14-9E6E-E87A43D5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A604BA30-4377-1E8D-CA47-B4738821A6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6828050"/>
              </p:ext>
            </p:extLst>
          </p:nvPr>
        </p:nvGraphicFramePr>
        <p:xfrm>
          <a:off x="210054" y="1149791"/>
          <a:ext cx="5566057" cy="467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FE8E8DD-2F2A-FAD4-CB8A-735FB3AD29CB}"/>
              </a:ext>
            </a:extLst>
          </p:cNvPr>
          <p:cNvSpPr txBox="1"/>
          <p:nvPr/>
        </p:nvSpPr>
        <p:spPr>
          <a:xfrm>
            <a:off x="2808398" y="2109458"/>
            <a:ext cx="2667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ULCCs almost exclusively cater to leisure passengers</a:t>
            </a:r>
          </a:p>
        </p:txBody>
      </p:sp>
      <p:pic>
        <p:nvPicPr>
          <p:cNvPr id="7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B42B7C11-418D-45E3-4FD4-9BA083074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8F2FA6B4-EA05-1F39-4BCE-14A58C4C91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874941"/>
              </p:ext>
            </p:extLst>
          </p:nvPr>
        </p:nvGraphicFramePr>
        <p:xfrm>
          <a:off x="6011502" y="1149791"/>
          <a:ext cx="5901258" cy="4678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9E0CBB-663C-F131-37D5-009D226DE84B}"/>
              </a:ext>
            </a:extLst>
          </p:cNvPr>
          <p:cNvSpPr txBox="1"/>
          <p:nvPr/>
        </p:nvSpPr>
        <p:spPr>
          <a:xfrm>
            <a:off x="8311081" y="1964603"/>
            <a:ext cx="3511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Relative ULCC growth driven by first few months of 2024…</a:t>
            </a:r>
          </a:p>
        </p:txBody>
      </p:sp>
    </p:spTree>
    <p:extLst>
      <p:ext uri="{BB962C8B-B14F-4D97-AF65-F5344CB8AC3E}">
        <p14:creationId xmlns:p14="http://schemas.microsoft.com/office/powerpoint/2010/main" val="2192208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DAB8F5-CE5F-898C-9728-0579CC71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6" y="195285"/>
            <a:ext cx="9651627" cy="844799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… this fall will see some dramatic changes in capacity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22A9E-5721-B1A6-6A0F-9897EBC7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5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7BAB7986-4CE6-F17A-2FDB-E1F634718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Content Placeholder 4">
            <a:extLst>
              <a:ext uri="{FF2B5EF4-FFF2-40B4-BE49-F238E27FC236}">
                <a16:creationId xmlns:a16="http://schemas.microsoft.com/office/drawing/2014/main" id="{DF5FD657-B2C3-FB7D-B43D-27DBBAE0F2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5560626"/>
              </p:ext>
            </p:extLst>
          </p:nvPr>
        </p:nvGraphicFramePr>
        <p:xfrm>
          <a:off x="611981" y="1190625"/>
          <a:ext cx="10942637" cy="4647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4850EAAE-B4EC-87ED-DB48-CBD59BA7CC96}"/>
              </a:ext>
            </a:extLst>
          </p:cNvPr>
          <p:cNvSpPr/>
          <p:nvPr/>
        </p:nvSpPr>
        <p:spPr>
          <a:xfrm>
            <a:off x="1286360" y="2464068"/>
            <a:ext cx="4463512" cy="285185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604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E7E19B-6B9A-0945-8EFC-858F7AA8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15" y="1270586"/>
            <a:ext cx="11277694" cy="450457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Aircraft delivery problems (mostly Boeing); this has been a major problem over past 2 years - at some point this likely improves. 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2000" dirty="0"/>
              <a:t>Relative strength of premium customers relative to lower-end consumers which subsequently benefited airlines focused upon higher-end consumer.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Winners: Delta and to a lesser degree United; American benefited marginally.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Losers: ULCCs, particularly those at the lowest end (Spirit). </a:t>
            </a:r>
          </a:p>
          <a:p>
            <a:pPr lvl="1">
              <a:lnSpc>
                <a:spcPct val="100000"/>
              </a:lnSpc>
            </a:pPr>
            <a:r>
              <a:rPr lang="en-US" sz="1600" dirty="0"/>
              <a:t>Will this last?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2000" dirty="0"/>
              <a:t>Regional Airlines have (mostly) started to put pilot &amp; resource shortages behind them; most of this improvement will be seen over next 18-24 months. 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1C0C2-04D3-0039-7A95-2A6BFFB2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Summary: What Changed over the past year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49AAB0-7F22-5029-A2DF-D01CEBFA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102B7051-8B94-B639-9398-C81AA15E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588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E7E19B-6B9A-0945-8EFC-858F7AA89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215" y="1136286"/>
            <a:ext cx="11277694" cy="52905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Air fares will likely go materially higher due to much higher airline cost structures. Airlines will either directly raise fares or cut capacity – resulting in higher air fares. 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2000" dirty="0"/>
              <a:t>Leisure travel likely continues to outpace business travel.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2000" dirty="0"/>
              <a:t>While arguable, ULCCs will likely continue to grow faster relative to network airlines; also, mainline airlines will outpace regional airlines.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2000" dirty="0"/>
              <a:t>The big question: Will customer segmentation continue, with airlines more focused upon premium (and international) passengers? </a:t>
            </a:r>
          </a:p>
          <a:p>
            <a:pPr>
              <a:lnSpc>
                <a:spcPct val="100000"/>
              </a:lnSpc>
            </a:pPr>
            <a:endParaRPr lang="en-US" sz="1200" dirty="0"/>
          </a:p>
          <a:p>
            <a:pPr>
              <a:lnSpc>
                <a:spcPct val="100000"/>
              </a:lnSpc>
            </a:pPr>
            <a:r>
              <a:rPr lang="en-US" sz="2000" dirty="0"/>
              <a:t>The result will be that relatively smaller communities will likely experience constrained/reduced air service (&amp; relatively higher air fares).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61C0C2-04D3-0039-7A95-2A6BFFB22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Where industry is headed over next 5+ years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F49AAB0-7F22-5029-A2DF-D01CEBFA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102B7051-8B94-B639-9398-C81AA15EF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416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121920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Regional Air Service Trends </a:t>
            </a:r>
            <a:br>
              <a:rPr lang="en-US" sz="3200" b="1" dirty="0"/>
            </a:br>
            <a:br>
              <a:rPr lang="en-US" sz="3200" b="1" dirty="0"/>
            </a:b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7622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3C3915-168F-4032-8F85-E3EC2C4167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530" y="1108403"/>
            <a:ext cx="10943064" cy="505369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Key Industry Trends Air Service </a:t>
            </a:r>
          </a:p>
          <a:p>
            <a:pPr>
              <a:lnSpc>
                <a:spcPct val="150000"/>
              </a:lnSpc>
            </a:pPr>
            <a:r>
              <a:rPr lang="en-US" dirty="0"/>
              <a:t>Trends in Selected Upper Midwest markets</a:t>
            </a:r>
          </a:p>
          <a:p>
            <a:pPr>
              <a:lnSpc>
                <a:spcPct val="150000"/>
              </a:lnSpc>
            </a:pPr>
            <a:r>
              <a:rPr lang="en-US" dirty="0"/>
              <a:t>Essential Air Service (EAS) Program Update</a:t>
            </a:r>
          </a:p>
          <a:p>
            <a:pPr>
              <a:lnSpc>
                <a:spcPct val="150000"/>
              </a:lnSpc>
            </a:pPr>
            <a:r>
              <a:rPr lang="en-US" dirty="0"/>
              <a:t>State of DLH Air Service</a:t>
            </a:r>
          </a:p>
          <a:p>
            <a:pPr>
              <a:lnSpc>
                <a:spcPct val="150000"/>
              </a:lnSpc>
            </a:pPr>
            <a:r>
              <a:rPr lang="en-US" dirty="0"/>
              <a:t>Breeze Airways Update</a:t>
            </a:r>
          </a:p>
          <a:p>
            <a:pPr>
              <a:lnSpc>
                <a:spcPct val="150000"/>
              </a:lnSpc>
            </a:pPr>
            <a:r>
              <a:rPr lang="en-US" dirty="0"/>
              <a:t>UA/DEN service Update</a:t>
            </a:r>
          </a:p>
          <a:p>
            <a:pPr>
              <a:lnSpc>
                <a:spcPct val="150000"/>
              </a:lnSpc>
            </a:pPr>
            <a:r>
              <a:rPr lang="en-US" dirty="0"/>
              <a:t>By Airline Summary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Presentation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80400185-3F83-02D9-CD30-0B7759442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8145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Regional Airports: While still lagging U.S. growth, 2024 year/year changes were more comparable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CE1303-7219-9ED0-5F01-5E1A7F4C1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2858887"/>
              </p:ext>
            </p:extLst>
          </p:nvPr>
        </p:nvGraphicFramePr>
        <p:xfrm>
          <a:off x="499273" y="1109316"/>
          <a:ext cx="5132901" cy="46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88B2282-2D34-860A-2564-EB887C22E5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4099633"/>
              </p:ext>
            </p:extLst>
          </p:nvPr>
        </p:nvGraphicFramePr>
        <p:xfrm>
          <a:off x="6095999" y="1109316"/>
          <a:ext cx="5155097" cy="46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453A422-9832-3004-E0CD-B4E336B1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4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0A66CF25-41AD-2A9E-2503-3F06BE574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604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815" y="-1"/>
            <a:ext cx="10063843" cy="844799"/>
          </a:xfrm>
        </p:spPr>
        <p:txBody>
          <a:bodyPr>
            <a:noAutofit/>
          </a:bodyPr>
          <a:lstStyle/>
          <a:p>
            <a:r>
              <a:rPr lang="en-US" sz="2900" dirty="0"/>
              <a:t>Relative capacity trends regionally are largely driven by relative ULCC changes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ACE1303-7219-9ED0-5F01-5E1A7F4C1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3631703"/>
              </p:ext>
            </p:extLst>
          </p:nvPr>
        </p:nvGraphicFramePr>
        <p:xfrm>
          <a:off x="200993" y="1181861"/>
          <a:ext cx="5676594" cy="46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453A422-9832-3004-E0CD-B4E336B1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C4735AC-DC5A-02FD-1310-3123B80B3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3230290"/>
              </p:ext>
            </p:extLst>
          </p:nvPr>
        </p:nvGraphicFramePr>
        <p:xfrm>
          <a:off x="6265209" y="1181861"/>
          <a:ext cx="5676594" cy="4695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F2F94D18-4465-45BD-1C28-58DF07C7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147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The relative share of low-cost carriers greatly impacts air service (and fares) – very similar to last year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5386" y="6214060"/>
            <a:ext cx="2724344" cy="425604"/>
          </a:xfrm>
        </p:spPr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98ADA48-FE52-B644-8BD0-4EC1FC8516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5369306"/>
              </p:ext>
            </p:extLst>
          </p:nvPr>
        </p:nvGraphicFramePr>
        <p:xfrm>
          <a:off x="410815" y="1069640"/>
          <a:ext cx="5367415" cy="505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ight Brace 3">
            <a:extLst>
              <a:ext uri="{FF2B5EF4-FFF2-40B4-BE49-F238E27FC236}">
                <a16:creationId xmlns:a16="http://schemas.microsoft.com/office/drawing/2014/main" id="{60131CA5-1E8B-EFB3-C2DE-3A1C288DECF4}"/>
              </a:ext>
            </a:extLst>
          </p:cNvPr>
          <p:cNvSpPr/>
          <p:nvPr/>
        </p:nvSpPr>
        <p:spPr>
          <a:xfrm>
            <a:off x="4546060" y="1970315"/>
            <a:ext cx="149968" cy="1097140"/>
          </a:xfrm>
          <a:prstGeom prst="rightBrace">
            <a:avLst>
              <a:gd name="adj1" fmla="val 8333"/>
              <a:gd name="adj2" fmla="val 51639"/>
            </a:avLst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22CDB9B8-F81E-8D29-577D-5E5C2FB0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06A7D6E-A373-7D2E-C2CB-BAC1AFA470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1310908"/>
              </p:ext>
            </p:extLst>
          </p:nvPr>
        </p:nvGraphicFramePr>
        <p:xfrm>
          <a:off x="5984764" y="1069640"/>
          <a:ext cx="5367415" cy="505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45873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121920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Essential Air Service (EAS) Update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4989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59DCD-106C-C40E-9095-022601D6C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Federally subsidized program that subsidizes air service in what are deemed “Essential” markets.</a:t>
            </a:r>
          </a:p>
          <a:p>
            <a:endParaRPr lang="en-US" dirty="0"/>
          </a:p>
          <a:p>
            <a:r>
              <a:rPr lang="en-US" dirty="0"/>
              <a:t>Subsidized through the U.S. Department of Transportation (DOT).</a:t>
            </a:r>
          </a:p>
          <a:p>
            <a:endParaRPr lang="en-US" dirty="0"/>
          </a:p>
          <a:p>
            <a:r>
              <a:rPr lang="en-US" dirty="0"/>
              <a:t>Guarantees 2 daily weekday trips.</a:t>
            </a:r>
          </a:p>
          <a:p>
            <a:endParaRPr lang="en-US" dirty="0"/>
          </a:p>
          <a:p>
            <a:r>
              <a:rPr lang="en-US" dirty="0"/>
              <a:t>Carriers bid, with community input weighing heavily on DOT decision.</a:t>
            </a:r>
          </a:p>
          <a:p>
            <a:endParaRPr lang="en-US" dirty="0"/>
          </a:p>
          <a:p>
            <a:r>
              <a:rPr lang="en-US" dirty="0"/>
              <a:t>Minnesota is one of largest EAS states, with service to 5 markets: BJI, BRD, HIB, INL and TVF.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3" y="0"/>
            <a:ext cx="9640608" cy="844799"/>
          </a:xfrm>
        </p:spPr>
        <p:txBody>
          <a:bodyPr>
            <a:normAutofit/>
          </a:bodyPr>
          <a:lstStyle/>
          <a:p>
            <a:r>
              <a:rPr lang="en-US" sz="2900" dirty="0"/>
              <a:t>What is Essential Air Service (EAS)?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491F0894-CEEA-89FA-5BBD-DB4F5D70E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630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EAS is potentially important to DLH given DLH’s proximity to many of these airports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297F51-2BD5-B24D-802F-D4F9330CB6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270" y="1391706"/>
            <a:ext cx="7164823" cy="42325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473DE73-71F0-C7BB-A74A-433953B76A5E}"/>
              </a:ext>
            </a:extLst>
          </p:cNvPr>
          <p:cNvSpPr txBox="1"/>
          <p:nvPr/>
        </p:nvSpPr>
        <p:spPr>
          <a:xfrm>
            <a:off x="7494823" y="4764527"/>
            <a:ext cx="425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* Peak: 1998, 1999 or 2000; GPZ was not an EAS market</a:t>
            </a:r>
          </a:p>
          <a:p>
            <a:endParaRPr lang="en-US" sz="1400" dirty="0"/>
          </a:p>
        </p:txBody>
      </p:sp>
      <p:pic>
        <p:nvPicPr>
          <p:cNvPr id="19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DD32ED74-AFBC-5B91-34F9-F9422A9C5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8EF378-F594-B7C4-7A48-12DB592B99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673" y="1391706"/>
            <a:ext cx="3960875" cy="3355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436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59DCD-106C-C40E-9095-022601D6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40" y="1191049"/>
            <a:ext cx="11398946" cy="4772588"/>
          </a:xfrm>
        </p:spPr>
        <p:txBody>
          <a:bodyPr>
            <a:normAutofit/>
          </a:bodyPr>
          <a:lstStyle/>
          <a:p>
            <a:r>
              <a:rPr lang="en-US" dirty="0"/>
              <a:t>SkyWest has/is the dominant EAS provider</a:t>
            </a:r>
          </a:p>
          <a:p>
            <a:pPr lvl="1"/>
            <a:r>
              <a:rPr lang="en-US" dirty="0"/>
              <a:t>Considered by far the best regional airline in the industry</a:t>
            </a:r>
          </a:p>
          <a:p>
            <a:pPr lvl="1"/>
            <a:r>
              <a:rPr lang="en-US" dirty="0"/>
              <a:t>But SkyWest will no longer bid on EAS contracts as a Part 121 airline (50-seaters)</a:t>
            </a:r>
          </a:p>
          <a:p>
            <a:pPr lvl="1"/>
            <a:r>
              <a:rPr lang="en-US" dirty="0"/>
              <a:t>Instead, SkyWest will only consider flying EAS as a Part 135 carrier: 50-seat CRJ configured for 30-seats</a:t>
            </a:r>
          </a:p>
          <a:p>
            <a:pPr lvl="1"/>
            <a:endParaRPr lang="en-US" dirty="0"/>
          </a:p>
          <a:p>
            <a:r>
              <a:rPr lang="en-US" dirty="0"/>
              <a:t>It is far from certain that DOT will approve SkyWest flying as a Part 135 carrier</a:t>
            </a:r>
          </a:p>
          <a:p>
            <a:endParaRPr lang="en-US" sz="2000" dirty="0"/>
          </a:p>
          <a:p>
            <a:r>
              <a:rPr lang="en-US" dirty="0"/>
              <a:t>What this means for EAS regionally</a:t>
            </a:r>
          </a:p>
          <a:p>
            <a:pPr lvl="1"/>
            <a:r>
              <a:rPr lang="en-US" dirty="0"/>
              <a:t>Best case: 40% less seat capacity and operating costs (subsidies) roughly doubling</a:t>
            </a:r>
          </a:p>
          <a:p>
            <a:pPr lvl="1"/>
            <a:r>
              <a:rPr lang="en-US" dirty="0"/>
              <a:t>Even the best case will be a 40% reduction in seats (&amp; it will likely be worse)</a:t>
            </a:r>
          </a:p>
          <a:p>
            <a:pPr lvl="1"/>
            <a:r>
              <a:rPr lang="en-US" dirty="0"/>
              <a:t>If Part 135 airline is taken out of the equation, EAS markets will either be served by single engine, 8-seat turboprop aircraft or more likely via ground transportation (Landline)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3" y="0"/>
            <a:ext cx="9640608" cy="844799"/>
          </a:xfrm>
        </p:spPr>
        <p:txBody>
          <a:bodyPr>
            <a:normAutofit/>
          </a:bodyPr>
          <a:lstStyle/>
          <a:p>
            <a:r>
              <a:rPr lang="en-US" sz="2900" dirty="0"/>
              <a:t>USDOT Shot Down SkyWest Plans Noted Last Year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3F41879-4816-2D16-C2B9-E2D9AE50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2777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59DCD-106C-C40E-9095-022601D6C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039" y="1191049"/>
            <a:ext cx="11261905" cy="4772588"/>
          </a:xfrm>
        </p:spPr>
        <p:txBody>
          <a:bodyPr>
            <a:normAutofit/>
          </a:bodyPr>
          <a:lstStyle/>
          <a:p>
            <a:r>
              <a:rPr lang="en-US" sz="2000" dirty="0"/>
              <a:t>Regionally, DL Connection will continue operating under EAS, but with a CRJ-550 aircraft. </a:t>
            </a:r>
          </a:p>
          <a:p>
            <a:pPr lvl="1"/>
            <a:r>
              <a:rPr lang="en-US" sz="1600" dirty="0"/>
              <a:t>CRJ-700s configured for 50 seats (to stay under Scope Clause).</a:t>
            </a:r>
          </a:p>
          <a:p>
            <a:pPr lvl="1"/>
            <a:r>
              <a:rPr lang="en-US" sz="1600" dirty="0"/>
              <a:t>Basically, putting the cost structure of 70/76-seat planes on a 50-seat aircraft.</a:t>
            </a:r>
          </a:p>
          <a:p>
            <a:pPr lvl="1"/>
            <a:r>
              <a:rPr lang="en-US" sz="1600" dirty="0"/>
              <a:t>Subsidies regionally will approximately double as new EAS contracts come out. </a:t>
            </a:r>
          </a:p>
          <a:p>
            <a:pPr lvl="1"/>
            <a:endParaRPr lang="en-US" dirty="0"/>
          </a:p>
          <a:p>
            <a:r>
              <a:rPr lang="en-US" dirty="0"/>
              <a:t> </a:t>
            </a:r>
            <a:r>
              <a:rPr lang="en-US" sz="2000" dirty="0"/>
              <a:t>Nationally, mainline carriers are now bidding on EAS contracts.</a:t>
            </a:r>
          </a:p>
          <a:p>
            <a:pPr lvl="1"/>
            <a:r>
              <a:rPr lang="en-US" sz="1600" dirty="0"/>
              <a:t>Sun Country (SY), American (AA), JetBlue (B6) &amp; Breeze (MX) to name a few. </a:t>
            </a:r>
          </a:p>
          <a:p>
            <a:pPr lvl="1"/>
            <a:r>
              <a:rPr lang="en-US" sz="1600" dirty="0"/>
              <a:t>SY flies EAU to MSP &amp; Florida; B6 will fly from Presque, Maine (PQI) to BOS &amp; MX from Upstate NY to IAD.</a:t>
            </a:r>
          </a:p>
          <a:p>
            <a:pPr lvl="1"/>
            <a:r>
              <a:rPr lang="en-US" sz="1600" dirty="0"/>
              <a:t>Last PQI EAS contract was a $10.8 million annual subsidy with UA flying to EWR on a CRJ-550. </a:t>
            </a:r>
          </a:p>
          <a:p>
            <a:pPr lvl="1"/>
            <a:endParaRPr lang="en-US" sz="1600" dirty="0"/>
          </a:p>
          <a:p>
            <a:r>
              <a:rPr lang="en-US" sz="2000" dirty="0"/>
              <a:t>As of 2023, EAS program had subsidies totaling $411 million (not including Alaska or Puerto Rico); it is going to skyrocket going forward. </a:t>
            </a:r>
          </a:p>
          <a:p>
            <a:pPr lvl="1"/>
            <a:endParaRPr lang="en-US" sz="160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3" y="0"/>
            <a:ext cx="9640608" cy="844799"/>
          </a:xfrm>
        </p:spPr>
        <p:txBody>
          <a:bodyPr>
            <a:normAutofit/>
          </a:bodyPr>
          <a:lstStyle/>
          <a:p>
            <a:r>
              <a:rPr lang="en-US" sz="2900" dirty="0"/>
              <a:t>EAS Update: Insanity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0F6A674-12E3-5B5E-2B73-EFDA7C6FE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5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3F41879-4816-2D16-C2B9-E2D9AE509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F46076-A86E-312B-95CE-4DBC93120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9660" y="1748113"/>
            <a:ext cx="3570070" cy="1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7501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12192000" cy="1470025"/>
          </a:xfrm>
        </p:spPr>
        <p:txBody>
          <a:bodyPr/>
          <a:lstStyle/>
          <a:p>
            <a:pPr algn="ctr"/>
            <a:r>
              <a:rPr lang="en-US" sz="3200" b="1" dirty="0"/>
              <a:t>The State of Air Service at DLH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3106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2A0FFCD-1EFB-4B65-985E-FD237C79FB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7287129"/>
              </p:ext>
            </p:extLst>
          </p:nvPr>
        </p:nvGraphicFramePr>
        <p:xfrm>
          <a:off x="427038" y="1250950"/>
          <a:ext cx="5399087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153"/>
            <a:ext cx="10284737" cy="844799"/>
          </a:xfrm>
        </p:spPr>
        <p:txBody>
          <a:bodyPr>
            <a:noAutofit/>
          </a:bodyPr>
          <a:lstStyle/>
          <a:p>
            <a:r>
              <a:rPr lang="en-US" sz="2900" dirty="0"/>
              <a:t>Pre-COVID: DLH passenger volumes were up almost 26% from 2017 to 2019, with early 2020 up almost 50%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08FC31F6-800D-49B5-9521-016370F55D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6365505"/>
              </p:ext>
            </p:extLst>
          </p:nvPr>
        </p:nvGraphicFramePr>
        <p:xfrm>
          <a:off x="6240463" y="1254125"/>
          <a:ext cx="5449887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84799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3200" b="1" dirty="0"/>
              <a:t>Recent Key Industry Trends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0286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32A0FFCD-1EFB-4B65-985E-FD237C79FB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57652400"/>
              </p:ext>
            </p:extLst>
          </p:nvPr>
        </p:nvGraphicFramePr>
        <p:xfrm>
          <a:off x="427038" y="1250950"/>
          <a:ext cx="5399087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4" y="10279"/>
            <a:ext cx="10284735" cy="844799"/>
          </a:xfrm>
        </p:spPr>
        <p:txBody>
          <a:bodyPr>
            <a:noAutofit/>
          </a:bodyPr>
          <a:lstStyle/>
          <a:p>
            <a:r>
              <a:rPr lang="en-US" sz="2900" dirty="0"/>
              <a:t>Post-COVID: DLH 2024 seat capacity will be down about 21% vs 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Content Placeholder 12">
            <a:extLst>
              <a:ext uri="{FF2B5EF4-FFF2-40B4-BE49-F238E27FC236}">
                <a16:creationId xmlns:a16="http://schemas.microsoft.com/office/drawing/2014/main" id="{08FC31F6-800D-49B5-9521-016370F55DC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3738191"/>
              </p:ext>
            </p:extLst>
          </p:nvPr>
        </p:nvGraphicFramePr>
        <p:xfrm>
          <a:off x="6240463" y="1254125"/>
          <a:ext cx="5449887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789294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Most of declines vs 2019 are being driven by UA and AA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04997F-F413-009A-EA82-8E50794C1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5307" y="2054703"/>
            <a:ext cx="5642365" cy="229996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94A79A8-099A-DE2B-B3C3-8CBA18C32E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327" y="2056279"/>
            <a:ext cx="5732795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755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16E1A1F9-99C3-8B7E-4F6A-93ECFF4EB7A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5830635"/>
              </p:ext>
            </p:extLst>
          </p:nvPr>
        </p:nvGraphicFramePr>
        <p:xfrm>
          <a:off x="427038" y="1029925"/>
          <a:ext cx="5449887" cy="255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DLH LFs &amp; Yields have generally been solid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Content Placeholder 13">
            <a:extLst>
              <a:ext uri="{FF2B5EF4-FFF2-40B4-BE49-F238E27FC236}">
                <a16:creationId xmlns:a16="http://schemas.microsoft.com/office/drawing/2014/main" id="{F835C1EC-94C9-80F2-B5C0-5CB29EFCE96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46834224"/>
              </p:ext>
            </p:extLst>
          </p:nvPr>
        </p:nvGraphicFramePr>
        <p:xfrm>
          <a:off x="6240463" y="1029926"/>
          <a:ext cx="5687680" cy="255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ontent Placeholder 13">
            <a:extLst>
              <a:ext uri="{FF2B5EF4-FFF2-40B4-BE49-F238E27FC236}">
                <a16:creationId xmlns:a16="http://schemas.microsoft.com/office/drawing/2014/main" id="{E43C3C76-8A3D-8FB1-9BBA-0458150094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738092"/>
              </p:ext>
            </p:extLst>
          </p:nvPr>
        </p:nvGraphicFramePr>
        <p:xfrm>
          <a:off x="427038" y="3751792"/>
          <a:ext cx="5449887" cy="255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Content Placeholder 13">
            <a:extLst>
              <a:ext uri="{FF2B5EF4-FFF2-40B4-BE49-F238E27FC236}">
                <a16:creationId xmlns:a16="http://schemas.microsoft.com/office/drawing/2014/main" id="{6A5BF393-285A-A6B2-AC73-8960019399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7713944"/>
              </p:ext>
            </p:extLst>
          </p:nvPr>
        </p:nvGraphicFramePr>
        <p:xfrm>
          <a:off x="6240463" y="3762500"/>
          <a:ext cx="5687680" cy="254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9B3A8B0-5818-BE1F-F8A7-32FAA9EEB7E3}"/>
              </a:ext>
            </a:extLst>
          </p:cNvPr>
          <p:cNvSpPr txBox="1"/>
          <p:nvPr/>
        </p:nvSpPr>
        <p:spPr>
          <a:xfrm>
            <a:off x="8867553" y="1903228"/>
            <a:ext cx="228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2024 fares are down year/year</a:t>
            </a:r>
          </a:p>
        </p:txBody>
      </p:sp>
    </p:spTree>
    <p:extLst>
      <p:ext uri="{BB962C8B-B14F-4D97-AF65-F5344CB8AC3E}">
        <p14:creationId xmlns:p14="http://schemas.microsoft.com/office/powerpoint/2010/main" val="6745593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A44710-1A80-C023-DC80-833B3AFB4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DLH has been heavily impacted by DL’s focus away from interior hubs post-COVID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11002-D82E-D839-7DB6-5296F856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85B2DF-A615-36E1-E528-4A1CB49846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840" y="1729897"/>
            <a:ext cx="6788732" cy="355769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1FA7319-9214-265A-0C56-42D4DC36D25F}"/>
              </a:ext>
            </a:extLst>
          </p:cNvPr>
          <p:cNvSpPr/>
          <p:nvPr/>
        </p:nvSpPr>
        <p:spPr>
          <a:xfrm>
            <a:off x="2307578" y="2902690"/>
            <a:ext cx="786809" cy="44656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BB189-BBA8-AC0D-C27B-486447170701}"/>
              </a:ext>
            </a:extLst>
          </p:cNvPr>
          <p:cNvSpPr/>
          <p:nvPr/>
        </p:nvSpPr>
        <p:spPr>
          <a:xfrm>
            <a:off x="8187069" y="2902690"/>
            <a:ext cx="882503" cy="446568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F1438113-4607-A0C0-DC2A-3CDCA956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339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A44710-1A80-C023-DC80-833B3AFB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0" y="6153"/>
            <a:ext cx="9234220" cy="844799"/>
          </a:xfrm>
        </p:spPr>
        <p:txBody>
          <a:bodyPr>
            <a:normAutofit fontScale="90000"/>
          </a:bodyPr>
          <a:lstStyle/>
          <a:p>
            <a:r>
              <a:rPr lang="en-US" dirty="0"/>
              <a:t>This has resulted in big connecting traffic reductions, particularly at their DTW &amp; MSP Hubs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11002-D82E-D839-7DB6-5296F856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A884E0C-9E0D-F21D-5729-9BF63331C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82" y="2035943"/>
            <a:ext cx="10473836" cy="27861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9F99E59-CCFA-64D1-1224-1F0DBB18F03A}"/>
              </a:ext>
            </a:extLst>
          </p:cNvPr>
          <p:cNvSpPr/>
          <p:nvPr/>
        </p:nvSpPr>
        <p:spPr>
          <a:xfrm>
            <a:off x="859082" y="3508744"/>
            <a:ext cx="10473836" cy="49973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76A7B1BF-D7EA-A061-F761-718E66F9C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0181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A44710-1A80-C023-DC80-833B3AFB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0" y="6153"/>
            <a:ext cx="9234220" cy="844799"/>
          </a:xfrm>
        </p:spPr>
        <p:txBody>
          <a:bodyPr>
            <a:normAutofit fontScale="90000"/>
          </a:bodyPr>
          <a:lstStyle/>
          <a:p>
            <a:r>
              <a:rPr lang="en-US" dirty="0"/>
              <a:t>DLH is not alone for DL/MSP – big connecting traffic declines are generally across-the-board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11002-D82E-D839-7DB6-5296F856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C3C82-7842-890A-D60D-8E13EA22DB79}"/>
              </a:ext>
            </a:extLst>
          </p:cNvPr>
          <p:cNvSpPr txBox="1"/>
          <p:nvPr/>
        </p:nvSpPr>
        <p:spPr>
          <a:xfrm>
            <a:off x="2121417" y="5775458"/>
            <a:ext cx="5269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*Source: </a:t>
            </a:r>
            <a:r>
              <a:rPr lang="en-US" sz="1000" dirty="0" err="1"/>
              <a:t>Diio</a:t>
            </a:r>
            <a:r>
              <a:rPr lang="en-US" sz="1000" dirty="0"/>
              <a:t> Mi; note that these include double connections – prior slide does not.</a:t>
            </a:r>
          </a:p>
        </p:txBody>
      </p:sp>
      <p:pic>
        <p:nvPicPr>
          <p:cNvPr id="11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51517CE8-C8E3-5174-F904-51AA0DE3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427DCE-15C8-43AE-6DCC-8B84EE985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092" y="1028700"/>
            <a:ext cx="729615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778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A44710-1A80-C023-DC80-833B3AFB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0" y="6153"/>
            <a:ext cx="9234220" cy="844799"/>
          </a:xfrm>
        </p:spPr>
        <p:txBody>
          <a:bodyPr>
            <a:normAutofit fontScale="90000"/>
          </a:bodyPr>
          <a:lstStyle/>
          <a:p>
            <a:r>
              <a:rPr lang="en-US" dirty="0"/>
              <a:t>DL’s schedule during 2H24 indicates a return to normalcy is in place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11002-D82E-D839-7DB6-5296F856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0DE2D9-4696-4A4B-0119-EB03434197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226" y="1351392"/>
            <a:ext cx="6097773" cy="18391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E100B-F7BA-B7AA-7AF6-DB6472DF8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226" y="4152963"/>
            <a:ext cx="6097774" cy="1691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11A4AE-178E-1976-308E-41781C350199}"/>
              </a:ext>
            </a:extLst>
          </p:cNvPr>
          <p:cNvSpPr txBox="1"/>
          <p:nvPr/>
        </p:nvSpPr>
        <p:spPr>
          <a:xfrm>
            <a:off x="6177516" y="1116419"/>
            <a:ext cx="58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August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C5908-62C6-0356-A647-F37AEB8B05E4}"/>
              </a:ext>
            </a:extLst>
          </p:cNvPr>
          <p:cNvSpPr txBox="1"/>
          <p:nvPr/>
        </p:nvSpPr>
        <p:spPr>
          <a:xfrm>
            <a:off x="6177515" y="3803301"/>
            <a:ext cx="5901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October 2024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D5C5290-460D-22DC-7886-1B9233E08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04" y="3014666"/>
            <a:ext cx="6064211" cy="13678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5B2857-5F2F-E216-64B5-CF0D5C99AB6F}"/>
              </a:ext>
            </a:extLst>
          </p:cNvPr>
          <p:cNvSpPr txBox="1"/>
          <p:nvPr/>
        </p:nvSpPr>
        <p:spPr>
          <a:xfrm>
            <a:off x="287993" y="2730395"/>
            <a:ext cx="5564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March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BD00B-0BA5-B033-68C2-2E097DF7E73C}"/>
              </a:ext>
            </a:extLst>
          </p:cNvPr>
          <p:cNvSpPr txBox="1"/>
          <p:nvPr/>
        </p:nvSpPr>
        <p:spPr>
          <a:xfrm>
            <a:off x="452040" y="4628642"/>
            <a:ext cx="52363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August 2024 seats up 7.4% vs August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October 2024 seats down 3.8% vs October 2023.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March 2024 was down 17.7% vs March 2019. </a:t>
            </a:r>
          </a:p>
        </p:txBody>
      </p:sp>
      <p:pic>
        <p:nvPicPr>
          <p:cNvPr id="17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B6E2A358-8824-1255-42B3-9BBCA6BF3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1649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A44710-1A80-C023-DC80-833B3AFB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0" y="6153"/>
            <a:ext cx="9234220" cy="844799"/>
          </a:xfrm>
        </p:spPr>
        <p:txBody>
          <a:bodyPr>
            <a:normAutofit fontScale="90000"/>
          </a:bodyPr>
          <a:lstStyle/>
          <a:p>
            <a:r>
              <a:rPr lang="en-US" dirty="0"/>
              <a:t>UA’s hub moves have not been as drastic as DL’s, with the exception of  big growth at DEN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11002-D82E-D839-7DB6-5296F856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CB1CB5-9764-F22F-1F86-B3630EEFC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50" y="2212607"/>
            <a:ext cx="6620830" cy="2639797"/>
          </a:xfrm>
          <a:prstGeom prst="rect">
            <a:avLst/>
          </a:prstGeom>
        </p:spPr>
      </p:pic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90963DE8-ECA5-3D90-ED3E-CF907727EC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477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A44710-1A80-C023-DC80-833B3AFB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0" y="6153"/>
            <a:ext cx="9234220" cy="844799"/>
          </a:xfrm>
        </p:spPr>
        <p:txBody>
          <a:bodyPr>
            <a:normAutofit fontScale="90000"/>
          </a:bodyPr>
          <a:lstStyle/>
          <a:p>
            <a:r>
              <a:rPr lang="en-US" dirty="0"/>
              <a:t>Likewise, UA connecting traffic at ORD is only down moderately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11002-D82E-D839-7DB6-5296F856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73640-3805-0883-80AE-43724E67D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35" y="2255418"/>
            <a:ext cx="11363929" cy="23471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031E7E1-E292-A30F-FF1D-42BAB709A339}"/>
              </a:ext>
            </a:extLst>
          </p:cNvPr>
          <p:cNvSpPr/>
          <p:nvPr/>
        </p:nvSpPr>
        <p:spPr>
          <a:xfrm>
            <a:off x="452040" y="3971924"/>
            <a:ext cx="11119003" cy="246099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526333BD-CA74-7F27-3802-3D1745782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649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A44710-1A80-C023-DC80-833B3AFB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0" y="6153"/>
            <a:ext cx="9234220" cy="844799"/>
          </a:xfrm>
        </p:spPr>
        <p:txBody>
          <a:bodyPr>
            <a:normAutofit fontScale="90000"/>
          </a:bodyPr>
          <a:lstStyle/>
          <a:p>
            <a:r>
              <a:rPr lang="en-US" dirty="0"/>
              <a:t>While overall UA’s ORD connections are only down moderately, DLH has been hard hit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11002-D82E-D839-7DB6-5296F856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BB3BF3-3BB3-ADB1-5DE7-D84502C65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597" y="1138973"/>
            <a:ext cx="8506885" cy="47870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27241E-D737-D485-B2A9-CF9925E2E095}"/>
              </a:ext>
            </a:extLst>
          </p:cNvPr>
          <p:cNvSpPr txBox="1"/>
          <p:nvPr/>
        </p:nvSpPr>
        <p:spPr>
          <a:xfrm>
            <a:off x="1561347" y="5943024"/>
            <a:ext cx="52699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*Source: </a:t>
            </a:r>
            <a:r>
              <a:rPr lang="en-US" sz="1000" dirty="0" err="1"/>
              <a:t>Diio</a:t>
            </a:r>
            <a:r>
              <a:rPr lang="en-US" sz="1000" dirty="0"/>
              <a:t> Mi; note that these include double connections – prior slide does not.</a:t>
            </a:r>
          </a:p>
        </p:txBody>
      </p:sp>
      <p:pic>
        <p:nvPicPr>
          <p:cNvPr id="7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594A829D-0A67-48B3-DE9E-BDE048A13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050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D210F4-CB30-1CC9-8129-FBC26F88B7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242" y="1237628"/>
            <a:ext cx="4912989" cy="4567248"/>
          </a:xfrm>
        </p:spPr>
        <p:txBody>
          <a:bodyPr>
            <a:normAutofit/>
          </a:bodyPr>
          <a:lstStyle/>
          <a:p>
            <a:r>
              <a:rPr lang="en-US" sz="2000" dirty="0"/>
              <a:t>Premium includes international travel. </a:t>
            </a:r>
          </a:p>
          <a:p>
            <a:endParaRPr lang="en-US" sz="2000" dirty="0"/>
          </a:p>
          <a:p>
            <a:r>
              <a:rPr lang="en-US" sz="2000" dirty="0"/>
              <a:t>UA and particularly DL benefit, while ULCCs are hurt. </a:t>
            </a:r>
          </a:p>
          <a:p>
            <a:endParaRPr lang="en-US" sz="2000" dirty="0"/>
          </a:p>
          <a:p>
            <a:r>
              <a:rPr lang="en-US" sz="2000" dirty="0"/>
              <a:t>DL: Main Cabin revenue flat yr/yr in 2Q24, premium revenue up 5.4%.</a:t>
            </a:r>
          </a:p>
          <a:p>
            <a:endParaRPr lang="en-US" sz="2000" dirty="0"/>
          </a:p>
          <a:p>
            <a:r>
              <a:rPr lang="en-US" sz="2000" dirty="0"/>
              <a:t>DL: 1/3 of revenue generated by premium cabins. </a:t>
            </a:r>
          </a:p>
          <a:p>
            <a:endParaRPr lang="en-US" sz="2000" dirty="0"/>
          </a:p>
          <a:p>
            <a:r>
              <a:rPr lang="en-US" sz="2000" dirty="0"/>
              <a:t>Is this a lasting trend?</a:t>
            </a:r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1DAB8F5-CE5F-898C-9728-0579CC716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66" y="195285"/>
            <a:ext cx="9034405" cy="844799"/>
          </a:xfrm>
        </p:spPr>
        <p:txBody>
          <a:bodyPr>
            <a:normAutofit fontScale="90000"/>
          </a:bodyPr>
          <a:lstStyle/>
          <a:p>
            <a:r>
              <a:rPr lang="en-US" dirty="0"/>
              <a:t>Biggest 2024 Change: Growth in premium travel relative to lower-end travel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022A9E-5721-B1A6-6A0F-9897EBC7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7BAB7986-4CE6-F17A-2FDB-E1F634718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F75574-6027-7CFF-5E06-51762CB95B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761" y="1666791"/>
            <a:ext cx="7293138" cy="392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3631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A44710-1A80-C023-DC80-833B3AFB4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0" y="6153"/>
            <a:ext cx="9234220" cy="844799"/>
          </a:xfrm>
        </p:spPr>
        <p:txBody>
          <a:bodyPr>
            <a:noAutofit/>
          </a:bodyPr>
          <a:lstStyle/>
          <a:p>
            <a:r>
              <a:rPr lang="en-US" sz="2900" dirty="0"/>
              <a:t>UA capacity has been improving, particularly at peak season, but has further to go at DLH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11002-D82E-D839-7DB6-5296F856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11A4AE-178E-1976-308E-41781C350199}"/>
              </a:ext>
            </a:extLst>
          </p:cNvPr>
          <p:cNvSpPr txBox="1"/>
          <p:nvPr/>
        </p:nvSpPr>
        <p:spPr>
          <a:xfrm>
            <a:off x="6177516" y="1116419"/>
            <a:ext cx="588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August 2024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6C5908-62C6-0356-A647-F37AEB8B05E4}"/>
              </a:ext>
            </a:extLst>
          </p:cNvPr>
          <p:cNvSpPr txBox="1"/>
          <p:nvPr/>
        </p:nvSpPr>
        <p:spPr>
          <a:xfrm>
            <a:off x="6177515" y="3803301"/>
            <a:ext cx="5901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October 2024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F5B2857-5F2F-E216-64B5-CF0D5C99AB6F}"/>
              </a:ext>
            </a:extLst>
          </p:cNvPr>
          <p:cNvSpPr txBox="1"/>
          <p:nvPr/>
        </p:nvSpPr>
        <p:spPr>
          <a:xfrm>
            <a:off x="180975" y="2730395"/>
            <a:ext cx="57435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March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6BD00B-0BA5-B033-68C2-2E097DF7E73C}"/>
              </a:ext>
            </a:extLst>
          </p:cNvPr>
          <p:cNvSpPr txBox="1"/>
          <p:nvPr/>
        </p:nvSpPr>
        <p:spPr>
          <a:xfrm>
            <a:off x="594915" y="4499213"/>
            <a:ext cx="52363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August 2024 seats down 6.8% vs August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October 2024 seats down 12.6% vs October 2019.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March 2024 was down 36.3% vs March 2019. 2x service badly impacts connectivity.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48F62A-33C4-B351-BB31-C559FF94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2859" y="1528642"/>
            <a:ext cx="6169141" cy="17448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C8AB84-DDBE-3752-7983-78222A1B7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486" y="4172633"/>
            <a:ext cx="6169142" cy="164510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B7A469B-3BFE-9C93-B291-764617640C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0" y="3135938"/>
            <a:ext cx="6036103" cy="1060397"/>
          </a:xfrm>
          <a:prstGeom prst="rect">
            <a:avLst/>
          </a:prstGeom>
        </p:spPr>
      </p:pic>
      <p:pic>
        <p:nvPicPr>
          <p:cNvPr id="17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450D4A12-74DC-9272-4ED4-5EC1EC84B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7274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12192000" cy="1470025"/>
          </a:xfrm>
        </p:spPr>
        <p:txBody>
          <a:bodyPr/>
          <a:lstStyle/>
          <a:p>
            <a:pPr algn="ctr"/>
            <a:r>
              <a:rPr lang="en-US" sz="3200" b="1" dirty="0"/>
              <a:t>Breeze Airways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620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97" y="1143135"/>
            <a:ext cx="11159952" cy="47725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Experienced management team, led by successful airline entrepreneur David </a:t>
            </a:r>
            <a:r>
              <a:rPr lang="en-US" dirty="0" err="1"/>
              <a:t>Neeleman</a:t>
            </a:r>
            <a:r>
              <a:rPr lang="en-US" dirty="0"/>
              <a:t>; key team members largely ex-Allegiant. </a:t>
            </a:r>
          </a:p>
          <a:p>
            <a:endParaRPr lang="en-US" dirty="0"/>
          </a:p>
          <a:p>
            <a:r>
              <a:rPr lang="en-US" dirty="0"/>
              <a:t>Has been profitable the past few months. </a:t>
            </a:r>
          </a:p>
          <a:p>
            <a:endParaRPr lang="en-US" dirty="0"/>
          </a:p>
          <a:p>
            <a:r>
              <a:rPr lang="en-US" dirty="0"/>
              <a:t>Offers a superior product experience at relatively low air fares. </a:t>
            </a:r>
          </a:p>
          <a:p>
            <a:endParaRPr lang="en-US" dirty="0"/>
          </a:p>
          <a:p>
            <a:r>
              <a:rPr lang="en-US" dirty="0"/>
              <a:t>Growing: Breeze is receiving 1 A220-300 aircraft per month through 2028. Just made a rash of new service announcements. </a:t>
            </a:r>
          </a:p>
          <a:p>
            <a:endParaRPr lang="en-US" dirty="0"/>
          </a:p>
          <a:p>
            <a:r>
              <a:rPr lang="en-US" dirty="0"/>
              <a:t>The right aircraft: 3 cabins with 137 seats vs 189 seats with one class for other ULCCs.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Breeze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3403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550A50A-FC37-F3EF-DAE4-DCD36D4384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425" y="1013665"/>
            <a:ext cx="10925175" cy="498875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8" y="0"/>
            <a:ext cx="9885145" cy="844799"/>
          </a:xfrm>
        </p:spPr>
        <p:txBody>
          <a:bodyPr>
            <a:noAutofit/>
          </a:bodyPr>
          <a:lstStyle/>
          <a:p>
            <a:r>
              <a:rPr lang="en-US" sz="2900" dirty="0"/>
              <a:t>Updated Breeze Route Map: Many new markets since we last met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52195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Review: Breeze product in-line with DL Offerings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A2C2AF-83F1-820C-F1C2-B25E745D2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51" y="1380598"/>
            <a:ext cx="11212901" cy="448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630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But at a much lower price point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6B84A85-1E5F-BC31-4858-B58EF49ED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485" y="1384407"/>
            <a:ext cx="11025030" cy="439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833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Breeze P&amp;L Estimates at historical G4 demand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5AFE3F-F03F-1D9D-6E5F-847562073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55" y="1526856"/>
            <a:ext cx="7323291" cy="4687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E5C54AA-3C1B-B117-5562-7F349590BB10}"/>
              </a:ext>
            </a:extLst>
          </p:cNvPr>
          <p:cNvSpPr txBox="1"/>
          <p:nvPr/>
        </p:nvSpPr>
        <p:spPr>
          <a:xfrm>
            <a:off x="7743825" y="1526857"/>
            <a:ext cx="4182919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During 1Q, MCO and PHX have consistent demand – not a lot of downside.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LAS demand is from YE 1Q15. LAS experienced considerable downside versus peak period(s).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Needed Breeze fare levels don’t appear excessive.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Should these work, Breeze could add additional markets. </a:t>
            </a:r>
          </a:p>
        </p:txBody>
      </p:sp>
    </p:spTree>
    <p:extLst>
      <p:ext uri="{BB962C8B-B14F-4D97-AF65-F5344CB8AC3E}">
        <p14:creationId xmlns:p14="http://schemas.microsoft.com/office/powerpoint/2010/main" val="37475549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Where does Breeze stand on DLH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EA70BC6-F15C-0E3F-B5DD-04EF05CCA4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some interest. Their concern is that the stage length is relatively long which drives relatively higher operating costs – particularly if fuel goes higher.</a:t>
            </a:r>
          </a:p>
          <a:p>
            <a:endParaRPr lang="en-US" dirty="0"/>
          </a:p>
          <a:p>
            <a:r>
              <a:rPr lang="en-US" dirty="0"/>
              <a:t>An indirect concern is the continued amount of ULCC service at MSP, although Sun Country is viewed differently than Spirit.  </a:t>
            </a:r>
          </a:p>
          <a:p>
            <a:endParaRPr lang="en-US" dirty="0"/>
          </a:p>
          <a:p>
            <a:r>
              <a:rPr lang="en-US" dirty="0"/>
              <a:t>But there is a history. They know the market well. </a:t>
            </a:r>
          </a:p>
          <a:p>
            <a:endParaRPr lang="en-US" dirty="0"/>
          </a:p>
          <a:p>
            <a:r>
              <a:rPr lang="en-US" dirty="0"/>
              <a:t>A $1.5 million MRG gets immediate attention (fall/winter of 2025). A lesser amount ($500k+) gets attention, including marketing support.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094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12192000" cy="1470025"/>
          </a:xfrm>
        </p:spPr>
        <p:txBody>
          <a:bodyPr/>
          <a:lstStyle/>
          <a:p>
            <a:pPr algn="ctr"/>
            <a:r>
              <a:rPr lang="en-US" sz="3200" b="1" dirty="0"/>
              <a:t>United/Denver Service Update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039844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With only regional service exclusively to west, there is ample demand regionally to support service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8E1642-F32F-53D7-9BF2-4B6BE80972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365" y="1127051"/>
            <a:ext cx="2924677" cy="49701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16968A-BABA-DB16-B233-712B24E7C6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7490" y="1178753"/>
            <a:ext cx="3594752" cy="507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99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CA43DFD-38B4-28DF-FB24-D63AC7EE1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Boeing, Boeing, Boeing…..</a:t>
            </a:r>
          </a:p>
          <a:p>
            <a:endParaRPr lang="en-US" dirty="0"/>
          </a:p>
          <a:p>
            <a:r>
              <a:rPr lang="en-US" dirty="0"/>
              <a:t>Really impacted Southwest Airlines, with other airlines also impacted. Southwest has also had some very high visibility “near misses”. </a:t>
            </a:r>
          </a:p>
          <a:p>
            <a:endParaRPr lang="en-US" dirty="0"/>
          </a:p>
          <a:p>
            <a:r>
              <a:rPr lang="en-US" dirty="0"/>
              <a:t>Rolls Royce engine problems have grounded a high % of specific airline fleets, particularly ULCCs Spirit and </a:t>
            </a:r>
            <a:r>
              <a:rPr lang="en-US" dirty="0" err="1"/>
              <a:t>Volaris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Even #1 airline Delta had a recent meltdown. </a:t>
            </a:r>
          </a:p>
          <a:p>
            <a:endParaRPr lang="en-US" dirty="0"/>
          </a:p>
          <a:p>
            <a:r>
              <a:rPr lang="en-US" dirty="0"/>
              <a:t>There were so many that we’ve probably missed some. Still, this is likely a relatively short-term series of events and won’t last long-term.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488016-B132-1A16-FD14-3533AEC7D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2024 might be remembered for airline industry operational difficulties – which is limiting capacity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AAB3F-1B0B-0235-8E2A-E4BC5E0CC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2A52864B-160E-EDED-912A-D2C73C53A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993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Given historical new market stimulation, DLH-DEN O&amp;D market should generate roughly 50 PDEWs annually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42CE7D2-609A-DCE6-A572-AA9DE0CCBF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22" y="1617116"/>
            <a:ext cx="8077155" cy="394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762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Baseline Forecast of about 53.7 passengers per trip or about an 83.8% LF on a CRJ-700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25F47E-7CFD-A58F-AB28-485DB00119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78" y="1390406"/>
            <a:ext cx="4946560" cy="480005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9DCE2D3-3362-8345-9247-6E0506A67418}"/>
              </a:ext>
            </a:extLst>
          </p:cNvPr>
          <p:cNvSpPr/>
          <p:nvPr/>
        </p:nvSpPr>
        <p:spPr>
          <a:xfrm>
            <a:off x="6230052" y="1454382"/>
            <a:ext cx="5498431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As noted on prior slide, estimating local DEN-DLH demand at 50 PDEWs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Assuming UA would garner 70% of local market, results in a forecast of 35 PDEWs for UA in the DEN-DLH Market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At a 15% share of regional connecting PDEWs, results in a connecting PDEW forecast of about 23.7 PDEWs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2000" dirty="0"/>
              <a:t>In total, 58.7 PDEW forecast for DLH-DEN service on 1x daily CRJ-700 service</a:t>
            </a:r>
          </a:p>
          <a:p>
            <a:endParaRPr lang="en-US" sz="1050" dirty="0"/>
          </a:p>
          <a:p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04791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2" y="0"/>
            <a:ext cx="9782411" cy="844799"/>
          </a:xfrm>
        </p:spPr>
        <p:txBody>
          <a:bodyPr>
            <a:normAutofit fontScale="90000"/>
          </a:bodyPr>
          <a:lstStyle/>
          <a:p>
            <a:r>
              <a:rPr lang="en-US" sz="2900" dirty="0"/>
              <a:t>But as noted earlier, operating costs have increased significantly since UA/OO interest in route &amp; SCASD award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61F927-6842-13A1-CD06-4E87BDADA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0" y="1118415"/>
            <a:ext cx="11522439" cy="462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4542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900" dirty="0"/>
              <a:t>Operating Costs are estimated to have increased by over $3.7 million annually on the DLH-DEN route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C14E79-D561-A23D-DBA0-E83FD25053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2749" y="1691889"/>
            <a:ext cx="7359810" cy="3463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241C0D-AE70-8B6B-4DD0-890A5711FE4A}"/>
              </a:ext>
            </a:extLst>
          </p:cNvPr>
          <p:cNvSpPr txBox="1"/>
          <p:nvPr/>
        </p:nvSpPr>
        <p:spPr>
          <a:xfrm>
            <a:off x="2034526" y="5166111"/>
            <a:ext cx="57721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*Note: CRJ-200 operating costs are up $1.4 million; the larger gauge increases costs another $2.3 million </a:t>
            </a:r>
          </a:p>
        </p:txBody>
      </p:sp>
    </p:spTree>
    <p:extLst>
      <p:ext uri="{BB962C8B-B14F-4D97-AF65-F5344CB8AC3E}">
        <p14:creationId xmlns:p14="http://schemas.microsoft.com/office/powerpoint/2010/main" val="39385375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84B5468-4ED5-3C16-6DFA-6098825D3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SkyWest has entertained similar opportunities for $1.5 million annual MRGs.</a:t>
            </a:r>
          </a:p>
          <a:p>
            <a:endParaRPr lang="en-US" sz="2000" dirty="0"/>
          </a:p>
          <a:p>
            <a:r>
              <a:rPr lang="en-US" sz="2000" dirty="0"/>
              <a:t>They’ve done MRGs as both Delta Connections and United Express, operating CRJ-200s and CRJ-700/900s (on roughly 550-mile hauls).</a:t>
            </a:r>
          </a:p>
          <a:p>
            <a:pPr lvl="1"/>
            <a:r>
              <a:rPr lang="en-US" dirty="0"/>
              <a:t>Although Delta is no longer an option on CRJ-200s.</a:t>
            </a:r>
          </a:p>
          <a:p>
            <a:endParaRPr lang="en-US" sz="2000" dirty="0"/>
          </a:p>
          <a:p>
            <a:r>
              <a:rPr lang="en-US" sz="2000" dirty="0"/>
              <a:t>With excess inventory of CRJ-200’s, SkyWest is interested in CRJ-200 flying, but at 768 miles, DLH-DEN is a bit long for a CRJ-200.</a:t>
            </a:r>
          </a:p>
          <a:p>
            <a:endParaRPr lang="en-US" sz="2000" dirty="0"/>
          </a:p>
          <a:p>
            <a:r>
              <a:rPr lang="en-US" sz="2000" dirty="0"/>
              <a:t>My recommendation is to go with the CRJ-700/900 despite the operating cost increase.</a:t>
            </a:r>
          </a:p>
          <a:p>
            <a:endParaRPr lang="en-US" sz="2000" dirty="0"/>
          </a:p>
          <a:p>
            <a:r>
              <a:rPr lang="en-US" sz="2000" dirty="0"/>
              <a:t>Finally, we might have to consider seasonal flying to start.</a:t>
            </a:r>
          </a:p>
          <a:p>
            <a:endParaRPr lang="en-US" sz="15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What UA/OO Needs for DEN-DLH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31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47801"/>
            <a:ext cx="12192000" cy="1470025"/>
          </a:xfrm>
        </p:spPr>
        <p:txBody>
          <a:bodyPr/>
          <a:lstStyle/>
          <a:p>
            <a:pPr algn="ctr"/>
            <a:r>
              <a:rPr lang="en-US" sz="3200" b="1" dirty="0"/>
              <a:t>DLH Air Service going forward:</a:t>
            </a:r>
            <a:br>
              <a:rPr lang="en-US" sz="3200" b="1" dirty="0"/>
            </a:br>
            <a:r>
              <a:rPr lang="en-US" sz="3200" b="1" dirty="0"/>
              <a:t>Summary by Airline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63702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97" y="1143135"/>
            <a:ext cx="11159952" cy="4772588"/>
          </a:xfrm>
        </p:spPr>
        <p:txBody>
          <a:bodyPr/>
          <a:lstStyle/>
          <a:p>
            <a:r>
              <a:rPr lang="en-US" dirty="0"/>
              <a:t>Delta’s recent schedules are basically back at 2019 levels at DLH as DL continues to re-build MSP (DLH is ahead of broader DL increases at MSP).</a:t>
            </a:r>
          </a:p>
          <a:p>
            <a:endParaRPr lang="en-US" dirty="0"/>
          </a:p>
          <a:p>
            <a:r>
              <a:rPr lang="en-US" dirty="0"/>
              <a:t>Since 2019, DL has seemed more committed to DLH and has generally backed that up with larger, multiple cabin aircraft – expect this to continue. </a:t>
            </a:r>
          </a:p>
          <a:p>
            <a:endParaRPr lang="en-US" dirty="0"/>
          </a:p>
          <a:p>
            <a:r>
              <a:rPr lang="en-US" dirty="0"/>
              <a:t>Likely that service is exclusively over MSP; DTW or ATL service is a long-shot.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Delta Air 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63208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UA has been the most impacted by pilot shortages; they’ve indicated that this is stabilizing and plans to bring some ORD capacity back in 2024.</a:t>
            </a:r>
          </a:p>
          <a:p>
            <a:pPr lvl="1"/>
            <a:r>
              <a:rPr lang="en-US" dirty="0"/>
              <a:t>Update: This has occurred more slowly (at DLH &amp; elsewhere) than expected. </a:t>
            </a:r>
          </a:p>
          <a:p>
            <a:pPr lvl="1"/>
            <a:r>
              <a:rPr lang="en-US" dirty="0"/>
              <a:t>Cautiously optimistic about summer of 2025 getting back to 2019 levels. </a:t>
            </a:r>
          </a:p>
          <a:p>
            <a:endParaRPr lang="en-US" dirty="0"/>
          </a:p>
          <a:p>
            <a:r>
              <a:rPr lang="en-US" dirty="0"/>
              <a:t>UA: Adding a lot of mainline aircraft over next few years which likely results in downstream impacts upon smaller aircraft (meaning more growth is possible).</a:t>
            </a:r>
          </a:p>
          <a:p>
            <a:endParaRPr lang="en-US" dirty="0"/>
          </a:p>
          <a:p>
            <a:r>
              <a:rPr lang="en-US" dirty="0"/>
              <a:t>DEN service.</a:t>
            </a:r>
          </a:p>
          <a:p>
            <a:pPr lvl="1"/>
            <a:r>
              <a:rPr lang="en-US" dirty="0"/>
              <a:t>SCASD/MRG helps support service.</a:t>
            </a:r>
          </a:p>
          <a:p>
            <a:pPr lvl="1"/>
            <a:r>
              <a:rPr lang="en-US" dirty="0"/>
              <a:t>The sharp increase in operating costs makes the economics of flying RJs (even larger RJs) much more challenging on longer haul routes like DLH-DEN.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United Airlines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4847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97" y="1143135"/>
            <a:ext cx="11159952" cy="4772588"/>
          </a:xfrm>
        </p:spPr>
        <p:txBody>
          <a:bodyPr>
            <a:normAutofit/>
          </a:bodyPr>
          <a:lstStyle/>
          <a:p>
            <a:r>
              <a:rPr lang="en-US" dirty="0"/>
              <a:t>Year one (2021-22) PHX and RSW service met SY expectations.</a:t>
            </a:r>
          </a:p>
          <a:p>
            <a:endParaRPr lang="en-US" dirty="0"/>
          </a:p>
          <a:p>
            <a:r>
              <a:rPr lang="en-US" dirty="0"/>
              <a:t>PHX was pulled as SY re-trenched from making PHX a base.</a:t>
            </a:r>
          </a:p>
          <a:p>
            <a:endParaRPr lang="en-US" dirty="0"/>
          </a:p>
          <a:p>
            <a:r>
              <a:rPr lang="en-US" dirty="0"/>
              <a:t>RSW continues operating seasonally. RSW did well in 2024 operating a limited seasonal schedule. </a:t>
            </a:r>
          </a:p>
          <a:p>
            <a:endParaRPr lang="en-US" dirty="0"/>
          </a:p>
          <a:p>
            <a:r>
              <a:rPr lang="en-US" dirty="0"/>
              <a:t>SY initially had an interest in serving MCO and LAS after year one, although last year’s hurricane impacted results under-performed – including PHX.</a:t>
            </a:r>
          </a:p>
          <a:p>
            <a:endParaRPr lang="en-US" dirty="0"/>
          </a:p>
          <a:p>
            <a:r>
              <a:rPr lang="en-US" dirty="0"/>
              <a:t>SY’s future at DLH is not a given.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Sun Country Airlines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5489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BD14B97-2BE9-440A-BE93-197B0069E4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997" y="1143135"/>
            <a:ext cx="11159952" cy="4772588"/>
          </a:xfrm>
        </p:spPr>
        <p:txBody>
          <a:bodyPr>
            <a:normAutofit/>
          </a:bodyPr>
          <a:lstStyle/>
          <a:p>
            <a:r>
              <a:rPr lang="en-US" dirty="0" err="1"/>
              <a:t>Avelo</a:t>
            </a:r>
            <a:r>
              <a:rPr lang="en-US" dirty="0"/>
              <a:t> Airlines: Growing start-up airline who has flown many non-traditional markets (like CWA) to leisure destinations in Florida &amp; west coast.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Frontier Airlines: Given planned growth and their DEN hub, a secondary choice for DEN service (although a distant 2</a:t>
            </a:r>
            <a:r>
              <a:rPr lang="en-US" baseline="30000" dirty="0"/>
              <a:t>nd</a:t>
            </a:r>
            <a:r>
              <a:rPr lang="en-US" dirty="0"/>
              <a:t> to what UA could provide).</a:t>
            </a:r>
          </a:p>
          <a:p>
            <a:endParaRPr lang="en-US" dirty="0"/>
          </a:p>
          <a:p>
            <a:r>
              <a:rPr lang="en-US" dirty="0"/>
              <a:t>American Airlines: Back-up for ORD service.</a:t>
            </a:r>
          </a:p>
          <a:p>
            <a:endParaRPr lang="en-US" dirty="0"/>
          </a:p>
          <a:p>
            <a:r>
              <a:rPr lang="en-US" dirty="0"/>
              <a:t>Final thought: #1 option for significant growth is likely Breeze Airways, but for business travelers, DEN-DLH on UA is probably the </a:t>
            </a:r>
            <a:r>
              <a:rPr lang="en-US"/>
              <a:t>top choice. 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900" dirty="0"/>
              <a:t>Other Airlines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832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Content Placeholder 18">
            <a:extLst>
              <a:ext uri="{FF2B5EF4-FFF2-40B4-BE49-F238E27FC236}">
                <a16:creationId xmlns:a16="http://schemas.microsoft.com/office/drawing/2014/main" id="{8250288A-04AF-6A78-37C7-E468CB7640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235805"/>
              </p:ext>
            </p:extLst>
          </p:nvPr>
        </p:nvGraphicFramePr>
        <p:xfrm>
          <a:off x="99355" y="1190625"/>
          <a:ext cx="5691611" cy="481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272" y="0"/>
            <a:ext cx="9874813" cy="844799"/>
          </a:xfrm>
        </p:spPr>
        <p:txBody>
          <a:bodyPr>
            <a:noAutofit/>
          </a:bodyPr>
          <a:lstStyle/>
          <a:p>
            <a:r>
              <a:rPr lang="en-US" sz="2900" dirty="0"/>
              <a:t>#1 Trend: Pilot Shortages. Improved in 2024 and a return to normalcy appears likely (18-24 months)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602D0A52-864B-8373-988B-D7F5F46FB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ontent Placeholder 18">
            <a:extLst>
              <a:ext uri="{FF2B5EF4-FFF2-40B4-BE49-F238E27FC236}">
                <a16:creationId xmlns:a16="http://schemas.microsoft.com/office/drawing/2014/main" id="{71F67B56-200C-32E6-9B30-ECFC07D94F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3930362"/>
              </p:ext>
            </p:extLst>
          </p:nvPr>
        </p:nvGraphicFramePr>
        <p:xfrm>
          <a:off x="5927003" y="1190625"/>
          <a:ext cx="6105287" cy="481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26829CE-B2D8-EA97-575A-50FBB4667A6A}"/>
              </a:ext>
            </a:extLst>
          </p:cNvPr>
          <p:cNvSpPr txBox="1"/>
          <p:nvPr/>
        </p:nvSpPr>
        <p:spPr>
          <a:xfrm>
            <a:off x="10303079" y="4045188"/>
            <a:ext cx="17292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By October, regional airline capacity is within 11.5% of 2019 levels</a:t>
            </a:r>
            <a:r>
              <a:rPr lang="en-US" dirty="0"/>
              <a:t>. </a:t>
            </a:r>
            <a:r>
              <a:rPr lang="en-US" sz="1400" dirty="0"/>
              <a:t>This trend will continue over next 18-24 mos.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879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061A3E-0F11-4516-A1F3-3A4EB01B1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8E6D577-DC4A-40E3-B38D-06CD5ECA6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046" y="2821543"/>
            <a:ext cx="424685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/>
              <a:t>THANK YOU!</a:t>
            </a:r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B1DFA92C-C358-4025-925B-26029B0AE7B1}"/>
              </a:ext>
            </a:extLst>
          </p:cNvPr>
          <p:cNvSpPr txBox="1">
            <a:spLocks/>
          </p:cNvSpPr>
          <p:nvPr/>
        </p:nvSpPr>
        <p:spPr>
          <a:xfrm>
            <a:off x="3499811" y="3085517"/>
            <a:ext cx="5192378" cy="176463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rgbClr val="002060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6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3BC3C337-15A3-4F36-9E28-536A2FC54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43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3A164A-13EB-C93C-E83A-0A0A2D2B6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090" y="1250940"/>
            <a:ext cx="5399768" cy="4567248"/>
          </a:xfrm>
        </p:spPr>
        <p:txBody>
          <a:bodyPr>
            <a:normAutofit lnSpcReduction="10000"/>
          </a:bodyPr>
          <a:lstStyle/>
          <a:p>
            <a:r>
              <a:rPr lang="en-US" sz="2000" dirty="0"/>
              <a:t>Pilot salaries: Roughly 40% increase vs 2019.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Oil prices are more moderate in 2024.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Larger aircraft mix, resulting in higher trip costs.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Even larger RJ aircraft will be more challenged – bad for smaller markets</a:t>
            </a:r>
          </a:p>
          <a:p>
            <a:endParaRPr lang="en-US" sz="2000" dirty="0"/>
          </a:p>
          <a:p>
            <a:r>
              <a:rPr lang="en-US" sz="2000" dirty="0"/>
              <a:t>Air fares will have to go and stay higher, particularly on smaller aircraft. </a:t>
            </a:r>
          </a:p>
          <a:p>
            <a:endParaRPr lang="en-US" sz="2000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DB124843-9CD2-91DE-76D4-4005B81C6A7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1490031"/>
              </p:ext>
            </p:extLst>
          </p:nvPr>
        </p:nvGraphicFramePr>
        <p:xfrm>
          <a:off x="5826035" y="1254125"/>
          <a:ext cx="5864316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828F49A9-C62D-4467-B913-45CB8795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#2 Trend: Significant airline operating cost increases – no change yr/yr, but driving larger industry trends… 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F87A584-5890-67E3-085A-666047123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AF168575-0DF5-E60E-5243-16A3F6E77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00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B0FF174-E5BF-358F-2BC5-F458A0C0617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8576906"/>
              </p:ext>
            </p:extLst>
          </p:nvPr>
        </p:nvGraphicFramePr>
        <p:xfrm>
          <a:off x="427038" y="1250950"/>
          <a:ext cx="5399087" cy="3579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7442C52-FE60-BF06-8584-05A8AA2F6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900" dirty="0"/>
              <a:t>Regional Jet dynamics serving relatively smaller markets are changing significantly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D07BD3-162E-251A-A374-65290CF3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F38585-D79E-A458-05B3-06809F752413}"/>
              </a:ext>
            </a:extLst>
          </p:cNvPr>
          <p:cNvSpPr txBox="1"/>
          <p:nvPr/>
        </p:nvSpPr>
        <p:spPr>
          <a:xfrm>
            <a:off x="427037" y="4830618"/>
            <a:ext cx="5133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Source: </a:t>
            </a:r>
            <a:r>
              <a:rPr lang="en-US" sz="1200" dirty="0" err="1"/>
              <a:t>Diio</a:t>
            </a:r>
            <a:r>
              <a:rPr lang="en-US" sz="1200" dirty="0"/>
              <a:t> Mi; Large RJs 65-76 seats, Small RJs 50 seats. </a:t>
            </a:r>
            <a:r>
              <a:rPr lang="en-US" sz="1400" dirty="0"/>
              <a:t>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69E009E-8186-94C5-A0B9-FDFDB1410F75}"/>
              </a:ext>
            </a:extLst>
          </p:cNvPr>
          <p:cNvSpPr txBox="1">
            <a:spLocks/>
          </p:cNvSpPr>
          <p:nvPr/>
        </p:nvSpPr>
        <p:spPr>
          <a:xfrm>
            <a:off x="2095147" y="5225593"/>
            <a:ext cx="8290632" cy="1150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8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6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–"/>
              <a:defRPr sz="1400" kern="1200">
                <a:solidFill>
                  <a:srgbClr val="33333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Shift to larger RJ flying is in full force.</a:t>
            </a:r>
          </a:p>
          <a:p>
            <a:r>
              <a:rPr lang="en-US" sz="1800" dirty="0"/>
              <a:t>Large RJ flying focused upon relatively longer haul flying due to economics. </a:t>
            </a:r>
            <a:r>
              <a:rPr lang="en-US" sz="1800" b="1" dirty="0"/>
              <a:t>Only 19% of large RJ flying is on hauls &gt;700 miles.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0D26E-85FF-7525-2A11-AC87A184EB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33518"/>
            <a:ext cx="2371241" cy="724482"/>
          </a:xfrm>
          <a:prstGeom prst="rect">
            <a:avLst/>
          </a:prstGeom>
        </p:spPr>
      </p:pic>
      <p:graphicFrame>
        <p:nvGraphicFramePr>
          <p:cNvPr id="13" name="Content Placeholder 7">
            <a:extLst>
              <a:ext uri="{FF2B5EF4-FFF2-40B4-BE49-F238E27FC236}">
                <a16:creationId xmlns:a16="http://schemas.microsoft.com/office/drawing/2014/main" id="{D73B8F92-A64A-9FB0-4A57-D3EE24139C6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55100775"/>
              </p:ext>
            </p:extLst>
          </p:nvPr>
        </p:nvGraphicFramePr>
        <p:xfrm>
          <a:off x="6240463" y="1254125"/>
          <a:ext cx="5449887" cy="357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91781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5E9CB927-1360-C27B-CA32-F3489B0CABD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65768389"/>
              </p:ext>
            </p:extLst>
          </p:nvPr>
        </p:nvGraphicFramePr>
        <p:xfrm>
          <a:off x="427038" y="1250950"/>
          <a:ext cx="5399087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67FF651-F172-1E2F-5866-074B159F54B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5149221"/>
              </p:ext>
            </p:extLst>
          </p:nvPr>
        </p:nvGraphicFramePr>
        <p:xfrm>
          <a:off x="6240463" y="1254125"/>
          <a:ext cx="5449887" cy="4564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A34C174-F331-AEFF-634C-B35085DF4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40" y="6153"/>
            <a:ext cx="9524717" cy="844799"/>
          </a:xfrm>
        </p:spPr>
        <p:txBody>
          <a:bodyPr>
            <a:normAutofit/>
          </a:bodyPr>
          <a:lstStyle/>
          <a:p>
            <a:r>
              <a:rPr lang="en-US" sz="2900" dirty="0"/>
              <a:t>#3 Trend: Shifting towards larger aircraft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35E6C3-2813-4265-405A-1BDC631C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DLH Board Presentation | </a:t>
            </a:r>
            <a:fld id="{F428E263-A6CB-40FB-9DD4-494FF9CEDD0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 descr="C:\Users\John DeCoster\AppData\Local\Microsoft\Windows\Temporary Internet Files\Content.Outlook\WAKPRAHI\Logo New.jpg">
            <a:extLst>
              <a:ext uri="{FF2B5EF4-FFF2-40B4-BE49-F238E27FC236}">
                <a16:creationId xmlns:a16="http://schemas.microsoft.com/office/drawing/2014/main" id="{26E105DE-75EF-910E-F0C8-BED47BDED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02420"/>
            <a:ext cx="2566737" cy="85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D4609A-10BF-9AE4-33E0-E60824E54D98}"/>
              </a:ext>
            </a:extLst>
          </p:cNvPr>
          <p:cNvSpPr txBox="1"/>
          <p:nvPr/>
        </p:nvSpPr>
        <p:spPr>
          <a:xfrm>
            <a:off x="4800545" y="2039007"/>
            <a:ext cx="12954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CAGR: 0.8%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EDBB41-34D4-6343-2C86-408C277FE4E8}"/>
              </a:ext>
            </a:extLst>
          </p:cNvPr>
          <p:cNvSpPr txBox="1"/>
          <p:nvPr/>
        </p:nvSpPr>
        <p:spPr>
          <a:xfrm>
            <a:off x="10697558" y="1902372"/>
            <a:ext cx="9058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CAGR: 1.8%</a:t>
            </a:r>
          </a:p>
        </p:txBody>
      </p:sp>
    </p:spTree>
    <p:extLst>
      <p:ext uri="{BB962C8B-B14F-4D97-AF65-F5344CB8AC3E}">
        <p14:creationId xmlns:p14="http://schemas.microsoft.com/office/powerpoint/2010/main" val="2722330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262626"/>
      </a:dk2>
      <a:lt2>
        <a:srgbClr val="E7E6E6"/>
      </a:lt2>
      <a:accent1>
        <a:srgbClr val="2273BA"/>
      </a:accent1>
      <a:accent2>
        <a:srgbClr val="00A1DF"/>
      </a:accent2>
      <a:accent3>
        <a:srgbClr val="9CC7ED"/>
      </a:accent3>
      <a:accent4>
        <a:srgbClr val="0078A7"/>
      </a:accent4>
      <a:accent5>
        <a:srgbClr val="7F7F7F"/>
      </a:accent5>
      <a:accent6>
        <a:srgbClr val="F2F2F2"/>
      </a:accent6>
      <a:hlink>
        <a:srgbClr val="2273BA"/>
      </a:hlink>
      <a:folHlink>
        <a:srgbClr val="00A1D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&amp;B-Overview" id="{84F92A50-8FE4-4ED1-9B02-CE53ADDF611C}" vid="{B4434055-290C-49B7-B5FF-DD8D4D253E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L&amp;B-Overview</Template>
  <TotalTime>17770</TotalTime>
  <Words>3968</Words>
  <Application>Microsoft Office PowerPoint</Application>
  <PresentationFormat>Widescreen</PresentationFormat>
  <Paragraphs>549</Paragraphs>
  <Slides>60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3" baseType="lpstr">
      <vt:lpstr>Arial</vt:lpstr>
      <vt:lpstr>Calibri</vt:lpstr>
      <vt:lpstr>Office Theme</vt:lpstr>
      <vt:lpstr>Duluth International Airport (DLH)</vt:lpstr>
      <vt:lpstr>Presentation</vt:lpstr>
      <vt:lpstr>Recent Key Industry Trends</vt:lpstr>
      <vt:lpstr>Biggest 2024 Change: Growth in premium travel relative to lower-end travel </vt:lpstr>
      <vt:lpstr>2024 might be remembered for airline industry operational difficulties – which is limiting capacity</vt:lpstr>
      <vt:lpstr>#1 Trend: Pilot Shortages. Improved in 2024 and a return to normalcy appears likely (18-24 months)</vt:lpstr>
      <vt:lpstr>#2 Trend: Significant airline operating cost increases – no change yr/yr, but driving larger industry trends… </vt:lpstr>
      <vt:lpstr>Regional Jet dynamics serving relatively smaller markets are changing significantly</vt:lpstr>
      <vt:lpstr>#3 Trend: Shifting towards larger aircraft</vt:lpstr>
      <vt:lpstr>#4 Trend: Shifting of traffic to markets that are growing (migration) &amp; generally leisure-oriented…</vt:lpstr>
      <vt:lpstr>Airports with declines being impacted by various factors*</vt:lpstr>
      <vt:lpstr>Largest airports are seeing similar trends, although carrier strategic plans impacting; this is starting to change…</vt:lpstr>
      <vt:lpstr>Post-COVID: Fastest growing airports now starting to normalize; tied in-part to slowing leisure demand</vt:lpstr>
      <vt:lpstr>#5 Trend: Leisure demand outpacing business travel – this has evolved over the past year.</vt:lpstr>
      <vt:lpstr>#6 Trend: ULCCs growing much faster than network airlines; this continued earlier in year, but with ULCC margin deterioration…</vt:lpstr>
      <vt:lpstr>… this fall will see some dramatic changes in capacity </vt:lpstr>
      <vt:lpstr>Summary: What Changed over the past year</vt:lpstr>
      <vt:lpstr>Where industry is headed over next 5+ years</vt:lpstr>
      <vt:lpstr>  Regional Air Service Trends   </vt:lpstr>
      <vt:lpstr>Regional Airports: While still lagging U.S. growth, 2024 year/year changes were more comparable</vt:lpstr>
      <vt:lpstr>Relative capacity trends regionally are largely driven by relative ULCC changes</vt:lpstr>
      <vt:lpstr>The relative share of low-cost carriers greatly impacts air service (and fares) – very similar to last year</vt:lpstr>
      <vt:lpstr>   Essential Air Service (EAS) Update </vt:lpstr>
      <vt:lpstr>What is Essential Air Service (EAS)?</vt:lpstr>
      <vt:lpstr>EAS is potentially important to DLH given DLH’s proximity to many of these airports</vt:lpstr>
      <vt:lpstr>USDOT Shot Down SkyWest Plans Noted Last Year</vt:lpstr>
      <vt:lpstr>EAS Update: Insanity</vt:lpstr>
      <vt:lpstr>The State of Air Service at DLH</vt:lpstr>
      <vt:lpstr>Pre-COVID: DLH passenger volumes were up almost 26% from 2017 to 2019, with early 2020 up almost 50%</vt:lpstr>
      <vt:lpstr>Post-COVID: DLH 2024 seat capacity will be down about 21% vs 2019</vt:lpstr>
      <vt:lpstr>Most of declines vs 2019 are being driven by UA and AA</vt:lpstr>
      <vt:lpstr>DLH LFs &amp; Yields have generally been solid    </vt:lpstr>
      <vt:lpstr>DLH has been heavily impacted by DL’s focus away from interior hubs post-COVID</vt:lpstr>
      <vt:lpstr>This has resulted in big connecting traffic reductions, particularly at their DTW &amp; MSP Hubs</vt:lpstr>
      <vt:lpstr>DLH is not alone for DL/MSP – big connecting traffic declines are generally across-the-board</vt:lpstr>
      <vt:lpstr>DL’s schedule during 2H24 indicates a return to normalcy is in place</vt:lpstr>
      <vt:lpstr>UA’s hub moves have not been as drastic as DL’s, with the exception of  big growth at DEN</vt:lpstr>
      <vt:lpstr>Likewise, UA connecting traffic at ORD is only down moderately</vt:lpstr>
      <vt:lpstr>While overall UA’s ORD connections are only down moderately, DLH has been hard hit</vt:lpstr>
      <vt:lpstr>UA capacity has been improving, particularly at peak season, but has further to go at DLH</vt:lpstr>
      <vt:lpstr>Breeze Airways Update</vt:lpstr>
      <vt:lpstr>Breeze Overview</vt:lpstr>
      <vt:lpstr>Updated Breeze Route Map: Many new markets since we last met</vt:lpstr>
      <vt:lpstr>Review: Breeze product in-line with DL Offerings</vt:lpstr>
      <vt:lpstr>But at a much lower price point</vt:lpstr>
      <vt:lpstr>Breeze P&amp;L Estimates at historical G4 demand levels</vt:lpstr>
      <vt:lpstr>Where does Breeze stand on DLH</vt:lpstr>
      <vt:lpstr>United/Denver Service Update</vt:lpstr>
      <vt:lpstr>With only regional service exclusively to west, there is ample demand regionally to support service</vt:lpstr>
      <vt:lpstr>Given historical new market stimulation, DLH-DEN O&amp;D market should generate roughly 50 PDEWs annually</vt:lpstr>
      <vt:lpstr>Baseline Forecast of about 53.7 passengers per trip or about an 83.8% LF on a CRJ-700</vt:lpstr>
      <vt:lpstr>But as noted earlier, operating costs have increased significantly since UA/OO interest in route &amp; SCASD award</vt:lpstr>
      <vt:lpstr>Operating Costs are estimated to have increased by over $3.7 million annually on the DLH-DEN route</vt:lpstr>
      <vt:lpstr>What UA/OO Needs for DEN-DLH</vt:lpstr>
      <vt:lpstr>DLH Air Service going forward: Summary by Airline</vt:lpstr>
      <vt:lpstr>Delta Air Lines</vt:lpstr>
      <vt:lpstr>United Airlines</vt:lpstr>
      <vt:lpstr>Sun Country Airlines</vt:lpstr>
      <vt:lpstr>Other Airlines</vt:lpstr>
      <vt:lpstr>PowerPoint Presentation</vt:lpstr>
    </vt:vector>
  </TitlesOfParts>
  <Company>Landrum &amp; Brown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L&amp;B</dc:title>
  <dc:creator>Robert Bown</dc:creator>
  <cp:lastModifiedBy>Mike Bown</cp:lastModifiedBy>
  <cp:revision>576</cp:revision>
  <dcterms:created xsi:type="dcterms:W3CDTF">2018-08-07T17:02:38Z</dcterms:created>
  <dcterms:modified xsi:type="dcterms:W3CDTF">2024-08-27T16:03:13Z</dcterms:modified>
</cp:coreProperties>
</file>