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5"/>
  </p:notesMasterIdLst>
  <p:sldIdLst>
    <p:sldId id="276" r:id="rId2"/>
    <p:sldId id="268" r:id="rId3"/>
    <p:sldId id="271" r:id="rId4"/>
  </p:sldIdLst>
  <p:sldSz cx="9144000" cy="5143500" type="screen16x9"/>
  <p:notesSz cx="6858000" cy="9144000"/>
  <p:embeddedFontLst>
    <p:embeddedFont>
      <p:font typeface="Nunito Sans" pitchFamily="2" charset="0"/>
      <p:regular r:id="rId6"/>
      <p:bold r:id="rId7"/>
      <p:italic r:id="rId8"/>
      <p:boldItalic r:id="rId9"/>
    </p:embeddedFont>
    <p:embeddedFont>
      <p:font typeface="Nunito Sans ExtraBold" pitchFamily="2" charset="0"/>
      <p:bold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418"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83410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45013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0"/>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11"/>
          <p:cNvSpPr txBox="1"/>
          <p:nvPr/>
        </p:nvSpPr>
        <p:spPr>
          <a:xfrm>
            <a:off x="620300" y="582650"/>
            <a:ext cx="53877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 sz="3600" b="1">
                <a:solidFill>
                  <a:srgbClr val="005AA1"/>
                </a:solidFill>
                <a:latin typeface="Nunito Sans"/>
                <a:ea typeface="Nunito Sans"/>
                <a:cs typeface="Nunito Sans"/>
                <a:sym typeface="Nunito Sans"/>
              </a:rPr>
              <a:t>Headline for the page.</a:t>
            </a:r>
            <a:endParaRPr sz="3600" b="1" i="0" u="none" strike="noStrike" cap="none">
              <a:solidFill>
                <a:srgbClr val="005AA1"/>
              </a:solidFill>
              <a:latin typeface="Nunito Sans"/>
              <a:ea typeface="Nunito Sans"/>
              <a:cs typeface="Nunito Sans"/>
              <a:sym typeface="Nunito Sans"/>
            </a:endParaRPr>
          </a:p>
        </p:txBody>
      </p:sp>
      <p:sp>
        <p:nvSpPr>
          <p:cNvPr id="38" name="Google Shape;38;p11"/>
          <p:cNvSpPr txBox="1"/>
          <p:nvPr/>
        </p:nvSpPr>
        <p:spPr>
          <a:xfrm>
            <a:off x="620300" y="2073275"/>
            <a:ext cx="81447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434343"/>
                </a:solidFill>
                <a:latin typeface="Nunito Sans"/>
                <a:ea typeface="Nunito Sans"/>
                <a:cs typeface="Nunito Sans"/>
                <a:sym typeface="Nunito Sans"/>
              </a:rPr>
              <a:t>Lorem ipsum dolor sit amet, consectetur adipiscing elit. Donec purus tortor, venenatis id nisi non, dignissim egestas ligula. Praesent scelerisque, libero sed lobortis efficitur, mauris nunc maximus purus, id faucibus mi elit vel tellus. </a:t>
            </a:r>
            <a:endParaRPr sz="1600" b="0" i="0" u="none" strike="noStrike" cap="none">
              <a:solidFill>
                <a:srgbClr val="434343"/>
              </a:solidFill>
              <a:latin typeface="Nunito Sans ExtraBold"/>
              <a:ea typeface="Nunito Sans ExtraBold"/>
              <a:cs typeface="Nunito Sans ExtraBold"/>
              <a:sym typeface="Nunito Sans ExtraBold"/>
            </a:endParaRPr>
          </a:p>
        </p:txBody>
      </p:sp>
      <p:sp>
        <p:nvSpPr>
          <p:cNvPr id="39" name="Google Shape;39;p11"/>
          <p:cNvSpPr txBox="1"/>
          <p:nvPr/>
        </p:nvSpPr>
        <p:spPr>
          <a:xfrm>
            <a:off x="620300" y="1377175"/>
            <a:ext cx="7018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5AA1"/>
                </a:solidFill>
                <a:latin typeface="Nunito Sans ExtraBold"/>
                <a:ea typeface="Nunito Sans ExtraBold"/>
                <a:cs typeface="Nunito Sans ExtraBold"/>
                <a:sym typeface="Nunito Sans ExtraBold"/>
              </a:rPr>
              <a:t>Subheadline for this slide.</a:t>
            </a:r>
            <a:endParaRPr sz="2400" b="0" i="0" u="none" strike="noStrike" cap="none">
              <a:solidFill>
                <a:srgbClr val="005AA1"/>
              </a:solidFill>
              <a:latin typeface="Nunito Sans ExtraBold"/>
              <a:ea typeface="Nunito Sans ExtraBold"/>
              <a:cs typeface="Nunito Sans ExtraBold"/>
              <a:sym typeface="Nunito Sans ExtraBo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005AA1"/>
              </a:buClr>
              <a:buSzPts val="3600"/>
              <a:buFont typeface="Nunito Sans"/>
              <a:buNone/>
              <a:defRPr sz="3600" b="1" i="0" u="none" strike="noStrike" cap="none">
                <a:solidFill>
                  <a:srgbClr val="005AA1"/>
                </a:solidFill>
                <a:latin typeface="Nunito Sans"/>
                <a:ea typeface="Nunito Sans"/>
                <a:cs typeface="Nunito Sans"/>
                <a:sym typeface="Nunito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1pPr>
            <a:lvl2pPr marL="914400" marR="0" lvl="1"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2pPr>
            <a:lvl3pPr marL="1371600" marR="0" lvl="2"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3pPr>
            <a:lvl4pPr marL="1828800" marR="0" lvl="3"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4pPr>
            <a:lvl5pPr marL="2286000" marR="0" lvl="4"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5pPr>
            <a:lvl6pPr marL="2743200" marR="0" lvl="5"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6pPr>
            <a:lvl7pPr marL="3200400" marR="0" lvl="6"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7pPr>
            <a:lvl8pPr marL="3657600" marR="0" lvl="7"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8pPr>
            <a:lvl9pPr marL="4114800" marR="0" lvl="8"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9pPr>
          </a:lstStyle>
          <a:p>
            <a:endParaRPr/>
          </a:p>
        </p:txBody>
      </p:sp>
      <p:sp>
        <p:nvSpPr>
          <p:cNvPr id="8" name="Google Shape;8;p1"/>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Google Shape;9;p1"/>
          <p:cNvPicPr preferRelativeResize="0"/>
          <p:nvPr/>
        </p:nvPicPr>
        <p:blipFill rotWithShape="1">
          <a:blip r:embed="rId6">
            <a:alphaModFix/>
          </a:blip>
          <a:srcRect/>
          <a:stretch/>
        </p:blipFill>
        <p:spPr>
          <a:xfrm>
            <a:off x="313450" y="4655250"/>
            <a:ext cx="1418226" cy="3449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4" r:id="rId2"/>
    <p:sldLayoutId id="2147483656"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A471AD-3859-33A2-140C-66187530948B}"/>
              </a:ext>
            </a:extLst>
          </p:cNvPr>
          <p:cNvSpPr>
            <a:spLocks noGrp="1"/>
          </p:cNvSpPr>
          <p:nvPr>
            <p:ph type="ctrTitle"/>
          </p:nvPr>
        </p:nvSpPr>
        <p:spPr>
          <a:xfrm>
            <a:off x="384279" y="418003"/>
            <a:ext cx="8520600" cy="895539"/>
          </a:xfrm>
        </p:spPr>
        <p:txBody>
          <a:bodyPr>
            <a:normAutofit fontScale="90000"/>
          </a:bodyPr>
          <a:lstStyle/>
          <a:p>
            <a:r>
              <a:rPr lang="en-US" sz="2700" b="1" dirty="0">
                <a:solidFill>
                  <a:srgbClr val="005AA1"/>
                </a:solidFill>
                <a:latin typeface="Nunito Sans"/>
              </a:rPr>
              <a:t>Operations/Construction/Projects/Planning Update</a:t>
            </a:r>
            <a:br>
              <a:rPr lang="en-US" sz="4800" b="1" dirty="0">
                <a:solidFill>
                  <a:srgbClr val="005AA1"/>
                </a:solidFill>
                <a:latin typeface="Nunito Sans"/>
                <a:sym typeface="Nunito Sans"/>
              </a:rPr>
            </a:br>
            <a:endParaRPr lang="en-US" dirty="0"/>
          </a:p>
        </p:txBody>
      </p:sp>
      <p:sp>
        <p:nvSpPr>
          <p:cNvPr id="6" name="Subtitle 5">
            <a:extLst>
              <a:ext uri="{FF2B5EF4-FFF2-40B4-BE49-F238E27FC236}">
                <a16:creationId xmlns:a16="http://schemas.microsoft.com/office/drawing/2014/main" id="{13889D7D-CBBC-96D1-D888-CEBD00EBDE28}"/>
              </a:ext>
            </a:extLst>
          </p:cNvPr>
          <p:cNvSpPr>
            <a:spLocks noGrp="1"/>
          </p:cNvSpPr>
          <p:nvPr>
            <p:ph type="subTitle" idx="1"/>
          </p:nvPr>
        </p:nvSpPr>
        <p:spPr>
          <a:xfrm>
            <a:off x="311700" y="663262"/>
            <a:ext cx="8520600" cy="3771234"/>
          </a:xfrm>
        </p:spPr>
        <p:txBody>
          <a:bodyPr>
            <a:normAutofit/>
          </a:bodyPr>
          <a:lstStyle/>
          <a:p>
            <a:pPr marL="127000" indent="0" algn="l"/>
            <a:r>
              <a:rPr lang="en-US" sz="1800" b="1" i="0" u="none" strike="noStrike" baseline="0" dirty="0">
                <a:latin typeface="ArialMT"/>
              </a:rPr>
              <a:t>Duluth International Airport:</a:t>
            </a:r>
          </a:p>
          <a:p>
            <a:pPr marL="127000" indent="0" algn="l"/>
            <a:endParaRPr lang="en-US" sz="1800" b="0" i="0" u="none" strike="noStrike" baseline="0" dirty="0">
              <a:latin typeface="ArialMT"/>
            </a:endParaRPr>
          </a:p>
          <a:p>
            <a:pPr algn="l">
              <a:buFont typeface="Arial" panose="020B0604020202020204" pitchFamily="34" charset="0"/>
              <a:buChar char="•"/>
            </a:pPr>
            <a:r>
              <a:rPr lang="en-US" sz="1800" b="0" i="0" u="none" strike="noStrike" baseline="0" dirty="0">
                <a:latin typeface="ArialMT"/>
              </a:rPr>
              <a:t>Air Traffic Control Tower</a:t>
            </a:r>
          </a:p>
          <a:p>
            <a:pPr algn="l">
              <a:buFont typeface="Arial" panose="020B0604020202020204" pitchFamily="34" charset="0"/>
              <a:buChar char="•"/>
            </a:pPr>
            <a:r>
              <a:rPr lang="en-US" sz="1800" b="0" i="0" u="none" strike="noStrike" baseline="0" dirty="0">
                <a:latin typeface="ArialMT"/>
              </a:rPr>
              <a:t>Taxiway A – Phase 3 Construction </a:t>
            </a:r>
          </a:p>
          <a:p>
            <a:pPr algn="l">
              <a:buFont typeface="Arial" panose="020B0604020202020204" pitchFamily="34" charset="0"/>
              <a:buChar char="•"/>
            </a:pPr>
            <a:r>
              <a:rPr lang="en-US" sz="1800" dirty="0">
                <a:latin typeface="ArialMT"/>
              </a:rPr>
              <a:t>Midfield Ramp Reconstruction – Phase 2</a:t>
            </a:r>
          </a:p>
          <a:p>
            <a:pPr algn="l">
              <a:buFont typeface="Arial" panose="020B0604020202020204" pitchFamily="34" charset="0"/>
              <a:buChar char="•"/>
            </a:pPr>
            <a:r>
              <a:rPr lang="en-US" sz="1800" dirty="0">
                <a:latin typeface="ArialMT"/>
              </a:rPr>
              <a:t>148</a:t>
            </a:r>
            <a:r>
              <a:rPr lang="en-US" sz="1800" baseline="30000" dirty="0">
                <a:latin typeface="ArialMT"/>
              </a:rPr>
              <a:t>th</a:t>
            </a:r>
            <a:r>
              <a:rPr lang="en-US" sz="1800" dirty="0">
                <a:latin typeface="ArialMT"/>
              </a:rPr>
              <a:t> Back Stateside – 747, 747, 777, C17, C17</a:t>
            </a:r>
          </a:p>
          <a:p>
            <a:pPr algn="l">
              <a:buFont typeface="Arial" panose="020B0604020202020204" pitchFamily="34" charset="0"/>
              <a:buChar char="•"/>
            </a:pPr>
            <a:r>
              <a:rPr lang="en-US" sz="1800" b="0" i="0" u="none" strike="noStrike" baseline="0" dirty="0">
                <a:latin typeface="ArialMT"/>
              </a:rPr>
              <a:t>Customs and Boarder Protection (CBP) Federal Inspection Services Construction</a:t>
            </a:r>
          </a:p>
          <a:p>
            <a:pPr marL="127000" indent="0" algn="l"/>
            <a:endParaRPr lang="en-US" sz="1800" b="0" i="0" u="none" strike="noStrike" baseline="0" dirty="0">
              <a:latin typeface="ArialMT"/>
            </a:endParaRPr>
          </a:p>
          <a:p>
            <a:pPr marL="127000" indent="0" algn="l"/>
            <a:r>
              <a:rPr lang="en-US" sz="1800" b="1" dirty="0">
                <a:latin typeface="ArialMT"/>
              </a:rPr>
              <a:t>Sky Harbor Airport:</a:t>
            </a:r>
            <a:endParaRPr lang="en-US" sz="1800" dirty="0">
              <a:latin typeface="ArialMT"/>
            </a:endParaRPr>
          </a:p>
          <a:p>
            <a:pPr marL="412750" indent="-285750" algn="l">
              <a:buFont typeface="Arial" panose="020B0604020202020204" pitchFamily="34" charset="0"/>
              <a:buChar char="•"/>
            </a:pPr>
            <a:r>
              <a:rPr lang="en-US" sz="1800" b="0" i="0" u="none" strike="noStrike" baseline="0" dirty="0">
                <a:latin typeface="ArialMT"/>
              </a:rPr>
              <a:t>General Aviation Terminal Construction – Substantial Completion</a:t>
            </a:r>
          </a:p>
          <a:p>
            <a:pPr marL="412750" indent="-285750" algn="l">
              <a:buFont typeface="Arial" panose="020B0604020202020204" pitchFamily="34" charset="0"/>
              <a:buChar char="•"/>
            </a:pPr>
            <a:r>
              <a:rPr lang="en-US" sz="1800" dirty="0">
                <a:latin typeface="ArialMT"/>
              </a:rPr>
              <a:t>Snow Removal Equipment Building Construction - </a:t>
            </a:r>
            <a:r>
              <a:rPr lang="en-US" sz="1800" b="0" i="0" u="none" strike="noStrike" baseline="0" dirty="0">
                <a:latin typeface="ArialMT"/>
              </a:rPr>
              <a:t>Substantial Completion</a:t>
            </a:r>
            <a:endParaRPr lang="en-US" sz="1800" dirty="0">
              <a:latin typeface="ArialMT"/>
            </a:endParaRPr>
          </a:p>
        </p:txBody>
      </p:sp>
    </p:spTree>
    <p:extLst>
      <p:ext uri="{BB962C8B-B14F-4D97-AF65-F5344CB8AC3E}">
        <p14:creationId xmlns:p14="http://schemas.microsoft.com/office/powerpoint/2010/main" val="1519692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415871" y="241287"/>
            <a:ext cx="8312258" cy="492412"/>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sym typeface="Nunito Sans"/>
              </a:rPr>
              <a:t>Construction Update – Taxiway C South –  Finishing Up Construction</a:t>
            </a:r>
          </a:p>
        </p:txBody>
      </p:sp>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pic>
        <p:nvPicPr>
          <p:cNvPr id="3" name="Picture 2">
            <a:extLst>
              <a:ext uri="{FF2B5EF4-FFF2-40B4-BE49-F238E27FC236}">
                <a16:creationId xmlns:a16="http://schemas.microsoft.com/office/drawing/2014/main" id="{E599443A-49CF-A7BF-3212-36029FB0CFE4}"/>
              </a:ext>
            </a:extLst>
          </p:cNvPr>
          <p:cNvPicPr>
            <a:picLocks noChangeAspect="1"/>
          </p:cNvPicPr>
          <p:nvPr/>
        </p:nvPicPr>
        <p:blipFill>
          <a:blip r:embed="rId4"/>
          <a:srcRect/>
          <a:stretch/>
        </p:blipFill>
        <p:spPr>
          <a:xfrm>
            <a:off x="4884380" y="808032"/>
            <a:ext cx="3843749" cy="2882811"/>
          </a:xfrm>
          <a:prstGeom prst="rect">
            <a:avLst/>
          </a:prstGeom>
        </p:spPr>
      </p:pic>
      <p:pic>
        <p:nvPicPr>
          <p:cNvPr id="4" name="Picture 3">
            <a:extLst>
              <a:ext uri="{FF2B5EF4-FFF2-40B4-BE49-F238E27FC236}">
                <a16:creationId xmlns:a16="http://schemas.microsoft.com/office/drawing/2014/main" id="{F60DFA1E-A675-5143-F86D-21DE0DB3E69F}"/>
              </a:ext>
            </a:extLst>
          </p:cNvPr>
          <p:cNvPicPr>
            <a:picLocks noChangeAspect="1"/>
          </p:cNvPicPr>
          <p:nvPr/>
        </p:nvPicPr>
        <p:blipFill>
          <a:blip r:embed="rId5"/>
          <a:stretch>
            <a:fillRect/>
          </a:stretch>
        </p:blipFill>
        <p:spPr>
          <a:xfrm>
            <a:off x="415871" y="802706"/>
            <a:ext cx="4270429" cy="2888138"/>
          </a:xfrm>
          <a:prstGeom prst="rect">
            <a:avLst/>
          </a:prstGeom>
        </p:spPr>
      </p:pic>
    </p:spTree>
    <p:extLst>
      <p:ext uri="{BB962C8B-B14F-4D97-AF65-F5344CB8AC3E}">
        <p14:creationId xmlns:p14="http://schemas.microsoft.com/office/powerpoint/2010/main" val="2007918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415871" y="241287"/>
            <a:ext cx="8312258" cy="492412"/>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sym typeface="Nunito Sans"/>
              </a:rPr>
              <a:t>Construction Update – Midfield Ramp Phase 2 –  Under Construction</a:t>
            </a:r>
          </a:p>
        </p:txBody>
      </p:sp>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pic>
        <p:nvPicPr>
          <p:cNvPr id="3" name="Picture 2">
            <a:extLst>
              <a:ext uri="{FF2B5EF4-FFF2-40B4-BE49-F238E27FC236}">
                <a16:creationId xmlns:a16="http://schemas.microsoft.com/office/drawing/2014/main" id="{E599443A-49CF-A7BF-3212-36029FB0CFE4}"/>
              </a:ext>
            </a:extLst>
          </p:cNvPr>
          <p:cNvPicPr>
            <a:picLocks noChangeAspect="1"/>
          </p:cNvPicPr>
          <p:nvPr/>
        </p:nvPicPr>
        <p:blipFill>
          <a:blip r:embed="rId4"/>
          <a:srcRect/>
          <a:stretch/>
        </p:blipFill>
        <p:spPr>
          <a:xfrm>
            <a:off x="415871" y="861820"/>
            <a:ext cx="3843748" cy="2882811"/>
          </a:xfrm>
          <a:prstGeom prst="rect">
            <a:avLst/>
          </a:prstGeom>
        </p:spPr>
      </p:pic>
      <p:pic>
        <p:nvPicPr>
          <p:cNvPr id="6" name="Picture 5">
            <a:extLst>
              <a:ext uri="{FF2B5EF4-FFF2-40B4-BE49-F238E27FC236}">
                <a16:creationId xmlns:a16="http://schemas.microsoft.com/office/drawing/2014/main" id="{E14961BD-7CFB-AA82-FB4D-DF7D4F499A68}"/>
              </a:ext>
            </a:extLst>
          </p:cNvPr>
          <p:cNvPicPr>
            <a:picLocks noChangeAspect="1"/>
          </p:cNvPicPr>
          <p:nvPr/>
        </p:nvPicPr>
        <p:blipFill>
          <a:blip r:embed="rId5"/>
          <a:srcRect/>
          <a:stretch/>
        </p:blipFill>
        <p:spPr>
          <a:xfrm>
            <a:off x="4582607" y="807659"/>
            <a:ext cx="3988181" cy="2991135"/>
          </a:xfrm>
          <a:prstGeom prst="rect">
            <a:avLst/>
          </a:prstGeom>
        </p:spPr>
      </p:pic>
    </p:spTree>
    <p:extLst>
      <p:ext uri="{BB962C8B-B14F-4D97-AF65-F5344CB8AC3E}">
        <p14:creationId xmlns:p14="http://schemas.microsoft.com/office/powerpoint/2010/main" val="403534124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981</TotalTime>
  <Words>92</Words>
  <Application>Microsoft Office PowerPoint</Application>
  <PresentationFormat>On-screen Show (16:9)</PresentationFormat>
  <Paragraphs>14</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Nunito Sans ExtraBold</vt:lpstr>
      <vt:lpstr>Nunito Sans</vt:lpstr>
      <vt:lpstr>ArialMT</vt:lpstr>
      <vt:lpstr>Arial</vt:lpstr>
      <vt:lpstr>Simple Light</vt:lpstr>
      <vt:lpstr>Operations/Construction/Projects/Planning Update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Kaci Nowicki</dc:creator>
  <cp:lastModifiedBy>Mark Papko</cp:lastModifiedBy>
  <cp:revision>37</cp:revision>
  <dcterms:modified xsi:type="dcterms:W3CDTF">2024-10-15T14:01:11Z</dcterms:modified>
</cp:coreProperties>
</file>