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7"/>
  </p:notesMasterIdLst>
  <p:sldIdLst>
    <p:sldId id="264" r:id="rId2"/>
    <p:sldId id="268" r:id="rId3"/>
    <p:sldId id="270" r:id="rId4"/>
    <p:sldId id="273" r:id="rId5"/>
    <p:sldId id="271" r:id="rId6"/>
  </p:sldIdLst>
  <p:sldSz cx="9144000" cy="5143500" type="screen16x9"/>
  <p:notesSz cx="6858000" cy="9144000"/>
  <p:embeddedFontLst>
    <p:embeddedFont>
      <p:font typeface="Nunito Sans" pitchFamily="2" charset="0"/>
      <p:regular r:id="rId8"/>
      <p:bold r:id="rId9"/>
      <p:italic r:id="rId10"/>
      <p:boldItalic r:id="rId11"/>
    </p:embeddedFont>
    <p:embeddedFont>
      <p:font typeface="Nunito Sans ExtraBold" pitchFamily="2"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20915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83410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4"/>
        <p:cNvGrpSpPr/>
        <p:nvPr/>
      </p:nvGrpSpPr>
      <p:grpSpPr>
        <a:xfrm>
          <a:off x="0" y="0"/>
          <a:ext cx="0" cy="0"/>
          <a:chOff x="0" y="0"/>
          <a:chExt cx="0" cy="0"/>
        </a:xfrm>
      </p:grpSpPr>
      <p:sp>
        <p:nvSpPr>
          <p:cNvPr id="25" name="Google Shape;25;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6" name="Google Shape;26;p7"/>
          <p:cNvSpPr txBox="1">
            <a:spLocks noGrp="1"/>
          </p:cNvSpPr>
          <p:nvPr>
            <p:ph type="body" idx="1"/>
          </p:nvPr>
        </p:nvSpPr>
        <p:spPr>
          <a:xfrm>
            <a:off x="311700" y="1389600"/>
            <a:ext cx="39267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4"/>
        <p:cNvGrpSpPr/>
        <p:nvPr/>
      </p:nvGrpSpPr>
      <p:grpSpPr>
        <a:xfrm>
          <a:off x="0" y="0"/>
          <a:ext cx="0" cy="0"/>
          <a:chOff x="0" y="0"/>
          <a:chExt cx="0" cy="0"/>
        </a:xfrm>
      </p:grpSpPr>
      <p:sp>
        <p:nvSpPr>
          <p:cNvPr id="35" name="Google Shape;35;p10"/>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
        <p:cNvGrpSpPr/>
        <p:nvPr/>
      </p:nvGrpSpPr>
      <p:grpSpPr>
        <a:xfrm>
          <a:off x="0" y="0"/>
          <a:ext cx="0" cy="0"/>
          <a:chOff x="0" y="0"/>
          <a:chExt cx="0" cy="0"/>
        </a:xfrm>
      </p:grpSpPr>
      <p:sp>
        <p:nvSpPr>
          <p:cNvPr id="37" name="Google Shape;37;p11"/>
          <p:cNvSpPr txBox="1"/>
          <p:nvPr/>
        </p:nvSpPr>
        <p:spPr>
          <a:xfrm>
            <a:off x="620300" y="582650"/>
            <a:ext cx="53877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 sz="3600" b="1">
                <a:solidFill>
                  <a:srgbClr val="005AA1"/>
                </a:solidFill>
                <a:latin typeface="Nunito Sans"/>
                <a:ea typeface="Nunito Sans"/>
                <a:cs typeface="Nunito Sans"/>
                <a:sym typeface="Nunito Sans"/>
              </a:rPr>
              <a:t>Headline for the page.</a:t>
            </a:r>
            <a:endParaRPr sz="3600" b="1" i="0" u="none" strike="noStrike" cap="none">
              <a:solidFill>
                <a:srgbClr val="005AA1"/>
              </a:solidFill>
              <a:latin typeface="Nunito Sans"/>
              <a:ea typeface="Nunito Sans"/>
              <a:cs typeface="Nunito Sans"/>
              <a:sym typeface="Nunito Sans"/>
            </a:endParaRPr>
          </a:p>
        </p:txBody>
      </p:sp>
      <p:sp>
        <p:nvSpPr>
          <p:cNvPr id="38" name="Google Shape;38;p11"/>
          <p:cNvSpPr txBox="1"/>
          <p:nvPr/>
        </p:nvSpPr>
        <p:spPr>
          <a:xfrm>
            <a:off x="620300" y="2073275"/>
            <a:ext cx="8144700" cy="92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rgbClr val="434343"/>
                </a:solidFill>
                <a:latin typeface="Nunito Sans"/>
                <a:ea typeface="Nunito Sans"/>
                <a:cs typeface="Nunito Sans"/>
                <a:sym typeface="Nunito Sans"/>
              </a:rPr>
              <a:t>Lorem ipsum dolor sit amet, consectetur adipiscing elit. Donec purus tortor, venenatis id nisi non, dignissim egestas ligula. Praesent scelerisque, libero sed lobortis efficitur, mauris nunc maximus purus, id faucibus mi elit vel tellus. </a:t>
            </a:r>
            <a:endParaRPr sz="1600" b="0" i="0" u="none" strike="noStrike" cap="none">
              <a:solidFill>
                <a:srgbClr val="434343"/>
              </a:solidFill>
              <a:latin typeface="Nunito Sans ExtraBold"/>
              <a:ea typeface="Nunito Sans ExtraBold"/>
              <a:cs typeface="Nunito Sans ExtraBold"/>
              <a:sym typeface="Nunito Sans ExtraBold"/>
            </a:endParaRPr>
          </a:p>
        </p:txBody>
      </p:sp>
      <p:sp>
        <p:nvSpPr>
          <p:cNvPr id="39" name="Google Shape;39;p11"/>
          <p:cNvSpPr txBox="1"/>
          <p:nvPr/>
        </p:nvSpPr>
        <p:spPr>
          <a:xfrm>
            <a:off x="620300" y="1377175"/>
            <a:ext cx="70188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5AA1"/>
                </a:solidFill>
                <a:latin typeface="Nunito Sans ExtraBold"/>
                <a:ea typeface="Nunito Sans ExtraBold"/>
                <a:cs typeface="Nunito Sans ExtraBold"/>
                <a:sym typeface="Nunito Sans ExtraBold"/>
              </a:rPr>
              <a:t>Subheadline for this slide.</a:t>
            </a:r>
            <a:endParaRPr sz="2400" b="0" i="0" u="none" strike="noStrike" cap="none">
              <a:solidFill>
                <a:srgbClr val="005AA1"/>
              </a:solidFill>
              <a:latin typeface="Nunito Sans ExtraBold"/>
              <a:ea typeface="Nunito Sans ExtraBold"/>
              <a:cs typeface="Nunito Sans ExtraBold"/>
              <a:sym typeface="Nunito Sans ExtraBo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rgbClr val="005AA1"/>
              </a:buClr>
              <a:buSzPts val="3600"/>
              <a:buFont typeface="Nunito Sans"/>
              <a:buNone/>
              <a:defRPr sz="3600" b="1" i="0" u="none" strike="noStrike" cap="none">
                <a:solidFill>
                  <a:srgbClr val="005AA1"/>
                </a:solidFill>
                <a:latin typeface="Nunito Sans"/>
                <a:ea typeface="Nunito Sans"/>
                <a:cs typeface="Nunito Sans"/>
                <a:sym typeface="Nunito Sa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1pPr>
            <a:lvl2pPr marL="914400" marR="0" lvl="1"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2pPr>
            <a:lvl3pPr marL="1371600" marR="0" lvl="2"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3pPr>
            <a:lvl4pPr marL="1828800" marR="0" lvl="3"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4pPr>
            <a:lvl5pPr marL="2286000" marR="0" lvl="4"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5pPr>
            <a:lvl6pPr marL="2743200" marR="0" lvl="5"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6pPr>
            <a:lvl7pPr marL="3200400" marR="0" lvl="6"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7pPr>
            <a:lvl8pPr marL="3657600" marR="0" lvl="7"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8pPr>
            <a:lvl9pPr marL="4114800" marR="0" lvl="8"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9pPr>
          </a:lstStyle>
          <a:p>
            <a:endParaRPr/>
          </a:p>
        </p:txBody>
      </p:sp>
      <p:sp>
        <p:nvSpPr>
          <p:cNvPr id="8" name="Google Shape;8;p1"/>
          <p:cNvSpPr/>
          <p:nvPr/>
        </p:nvSpPr>
        <p:spPr>
          <a:xfrm rot="10800000">
            <a:off x="0" y="4503075"/>
            <a:ext cx="9144000" cy="640500"/>
          </a:xfrm>
          <a:prstGeom prst="rect">
            <a:avLst/>
          </a:prstGeom>
          <a:gradFill>
            <a:gsLst>
              <a:gs pos="0">
                <a:srgbClr val="005AA1"/>
              </a:gs>
              <a:gs pos="100000">
                <a:srgbClr val="00295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 name="Google Shape;9;p1"/>
          <p:cNvPicPr preferRelativeResize="0"/>
          <p:nvPr/>
        </p:nvPicPr>
        <p:blipFill rotWithShape="1">
          <a:blip r:embed="rId7">
            <a:alphaModFix/>
          </a:blip>
          <a:srcRect/>
          <a:stretch/>
        </p:blipFill>
        <p:spPr>
          <a:xfrm>
            <a:off x="313450" y="4655250"/>
            <a:ext cx="1418226" cy="3449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3" r:id="rId2"/>
    <p:sldLayoutId id="2147483654" r:id="rId3"/>
    <p:sldLayoutId id="2147483656" r:id="rId4"/>
    <p:sldLayoutId id="2147483657"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583429" y="241287"/>
            <a:ext cx="8144700" cy="492412"/>
          </a:xfrm>
          <a:prstGeom prst="rect">
            <a:avLst/>
          </a:prstGeom>
          <a:noFill/>
          <a:ln>
            <a:noFill/>
          </a:ln>
        </p:spPr>
        <p:txBody>
          <a:bodyPr spcFirstLastPara="1" wrap="square" lIns="91425" tIns="91425" rIns="91425" bIns="91425" anchor="t" anchorCtr="0">
            <a:spAutoFit/>
          </a:bodyPr>
          <a:lstStyle/>
          <a:p>
            <a:pPr>
              <a:buSzPts val="3600"/>
            </a:pPr>
            <a:r>
              <a:rPr lang="en-US" sz="2000" b="1" dirty="0">
                <a:solidFill>
                  <a:srgbClr val="005AA1"/>
                </a:solidFill>
                <a:latin typeface="Nunito Sans"/>
                <a:sym typeface="Nunito Sans"/>
              </a:rPr>
              <a:t>Construction Update – Taxiway A – Opened on August 26</a:t>
            </a:r>
          </a:p>
        </p:txBody>
      </p:sp>
      <p:sp>
        <p:nvSpPr>
          <p:cNvPr id="57" name="Google Shape;57;p13"/>
          <p:cNvSpPr/>
          <p:nvPr/>
        </p:nvSpPr>
        <p:spPr>
          <a:xfrm rot="10800000">
            <a:off x="0" y="4503075"/>
            <a:ext cx="9144000" cy="640500"/>
          </a:xfrm>
          <a:prstGeom prst="rect">
            <a:avLst/>
          </a:prstGeom>
          <a:gradFill>
            <a:gsLst>
              <a:gs pos="0">
                <a:srgbClr val="005AA1"/>
              </a:gs>
              <a:gs pos="100000">
                <a:srgbClr val="00295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8" name="Google Shape;58;p13"/>
          <p:cNvPicPr preferRelativeResize="0"/>
          <p:nvPr/>
        </p:nvPicPr>
        <p:blipFill rotWithShape="1">
          <a:blip r:embed="rId3">
            <a:alphaModFix/>
          </a:blip>
          <a:srcRect/>
          <a:stretch/>
        </p:blipFill>
        <p:spPr>
          <a:xfrm>
            <a:off x="313450" y="4655250"/>
            <a:ext cx="1418226" cy="344975"/>
          </a:xfrm>
          <a:prstGeom prst="rect">
            <a:avLst/>
          </a:prstGeom>
          <a:noFill/>
          <a:ln>
            <a:noFill/>
          </a:ln>
        </p:spPr>
      </p:pic>
      <p:pic>
        <p:nvPicPr>
          <p:cNvPr id="5" name="Picture 4">
            <a:extLst>
              <a:ext uri="{FF2B5EF4-FFF2-40B4-BE49-F238E27FC236}">
                <a16:creationId xmlns:a16="http://schemas.microsoft.com/office/drawing/2014/main" id="{6A25A4CD-36C2-0ABD-9CED-ACEAE0919F44}"/>
              </a:ext>
            </a:extLst>
          </p:cNvPr>
          <p:cNvPicPr>
            <a:picLocks noChangeAspect="1"/>
          </p:cNvPicPr>
          <p:nvPr/>
        </p:nvPicPr>
        <p:blipFill>
          <a:blip r:embed="rId4"/>
          <a:stretch>
            <a:fillRect/>
          </a:stretch>
        </p:blipFill>
        <p:spPr>
          <a:xfrm>
            <a:off x="373961" y="885874"/>
            <a:ext cx="3947093" cy="2838961"/>
          </a:xfrm>
          <a:prstGeom prst="rect">
            <a:avLst/>
          </a:prstGeom>
        </p:spPr>
      </p:pic>
      <p:pic>
        <p:nvPicPr>
          <p:cNvPr id="7" name="Picture 6">
            <a:extLst>
              <a:ext uri="{FF2B5EF4-FFF2-40B4-BE49-F238E27FC236}">
                <a16:creationId xmlns:a16="http://schemas.microsoft.com/office/drawing/2014/main" id="{C5AC9859-6567-1508-1E46-F8141D3C2B52}"/>
              </a:ext>
            </a:extLst>
          </p:cNvPr>
          <p:cNvPicPr>
            <a:picLocks noChangeAspect="1"/>
          </p:cNvPicPr>
          <p:nvPr/>
        </p:nvPicPr>
        <p:blipFill>
          <a:blip r:embed="rId5"/>
          <a:stretch>
            <a:fillRect/>
          </a:stretch>
        </p:blipFill>
        <p:spPr>
          <a:xfrm>
            <a:off x="4572000" y="885874"/>
            <a:ext cx="4099149" cy="2838961"/>
          </a:xfrm>
          <a:prstGeom prst="rect">
            <a:avLst/>
          </a:prstGeom>
        </p:spPr>
      </p:pic>
    </p:spTree>
    <p:extLst>
      <p:ext uri="{BB962C8B-B14F-4D97-AF65-F5344CB8AC3E}">
        <p14:creationId xmlns:p14="http://schemas.microsoft.com/office/powerpoint/2010/main" val="967942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583429" y="241287"/>
            <a:ext cx="8144700" cy="492412"/>
          </a:xfrm>
          <a:prstGeom prst="rect">
            <a:avLst/>
          </a:prstGeom>
          <a:noFill/>
          <a:ln>
            <a:noFill/>
          </a:ln>
        </p:spPr>
        <p:txBody>
          <a:bodyPr spcFirstLastPara="1" wrap="square" lIns="91425" tIns="91425" rIns="91425" bIns="91425" anchor="t" anchorCtr="0">
            <a:spAutoFit/>
          </a:bodyPr>
          <a:lstStyle/>
          <a:p>
            <a:pPr>
              <a:buSzPts val="3600"/>
            </a:pPr>
            <a:r>
              <a:rPr lang="en-US" sz="2000" b="1" dirty="0">
                <a:solidFill>
                  <a:srgbClr val="005AA1"/>
                </a:solidFill>
                <a:latin typeface="Nunito Sans"/>
                <a:sym typeface="Nunito Sans"/>
              </a:rPr>
              <a:t>Construction Update – Taxiway C South – Under Construction</a:t>
            </a:r>
          </a:p>
        </p:txBody>
      </p:sp>
      <p:sp>
        <p:nvSpPr>
          <p:cNvPr id="57" name="Google Shape;57;p13"/>
          <p:cNvSpPr/>
          <p:nvPr/>
        </p:nvSpPr>
        <p:spPr>
          <a:xfrm rot="10800000">
            <a:off x="0" y="4503075"/>
            <a:ext cx="9144000" cy="640500"/>
          </a:xfrm>
          <a:prstGeom prst="rect">
            <a:avLst/>
          </a:prstGeom>
          <a:gradFill>
            <a:gsLst>
              <a:gs pos="0">
                <a:srgbClr val="005AA1"/>
              </a:gs>
              <a:gs pos="100000">
                <a:srgbClr val="00295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8" name="Google Shape;58;p13"/>
          <p:cNvPicPr preferRelativeResize="0"/>
          <p:nvPr/>
        </p:nvPicPr>
        <p:blipFill rotWithShape="1">
          <a:blip r:embed="rId3">
            <a:alphaModFix/>
          </a:blip>
          <a:srcRect/>
          <a:stretch/>
        </p:blipFill>
        <p:spPr>
          <a:xfrm>
            <a:off x="313450" y="4655250"/>
            <a:ext cx="1418226" cy="344975"/>
          </a:xfrm>
          <a:prstGeom prst="rect">
            <a:avLst/>
          </a:prstGeom>
          <a:noFill/>
          <a:ln>
            <a:noFill/>
          </a:ln>
        </p:spPr>
      </p:pic>
      <p:pic>
        <p:nvPicPr>
          <p:cNvPr id="3" name="Picture 2">
            <a:extLst>
              <a:ext uri="{FF2B5EF4-FFF2-40B4-BE49-F238E27FC236}">
                <a16:creationId xmlns:a16="http://schemas.microsoft.com/office/drawing/2014/main" id="{E599443A-49CF-A7BF-3212-36029FB0CFE4}"/>
              </a:ext>
            </a:extLst>
          </p:cNvPr>
          <p:cNvPicPr>
            <a:picLocks noChangeAspect="1"/>
          </p:cNvPicPr>
          <p:nvPr/>
        </p:nvPicPr>
        <p:blipFill>
          <a:blip r:embed="rId4"/>
          <a:stretch>
            <a:fillRect/>
          </a:stretch>
        </p:blipFill>
        <p:spPr>
          <a:xfrm>
            <a:off x="415871" y="807658"/>
            <a:ext cx="3843749" cy="2991136"/>
          </a:xfrm>
          <a:prstGeom prst="rect">
            <a:avLst/>
          </a:prstGeom>
        </p:spPr>
      </p:pic>
      <p:pic>
        <p:nvPicPr>
          <p:cNvPr id="6" name="Picture 5">
            <a:extLst>
              <a:ext uri="{FF2B5EF4-FFF2-40B4-BE49-F238E27FC236}">
                <a16:creationId xmlns:a16="http://schemas.microsoft.com/office/drawing/2014/main" id="{E14961BD-7CFB-AA82-FB4D-DF7D4F499A68}"/>
              </a:ext>
            </a:extLst>
          </p:cNvPr>
          <p:cNvPicPr>
            <a:picLocks noChangeAspect="1"/>
          </p:cNvPicPr>
          <p:nvPr/>
        </p:nvPicPr>
        <p:blipFill>
          <a:blip r:embed="rId5"/>
          <a:stretch>
            <a:fillRect/>
          </a:stretch>
        </p:blipFill>
        <p:spPr>
          <a:xfrm>
            <a:off x="4572000" y="807659"/>
            <a:ext cx="4009396" cy="2991136"/>
          </a:xfrm>
          <a:prstGeom prst="rect">
            <a:avLst/>
          </a:prstGeom>
        </p:spPr>
      </p:pic>
    </p:spTree>
    <p:extLst>
      <p:ext uri="{BB962C8B-B14F-4D97-AF65-F5344CB8AC3E}">
        <p14:creationId xmlns:p14="http://schemas.microsoft.com/office/powerpoint/2010/main" val="2007918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36EAE-504F-9EF6-DCB3-19878E8AC720}"/>
              </a:ext>
            </a:extLst>
          </p:cNvPr>
          <p:cNvSpPr>
            <a:spLocks noGrp="1"/>
          </p:cNvSpPr>
          <p:nvPr>
            <p:ph type="title"/>
          </p:nvPr>
        </p:nvSpPr>
        <p:spPr>
          <a:xfrm>
            <a:off x="183952" y="121358"/>
            <a:ext cx="8875059" cy="755700"/>
          </a:xfrm>
        </p:spPr>
        <p:txBody>
          <a:bodyPr>
            <a:normAutofit fontScale="90000"/>
          </a:bodyPr>
          <a:lstStyle/>
          <a:p>
            <a:r>
              <a:rPr lang="en-US" sz="2400" b="1" dirty="0">
                <a:solidFill>
                  <a:srgbClr val="005AA1"/>
                </a:solidFill>
                <a:latin typeface="Nunito Sans"/>
                <a:sym typeface="Nunito Sans"/>
              </a:rPr>
              <a:t>Construction Update – Midfield Ramp Ph 2 – Starting Construction</a:t>
            </a:r>
            <a:endParaRPr lang="en-US" dirty="0"/>
          </a:p>
        </p:txBody>
      </p:sp>
      <p:sp>
        <p:nvSpPr>
          <p:cNvPr id="3" name="Text Placeholder 2">
            <a:extLst>
              <a:ext uri="{FF2B5EF4-FFF2-40B4-BE49-F238E27FC236}">
                <a16:creationId xmlns:a16="http://schemas.microsoft.com/office/drawing/2014/main" id="{4BAEA1FE-3EB5-7C08-9392-54ADADBB0E2B}"/>
              </a:ext>
            </a:extLst>
          </p:cNvPr>
          <p:cNvSpPr>
            <a:spLocks noGrp="1"/>
          </p:cNvSpPr>
          <p:nvPr>
            <p:ph type="body" idx="1"/>
          </p:nvPr>
        </p:nvSpPr>
        <p:spPr>
          <a:xfrm>
            <a:off x="4621482" y="1087042"/>
            <a:ext cx="3926700" cy="3179400"/>
          </a:xfrm>
        </p:spPr>
        <p:txBody>
          <a:bodyPr/>
          <a:lstStyle/>
          <a:p>
            <a:r>
              <a:rPr lang="en-US" dirty="0"/>
              <a:t>Construction starting September 23</a:t>
            </a:r>
          </a:p>
          <a:p>
            <a:r>
              <a:rPr lang="en-US" dirty="0"/>
              <a:t>The project will repair some of the pavement in the poorest condition on the airfield</a:t>
            </a:r>
          </a:p>
          <a:p>
            <a:r>
              <a:rPr lang="en-US" dirty="0"/>
              <a:t>The $1M in repairs include:</a:t>
            </a:r>
          </a:p>
          <a:p>
            <a:pPr lvl="1"/>
            <a:r>
              <a:rPr lang="en-US" dirty="0"/>
              <a:t>New concrete pavement</a:t>
            </a:r>
          </a:p>
          <a:p>
            <a:pPr lvl="1"/>
            <a:r>
              <a:rPr lang="en-US" dirty="0"/>
              <a:t>Surface and subsurface drainage improvements</a:t>
            </a:r>
          </a:p>
          <a:p>
            <a:pPr lvl="1"/>
            <a:r>
              <a:rPr lang="en-US" dirty="0"/>
              <a:t>Pavement markings</a:t>
            </a:r>
          </a:p>
          <a:p>
            <a:r>
              <a:rPr lang="en-US" dirty="0"/>
              <a:t>The project is estimated to take 45 days</a:t>
            </a:r>
          </a:p>
          <a:p>
            <a:endParaRPr lang="en-US" dirty="0"/>
          </a:p>
        </p:txBody>
      </p:sp>
      <p:pic>
        <p:nvPicPr>
          <p:cNvPr id="7" name="Picture 6">
            <a:extLst>
              <a:ext uri="{FF2B5EF4-FFF2-40B4-BE49-F238E27FC236}">
                <a16:creationId xmlns:a16="http://schemas.microsoft.com/office/drawing/2014/main" id="{D2028003-497D-E433-3E74-01EB08F41C49}"/>
              </a:ext>
            </a:extLst>
          </p:cNvPr>
          <p:cNvPicPr>
            <a:picLocks noChangeAspect="1"/>
          </p:cNvPicPr>
          <p:nvPr/>
        </p:nvPicPr>
        <p:blipFill>
          <a:blip r:embed="rId2"/>
          <a:stretch>
            <a:fillRect/>
          </a:stretch>
        </p:blipFill>
        <p:spPr>
          <a:xfrm>
            <a:off x="595818" y="1087042"/>
            <a:ext cx="3574043" cy="2812960"/>
          </a:xfrm>
          <a:prstGeom prst="rect">
            <a:avLst/>
          </a:prstGeom>
        </p:spPr>
      </p:pic>
    </p:spTree>
    <p:extLst>
      <p:ext uri="{BB962C8B-B14F-4D97-AF65-F5344CB8AC3E}">
        <p14:creationId xmlns:p14="http://schemas.microsoft.com/office/powerpoint/2010/main" val="2379722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36EAE-504F-9EF6-DCB3-19878E8AC720}"/>
              </a:ext>
            </a:extLst>
          </p:cNvPr>
          <p:cNvSpPr>
            <a:spLocks noGrp="1"/>
          </p:cNvSpPr>
          <p:nvPr>
            <p:ph type="title"/>
          </p:nvPr>
        </p:nvSpPr>
        <p:spPr>
          <a:xfrm>
            <a:off x="311700" y="555600"/>
            <a:ext cx="7924624" cy="755700"/>
          </a:xfrm>
        </p:spPr>
        <p:txBody>
          <a:bodyPr>
            <a:normAutofit fontScale="90000"/>
          </a:bodyPr>
          <a:lstStyle/>
          <a:p>
            <a:r>
              <a:rPr lang="en-US" sz="2400" b="1" dirty="0">
                <a:solidFill>
                  <a:srgbClr val="005AA1"/>
                </a:solidFill>
                <a:latin typeface="Nunito Sans"/>
                <a:sym typeface="Nunito Sans"/>
              </a:rPr>
              <a:t>Project Update – Federal Inspection Services Renovation</a:t>
            </a:r>
            <a:br>
              <a:rPr lang="en-US" sz="2400" b="1" dirty="0">
                <a:solidFill>
                  <a:srgbClr val="005AA1"/>
                </a:solidFill>
                <a:latin typeface="Nunito Sans"/>
                <a:sym typeface="Nunito Sans"/>
              </a:rPr>
            </a:br>
            <a:endParaRPr lang="en-US" dirty="0"/>
          </a:p>
        </p:txBody>
      </p:sp>
      <p:sp>
        <p:nvSpPr>
          <p:cNvPr id="3" name="Text Placeholder 2">
            <a:extLst>
              <a:ext uri="{FF2B5EF4-FFF2-40B4-BE49-F238E27FC236}">
                <a16:creationId xmlns:a16="http://schemas.microsoft.com/office/drawing/2014/main" id="{4BAEA1FE-3EB5-7C08-9392-54ADADBB0E2B}"/>
              </a:ext>
            </a:extLst>
          </p:cNvPr>
          <p:cNvSpPr>
            <a:spLocks noGrp="1"/>
          </p:cNvSpPr>
          <p:nvPr>
            <p:ph type="body" idx="1"/>
          </p:nvPr>
        </p:nvSpPr>
        <p:spPr>
          <a:xfrm>
            <a:off x="4621482" y="1087042"/>
            <a:ext cx="3926700" cy="3179400"/>
          </a:xfrm>
        </p:spPr>
        <p:txBody>
          <a:bodyPr/>
          <a:lstStyle/>
          <a:p>
            <a:r>
              <a:rPr lang="en-US" dirty="0"/>
              <a:t>Renovation of the Federal Inspection Service facility is required by CBP for the facility to be regularly used.</a:t>
            </a:r>
          </a:p>
          <a:p>
            <a:r>
              <a:rPr lang="en-US" dirty="0"/>
              <a:t>Project includes:</a:t>
            </a:r>
          </a:p>
          <a:p>
            <a:pPr lvl="1"/>
            <a:r>
              <a:rPr lang="en-US" dirty="0"/>
              <a:t>Security enhancements</a:t>
            </a:r>
          </a:p>
          <a:p>
            <a:pPr lvl="1"/>
            <a:r>
              <a:rPr lang="en-US" dirty="0"/>
              <a:t>Camera system installation</a:t>
            </a:r>
          </a:p>
          <a:p>
            <a:pPr lvl="1"/>
            <a:r>
              <a:rPr lang="en-US" dirty="0"/>
              <a:t>Facility standardization</a:t>
            </a:r>
          </a:p>
          <a:p>
            <a:pPr lvl="1"/>
            <a:r>
              <a:rPr lang="en-US" dirty="0"/>
              <a:t>Signage improvements</a:t>
            </a:r>
          </a:p>
          <a:p>
            <a:r>
              <a:rPr lang="en-US" dirty="0"/>
              <a:t>Project estimate is $800,000</a:t>
            </a:r>
          </a:p>
          <a:p>
            <a:r>
              <a:rPr lang="en-US" dirty="0"/>
              <a:t>The project is competitively bid through the City of Duluth, with a bid opening on Thursday, September 19 at 2pm.</a:t>
            </a:r>
          </a:p>
          <a:p>
            <a:r>
              <a:rPr lang="en-US" dirty="0"/>
              <a:t>Project will be considered at the October Board meeting</a:t>
            </a:r>
          </a:p>
        </p:txBody>
      </p:sp>
      <p:pic>
        <p:nvPicPr>
          <p:cNvPr id="4" name="Picture 3">
            <a:extLst>
              <a:ext uri="{FF2B5EF4-FFF2-40B4-BE49-F238E27FC236}">
                <a16:creationId xmlns:a16="http://schemas.microsoft.com/office/drawing/2014/main" id="{A0B0F743-9432-973B-2F05-7B131898FA88}"/>
              </a:ext>
            </a:extLst>
          </p:cNvPr>
          <p:cNvPicPr>
            <a:picLocks noChangeAspect="1"/>
          </p:cNvPicPr>
          <p:nvPr/>
        </p:nvPicPr>
        <p:blipFill>
          <a:blip r:embed="rId2"/>
          <a:stretch>
            <a:fillRect/>
          </a:stretch>
        </p:blipFill>
        <p:spPr>
          <a:xfrm>
            <a:off x="311700" y="1076182"/>
            <a:ext cx="3839264" cy="2991136"/>
          </a:xfrm>
          <a:prstGeom prst="rect">
            <a:avLst/>
          </a:prstGeom>
        </p:spPr>
      </p:pic>
    </p:spTree>
    <p:extLst>
      <p:ext uri="{BB962C8B-B14F-4D97-AF65-F5344CB8AC3E}">
        <p14:creationId xmlns:p14="http://schemas.microsoft.com/office/powerpoint/2010/main" val="14994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36EAE-504F-9EF6-DCB3-19878E8AC720}"/>
              </a:ext>
            </a:extLst>
          </p:cNvPr>
          <p:cNvSpPr>
            <a:spLocks noGrp="1"/>
          </p:cNvSpPr>
          <p:nvPr>
            <p:ph type="title"/>
          </p:nvPr>
        </p:nvSpPr>
        <p:spPr>
          <a:xfrm>
            <a:off x="311700" y="555600"/>
            <a:ext cx="7924624" cy="755700"/>
          </a:xfrm>
        </p:spPr>
        <p:txBody>
          <a:bodyPr>
            <a:normAutofit fontScale="90000"/>
          </a:bodyPr>
          <a:lstStyle/>
          <a:p>
            <a:r>
              <a:rPr lang="en-US" sz="2400" b="1" dirty="0">
                <a:solidFill>
                  <a:srgbClr val="005AA1"/>
                </a:solidFill>
                <a:latin typeface="Nunito Sans"/>
                <a:sym typeface="Nunito Sans"/>
              </a:rPr>
              <a:t>Project Update – Air Traffic Control Tower Design</a:t>
            </a:r>
            <a:br>
              <a:rPr lang="en-US" sz="2400" b="1" dirty="0">
                <a:solidFill>
                  <a:srgbClr val="005AA1"/>
                </a:solidFill>
                <a:latin typeface="Nunito Sans"/>
                <a:sym typeface="Nunito Sans"/>
              </a:rPr>
            </a:br>
            <a:endParaRPr lang="en-US" dirty="0"/>
          </a:p>
        </p:txBody>
      </p:sp>
      <p:pic>
        <p:nvPicPr>
          <p:cNvPr id="6" name="Picture 5">
            <a:extLst>
              <a:ext uri="{FF2B5EF4-FFF2-40B4-BE49-F238E27FC236}">
                <a16:creationId xmlns:a16="http://schemas.microsoft.com/office/drawing/2014/main" id="{8BF5C2D6-8906-EA62-DB6E-B65987AD6A1D}"/>
              </a:ext>
            </a:extLst>
          </p:cNvPr>
          <p:cNvPicPr>
            <a:picLocks noChangeAspect="1"/>
          </p:cNvPicPr>
          <p:nvPr/>
        </p:nvPicPr>
        <p:blipFill>
          <a:blip r:embed="rId2"/>
          <a:stretch>
            <a:fillRect/>
          </a:stretch>
        </p:blipFill>
        <p:spPr>
          <a:xfrm>
            <a:off x="1141254" y="933450"/>
            <a:ext cx="6861491" cy="3299082"/>
          </a:xfrm>
          <a:prstGeom prst="rect">
            <a:avLst/>
          </a:prstGeom>
        </p:spPr>
      </p:pic>
    </p:spTree>
    <p:extLst>
      <p:ext uri="{BB962C8B-B14F-4D97-AF65-F5344CB8AC3E}">
        <p14:creationId xmlns:p14="http://schemas.microsoft.com/office/powerpoint/2010/main" val="296515415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839</TotalTime>
  <Words>158</Words>
  <Application>Microsoft Office PowerPoint</Application>
  <PresentationFormat>On-screen Show (16:9)</PresentationFormat>
  <Paragraphs>21</Paragraphs>
  <Slides>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Nunito Sans</vt:lpstr>
      <vt:lpstr>Arial</vt:lpstr>
      <vt:lpstr>Nunito Sans ExtraBold</vt:lpstr>
      <vt:lpstr>Simple Light</vt:lpstr>
      <vt:lpstr>PowerPoint Presentation</vt:lpstr>
      <vt:lpstr>PowerPoint Presentation</vt:lpstr>
      <vt:lpstr>Construction Update – Midfield Ramp Ph 2 – Starting Construction</vt:lpstr>
      <vt:lpstr>Project Update – Federal Inspection Services Renovation </vt:lpstr>
      <vt:lpstr>Project Update – Air Traffic Control Tower Design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Kaci Nowicki</dc:creator>
  <cp:lastModifiedBy>Shawn McMahon</cp:lastModifiedBy>
  <cp:revision>34</cp:revision>
  <dcterms:modified xsi:type="dcterms:W3CDTF">2024-09-16T19:39:41Z</dcterms:modified>
</cp:coreProperties>
</file>