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5"/>
  </p:notesMasterIdLst>
  <p:sldIdLst>
    <p:sldId id="276" r:id="rId2"/>
    <p:sldId id="272" r:id="rId3"/>
    <p:sldId id="274" r:id="rId4"/>
    <p:sldId id="273" r:id="rId5"/>
    <p:sldId id="275" r:id="rId6"/>
    <p:sldId id="277" r:id="rId7"/>
    <p:sldId id="278" r:id="rId8"/>
    <p:sldId id="279" r:id="rId9"/>
    <p:sldId id="283" r:id="rId10"/>
    <p:sldId id="271" r:id="rId11"/>
    <p:sldId id="262" r:id="rId12"/>
    <p:sldId id="280" r:id="rId13"/>
    <p:sldId id="282" r:id="rId14"/>
  </p:sldIdLst>
  <p:sldSz cx="9144000" cy="5143500" type="screen16x9"/>
  <p:notesSz cx="6858000" cy="9144000"/>
  <p:embeddedFontLst>
    <p:embeddedFont>
      <p:font typeface="Nunito Sans" pitchFamily="2" charset="0"/>
      <p:regular r:id="rId16"/>
      <p:bold r:id="rId17"/>
      <p:italic r:id="rId18"/>
      <p:boldItalic r:id="rId19"/>
    </p:embeddedFont>
    <p:embeddedFont>
      <p:font typeface="Nunito Sans ExtraBold" pitchFamily="2" charset="0"/>
      <p:bold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43" autoAdjust="0"/>
  </p:normalViewPr>
  <p:slideViewPr>
    <p:cSldViewPr snapToGrid="0">
      <p:cViewPr varScale="1">
        <p:scale>
          <a:sx n="117" d="100"/>
          <a:sy n="117" d="100"/>
        </p:scale>
        <p:origin x="46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705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187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023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5342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096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650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6671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5239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5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8">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663262"/>
            <a:ext cx="8520600" cy="3771234"/>
          </a:xfrm>
        </p:spPr>
        <p:txBody>
          <a:bodyPr>
            <a:normAutofit/>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a:t>
            </a:r>
          </a:p>
          <a:p>
            <a:pPr algn="l">
              <a:buFont typeface="Arial" panose="020B0604020202020204" pitchFamily="34" charset="0"/>
              <a:buChar char="•"/>
            </a:pPr>
            <a:r>
              <a:rPr lang="en-US" sz="1800" b="0" i="0" u="none" strike="noStrike" baseline="0" dirty="0">
                <a:latin typeface="ArialMT"/>
              </a:rPr>
              <a:t>Taxiway A – Phase 3 Construction</a:t>
            </a:r>
          </a:p>
          <a:p>
            <a:pPr algn="l">
              <a:buFont typeface="Arial" panose="020B0604020202020204" pitchFamily="34" charset="0"/>
              <a:buChar char="•"/>
            </a:pPr>
            <a:r>
              <a:rPr lang="en-US" sz="1800" dirty="0">
                <a:latin typeface="ArialMT"/>
              </a:rPr>
              <a:t>Taxiway A – Phase 4 Construction Change Order</a:t>
            </a:r>
            <a:r>
              <a:rPr lang="en-US" sz="1800" b="0" i="0" u="none" strike="noStrike" baseline="0" dirty="0">
                <a:latin typeface="ArialMT"/>
              </a:rPr>
              <a:t> </a:t>
            </a:r>
          </a:p>
          <a:p>
            <a:pPr algn="l">
              <a:buFont typeface="Arial" panose="020B0604020202020204" pitchFamily="34" charset="0"/>
              <a:buChar char="•"/>
            </a:pPr>
            <a:r>
              <a:rPr lang="en-US" sz="1800" dirty="0">
                <a:latin typeface="ArialMT"/>
              </a:rPr>
              <a:t>Midfield Ramp Reconstruction – Phase 2</a:t>
            </a:r>
          </a:p>
          <a:p>
            <a:pPr algn="l">
              <a:buFont typeface="Arial" panose="020B0604020202020204" pitchFamily="34" charset="0"/>
              <a:buChar char="•"/>
            </a:pPr>
            <a:r>
              <a:rPr lang="en-US" sz="1800" dirty="0">
                <a:latin typeface="ArialMT"/>
              </a:rPr>
              <a:t>Runway 3/21 Runway Repair</a:t>
            </a:r>
          </a:p>
          <a:p>
            <a:pPr algn="l">
              <a:buFont typeface="Arial" panose="020B0604020202020204" pitchFamily="34" charset="0"/>
              <a:buChar char="•"/>
            </a:pPr>
            <a:r>
              <a:rPr lang="en-US" sz="1800" b="0" i="0" u="none" strike="noStrike" baseline="0" dirty="0">
                <a:latin typeface="ArialMT"/>
              </a:rPr>
              <a:t>Customs and Boarder Protection (CBP) Federal Inspection Services Construction</a:t>
            </a:r>
            <a:endParaRPr lang="en-US" sz="1800" dirty="0">
              <a:latin typeface="ArialMT"/>
            </a:endParaRPr>
          </a:p>
          <a:p>
            <a:pPr algn="l">
              <a:buFont typeface="Arial" panose="020B0604020202020204" pitchFamily="34" charset="0"/>
              <a:buChar char="•"/>
            </a:pPr>
            <a:r>
              <a:rPr lang="en-US" sz="1800" b="0" i="0" u="none" strike="noStrike" baseline="0" dirty="0">
                <a:latin typeface="ArialMT"/>
              </a:rPr>
              <a:t>J</a:t>
            </a:r>
            <a:r>
              <a:rPr lang="en-US" sz="1800" dirty="0">
                <a:latin typeface="ArialMT"/>
              </a:rPr>
              <a:t>anitorial RFP Update</a:t>
            </a:r>
          </a:p>
          <a:p>
            <a:pPr algn="l">
              <a:buFont typeface="Arial" panose="020B0604020202020204" pitchFamily="34" charset="0"/>
              <a:buChar char="•"/>
            </a:pPr>
            <a:r>
              <a:rPr lang="en-US" sz="1800" b="0" i="0" u="none" strike="noStrike" baseline="0" dirty="0">
                <a:latin typeface="ArialMT"/>
              </a:rPr>
              <a:t>Blue Angel Winter Visit </a:t>
            </a:r>
            <a:r>
              <a:rPr lang="en-US" sz="1800" b="0" i="0" u="none" strike="noStrike" baseline="0">
                <a:latin typeface="ArialMT"/>
              </a:rPr>
              <a:t>– Today</a:t>
            </a:r>
            <a:endParaRPr lang="en-US" sz="1800" b="0" i="0" u="none" strike="noStrike" baseline="0" dirty="0">
              <a:latin typeface="ArialMT"/>
            </a:endParaRPr>
          </a:p>
        </p:txBody>
      </p:sp>
    </p:spTree>
    <p:extLst>
      <p:ext uri="{BB962C8B-B14F-4D97-AF65-F5344CB8AC3E}">
        <p14:creationId xmlns:p14="http://schemas.microsoft.com/office/powerpoint/2010/main" val="151969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8DC838A3-041E-B67F-77A9-12C87E6E7F97}"/>
              </a:ext>
            </a:extLst>
          </p:cNvPr>
          <p:cNvPicPr>
            <a:picLocks noChangeAspect="1"/>
          </p:cNvPicPr>
          <p:nvPr/>
        </p:nvPicPr>
        <p:blipFill>
          <a:blip r:embed="rId4"/>
          <a:stretch>
            <a:fillRect/>
          </a:stretch>
        </p:blipFill>
        <p:spPr>
          <a:xfrm>
            <a:off x="2036876" y="112197"/>
            <a:ext cx="6815185" cy="4390878"/>
          </a:xfrm>
          <a:prstGeom prst="rect">
            <a:avLst/>
          </a:prstGeom>
        </p:spPr>
      </p:pic>
      <p:sp>
        <p:nvSpPr>
          <p:cNvPr id="4" name="Google Shape;54;p13">
            <a:extLst>
              <a:ext uri="{FF2B5EF4-FFF2-40B4-BE49-F238E27FC236}">
                <a16:creationId xmlns:a16="http://schemas.microsoft.com/office/drawing/2014/main" id="{8D686F1E-3E75-6E51-326F-B683696026BF}"/>
              </a:ext>
            </a:extLst>
          </p:cNvPr>
          <p:cNvSpPr txBox="1"/>
          <p:nvPr/>
        </p:nvSpPr>
        <p:spPr>
          <a:xfrm>
            <a:off x="313450" y="322084"/>
            <a:ext cx="1723426" cy="141574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Duluth International Airport</a:t>
            </a:r>
          </a:p>
          <a:p>
            <a:pPr>
              <a:buSzPts val="3600"/>
            </a:pPr>
            <a:r>
              <a:rPr lang="en-US" sz="2000" b="1" dirty="0">
                <a:solidFill>
                  <a:srgbClr val="005AA1"/>
                </a:solidFill>
                <a:latin typeface="Nunito Sans"/>
                <a:sym typeface="Nunito Sans"/>
              </a:rPr>
              <a:t>2025 CIP</a:t>
            </a:r>
            <a:endParaRPr sz="2000" b="1" dirty="0">
              <a:solidFill>
                <a:srgbClr val="005AA1"/>
              </a:solidFill>
              <a:latin typeface="Nunito Sans"/>
              <a:sym typeface="Nunito Sans"/>
            </a:endParaRPr>
          </a:p>
        </p:txBody>
      </p:sp>
    </p:spTree>
    <p:extLst>
      <p:ext uri="{BB962C8B-B14F-4D97-AF65-F5344CB8AC3E}">
        <p14:creationId xmlns:p14="http://schemas.microsoft.com/office/powerpoint/2010/main" val="397108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Sky Harbor 2025 CIP</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AC39A450-DC45-A23A-F0D7-8B28B9DEC8D4}"/>
              </a:ext>
            </a:extLst>
          </p:cNvPr>
          <p:cNvPicPr>
            <a:picLocks noChangeAspect="1"/>
          </p:cNvPicPr>
          <p:nvPr/>
        </p:nvPicPr>
        <p:blipFill>
          <a:blip r:embed="rId4"/>
          <a:stretch>
            <a:fillRect/>
          </a:stretch>
        </p:blipFill>
        <p:spPr>
          <a:xfrm>
            <a:off x="3770382" y="91439"/>
            <a:ext cx="3361938" cy="4405866"/>
          </a:xfrm>
          <a:prstGeom prst="rect">
            <a:avLst/>
          </a:prstGeom>
        </p:spPr>
      </p:pic>
    </p:spTree>
    <p:extLst>
      <p:ext uri="{BB962C8B-B14F-4D97-AF65-F5344CB8AC3E}">
        <p14:creationId xmlns:p14="http://schemas.microsoft.com/office/powerpoint/2010/main" val="3050579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6D47-12ED-2242-D519-3A20A74636C5}"/>
              </a:ext>
            </a:extLst>
          </p:cNvPr>
          <p:cNvSpPr>
            <a:spLocks noGrp="1"/>
          </p:cNvSpPr>
          <p:nvPr>
            <p:ph type="ctrTitle"/>
          </p:nvPr>
        </p:nvSpPr>
        <p:spPr>
          <a:xfrm>
            <a:off x="163997" y="119575"/>
            <a:ext cx="8520600" cy="851096"/>
          </a:xfrm>
        </p:spPr>
        <p:txBody>
          <a:bodyPr>
            <a:noAutofit/>
          </a:bodyPr>
          <a:lstStyle/>
          <a:p>
            <a:pPr algn="ctr"/>
            <a:r>
              <a:rPr lang="en-US" sz="2000" dirty="0"/>
              <a:t>A.  Resolution to Approve the 2025 DLH and DYT Capital Improvement Plan</a:t>
            </a:r>
          </a:p>
        </p:txBody>
      </p:sp>
      <p:sp>
        <p:nvSpPr>
          <p:cNvPr id="3" name="Subtitle 2">
            <a:extLst>
              <a:ext uri="{FF2B5EF4-FFF2-40B4-BE49-F238E27FC236}">
                <a16:creationId xmlns:a16="http://schemas.microsoft.com/office/drawing/2014/main" id="{3472C4AC-54A1-3E9C-65E1-E92E2A569A13}"/>
              </a:ext>
            </a:extLst>
          </p:cNvPr>
          <p:cNvSpPr>
            <a:spLocks noGrp="1"/>
          </p:cNvSpPr>
          <p:nvPr>
            <p:ph type="subTitle" idx="1"/>
          </p:nvPr>
        </p:nvSpPr>
        <p:spPr>
          <a:xfrm>
            <a:off x="163997" y="1048043"/>
            <a:ext cx="8520600" cy="3235569"/>
          </a:xfrm>
        </p:spPr>
        <p:txBody>
          <a:bodyPr>
            <a:normAutofit fontScale="92500" lnSpcReduction="10000"/>
          </a:bodyPr>
          <a:lstStyle/>
          <a:p>
            <a:r>
              <a:rPr lang="en-US" sz="1600" dirty="0"/>
              <a:t>WHEREAS, Duluth Airport Authority (DAA) staff coordinated a Capital Improvement Plan (CIP) for Federal Fiscal Year 2025 (October 1, 2024 – September 30, 2025), and State Fiscal Year’s 2025-2026 (July 1, 2024 – June 30, 2025 and July 1, 2025 – June 30, 2026) with Federal Aviation Administration (FAA) and Minnesota Department of Transportation Aeronautics Division (MnDOT) staff; </a:t>
            </a:r>
          </a:p>
          <a:p>
            <a:endParaRPr lang="en-US" sz="1600" dirty="0"/>
          </a:p>
          <a:p>
            <a:r>
              <a:rPr lang="en-US" sz="1600" dirty="0"/>
              <a:t>RESOLVED, that DAA approves the 2025 Capital Improvement Plan for Duluth International Airport and Sky Harbor Airport as described and calculated in the Excel document attached hereto and incorporated by reference as Exhibit A; and </a:t>
            </a:r>
          </a:p>
          <a:p>
            <a:endParaRPr lang="en-US" sz="1600" dirty="0"/>
          </a:p>
          <a:p>
            <a:r>
              <a:rPr lang="en-US" sz="1600" dirty="0"/>
              <a:t>FURTHER RESOLVED, that DAA staff are authorized to execute agreements and make payments consistent with the 2025 Capital Improvement Plan for Duluth International Airport and Sky Harbor Airport as described and calculated in the Excel document attached hereto and incorporated by reference as Exhibit A. </a:t>
            </a:r>
          </a:p>
        </p:txBody>
      </p:sp>
    </p:spTree>
    <p:extLst>
      <p:ext uri="{BB962C8B-B14F-4D97-AF65-F5344CB8AC3E}">
        <p14:creationId xmlns:p14="http://schemas.microsoft.com/office/powerpoint/2010/main" val="422656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21B5-C778-1B7E-C913-40E10A78F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77802-76E1-EEDE-A8DB-A0265D96195C}"/>
              </a:ext>
            </a:extLst>
          </p:cNvPr>
          <p:cNvSpPr>
            <a:spLocks noGrp="1"/>
          </p:cNvSpPr>
          <p:nvPr>
            <p:ph type="ctrTitle"/>
          </p:nvPr>
        </p:nvSpPr>
        <p:spPr>
          <a:xfrm>
            <a:off x="163997" y="119575"/>
            <a:ext cx="8520600" cy="1207526"/>
          </a:xfrm>
        </p:spPr>
        <p:txBody>
          <a:bodyPr>
            <a:noAutofit/>
          </a:bodyPr>
          <a:lstStyle/>
          <a:p>
            <a:pPr algn="ctr"/>
            <a:r>
              <a:rPr lang="en-US" sz="2000" dirty="0"/>
              <a:t>B. Resolution to Authorize DAA Executive Director to Execute a Memorandum of Understanding with AFSCME Local 66 Regarding Shift Duration</a:t>
            </a:r>
          </a:p>
        </p:txBody>
      </p:sp>
      <p:sp>
        <p:nvSpPr>
          <p:cNvPr id="3" name="Subtitle 2">
            <a:extLst>
              <a:ext uri="{FF2B5EF4-FFF2-40B4-BE49-F238E27FC236}">
                <a16:creationId xmlns:a16="http://schemas.microsoft.com/office/drawing/2014/main" id="{369DB053-FFC7-B11C-0A7F-AB10896C235C}"/>
              </a:ext>
            </a:extLst>
          </p:cNvPr>
          <p:cNvSpPr>
            <a:spLocks noGrp="1"/>
          </p:cNvSpPr>
          <p:nvPr>
            <p:ph type="subTitle" idx="1"/>
          </p:nvPr>
        </p:nvSpPr>
        <p:spPr>
          <a:xfrm>
            <a:off x="163997" y="1497694"/>
            <a:ext cx="8520600" cy="2318706"/>
          </a:xfrm>
        </p:spPr>
        <p:txBody>
          <a:bodyPr>
            <a:normAutofit fontScale="55000" lnSpcReduction="20000"/>
          </a:bodyPr>
          <a:lstStyle/>
          <a:p>
            <a:r>
              <a:rPr lang="en-US" dirty="0"/>
              <a:t>RESOLVED, by the Duluth Airport Authority (DAA) that the DAA hereby authorizes DAA Executive Director to execute a memorandum of understanding (MOU) with AFSCME Local 66 regarding shift duration. </a:t>
            </a:r>
          </a:p>
          <a:p>
            <a:endParaRPr lang="en-US" dirty="0"/>
          </a:p>
          <a:p>
            <a:r>
              <a:rPr lang="en-US" dirty="0"/>
              <a:t>FURTHER RESOLVED, by the DAA, that the proper DAA staff will fully review the current Collective Bargaining Agreement and Employee Handbook and Personnel Policies to ensure that all impacts to the agreements and policies are well understood. </a:t>
            </a:r>
          </a:p>
          <a:p>
            <a:endParaRPr lang="en-US" dirty="0"/>
          </a:p>
          <a:p>
            <a:r>
              <a:rPr lang="en-US" dirty="0"/>
              <a:t>FURTHER RESOLVED, by the DAA, that the proper DAA staff will draft the MOU which includes all edits to the Collective Bargaining Agreement that are necessary to ensure proper implementation can be achieved. </a:t>
            </a:r>
          </a:p>
        </p:txBody>
      </p:sp>
    </p:spTree>
    <p:extLst>
      <p:ext uri="{BB962C8B-B14F-4D97-AF65-F5344CB8AC3E}">
        <p14:creationId xmlns:p14="http://schemas.microsoft.com/office/powerpoint/2010/main" val="106386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Taxiway A – Phase 3 Construction Update</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6" name="Picture 5">
            <a:extLst>
              <a:ext uri="{FF2B5EF4-FFF2-40B4-BE49-F238E27FC236}">
                <a16:creationId xmlns:a16="http://schemas.microsoft.com/office/drawing/2014/main" id="{BCF2D283-00AC-DF21-39F5-79536C6B705E}"/>
              </a:ext>
            </a:extLst>
          </p:cNvPr>
          <p:cNvPicPr>
            <a:picLocks noChangeAspect="1"/>
          </p:cNvPicPr>
          <p:nvPr/>
        </p:nvPicPr>
        <p:blipFill>
          <a:blip r:embed="rId4"/>
          <a:stretch>
            <a:fillRect/>
          </a:stretch>
        </p:blipFill>
        <p:spPr>
          <a:xfrm>
            <a:off x="995340" y="612466"/>
            <a:ext cx="7673728" cy="3814521"/>
          </a:xfrm>
          <a:prstGeom prst="rect">
            <a:avLst/>
          </a:prstGeom>
        </p:spPr>
      </p:pic>
    </p:spTree>
    <p:extLst>
      <p:ext uri="{BB962C8B-B14F-4D97-AF65-F5344CB8AC3E}">
        <p14:creationId xmlns:p14="http://schemas.microsoft.com/office/powerpoint/2010/main" val="291001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Taxiway A – Phase 3 Construction Update</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67C376BF-D8F2-4054-EDDF-0C242B15EA19}"/>
              </a:ext>
            </a:extLst>
          </p:cNvPr>
          <p:cNvPicPr>
            <a:picLocks noChangeAspect="1"/>
          </p:cNvPicPr>
          <p:nvPr/>
        </p:nvPicPr>
        <p:blipFill>
          <a:blip r:embed="rId4"/>
          <a:stretch>
            <a:fillRect/>
          </a:stretch>
        </p:blipFill>
        <p:spPr>
          <a:xfrm>
            <a:off x="1273126" y="731520"/>
            <a:ext cx="6960655" cy="3456300"/>
          </a:xfrm>
          <a:prstGeom prst="rect">
            <a:avLst/>
          </a:prstGeom>
        </p:spPr>
      </p:pic>
    </p:spTree>
    <p:extLst>
      <p:ext uri="{BB962C8B-B14F-4D97-AF65-F5344CB8AC3E}">
        <p14:creationId xmlns:p14="http://schemas.microsoft.com/office/powerpoint/2010/main" val="125804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Taxiway A – Phase 3 Construction Update</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E98FB19C-D972-B160-3881-E6ED013A3DE5}"/>
              </a:ext>
            </a:extLst>
          </p:cNvPr>
          <p:cNvPicPr>
            <a:picLocks noChangeAspect="1"/>
          </p:cNvPicPr>
          <p:nvPr/>
        </p:nvPicPr>
        <p:blipFill>
          <a:blip r:embed="rId4"/>
          <a:stretch>
            <a:fillRect/>
          </a:stretch>
        </p:blipFill>
        <p:spPr>
          <a:xfrm>
            <a:off x="1273126" y="762690"/>
            <a:ext cx="6597748" cy="3290011"/>
          </a:xfrm>
          <a:prstGeom prst="rect">
            <a:avLst/>
          </a:prstGeom>
        </p:spPr>
      </p:pic>
    </p:spTree>
    <p:extLst>
      <p:ext uri="{BB962C8B-B14F-4D97-AF65-F5344CB8AC3E}">
        <p14:creationId xmlns:p14="http://schemas.microsoft.com/office/powerpoint/2010/main" val="386128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408161" y="19419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Taxiway A – Phase 4 Construction Update – Monaco Ramp Repair</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22257774-569E-0824-E837-73605A7A0226}"/>
              </a:ext>
            </a:extLst>
          </p:cNvPr>
          <p:cNvPicPr>
            <a:picLocks noChangeAspect="1"/>
          </p:cNvPicPr>
          <p:nvPr/>
        </p:nvPicPr>
        <p:blipFill>
          <a:blip r:embed="rId4"/>
          <a:stretch>
            <a:fillRect/>
          </a:stretch>
        </p:blipFill>
        <p:spPr>
          <a:xfrm>
            <a:off x="1401940" y="693962"/>
            <a:ext cx="6560374" cy="3755576"/>
          </a:xfrm>
          <a:prstGeom prst="rect">
            <a:avLst/>
          </a:prstGeom>
        </p:spPr>
      </p:pic>
    </p:spTree>
    <p:extLst>
      <p:ext uri="{BB962C8B-B14F-4D97-AF65-F5344CB8AC3E}">
        <p14:creationId xmlns:p14="http://schemas.microsoft.com/office/powerpoint/2010/main" val="253568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408161" y="19419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Midfield Ramp Repair – Phase 2</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B95DA2B1-B616-8E5A-5197-C96B8394154D}"/>
              </a:ext>
            </a:extLst>
          </p:cNvPr>
          <p:cNvPicPr>
            <a:picLocks noChangeAspect="1"/>
          </p:cNvPicPr>
          <p:nvPr/>
        </p:nvPicPr>
        <p:blipFill>
          <a:blip r:embed="rId4"/>
          <a:stretch>
            <a:fillRect/>
          </a:stretch>
        </p:blipFill>
        <p:spPr>
          <a:xfrm>
            <a:off x="2146456" y="686603"/>
            <a:ext cx="5100689" cy="3574982"/>
          </a:xfrm>
          <a:prstGeom prst="rect">
            <a:avLst/>
          </a:prstGeom>
        </p:spPr>
      </p:pic>
    </p:spTree>
    <p:extLst>
      <p:ext uri="{BB962C8B-B14F-4D97-AF65-F5344CB8AC3E}">
        <p14:creationId xmlns:p14="http://schemas.microsoft.com/office/powerpoint/2010/main" val="203072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380026" y="19419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Runway 3/21 Repair </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6" name="Picture 5">
            <a:extLst>
              <a:ext uri="{FF2B5EF4-FFF2-40B4-BE49-F238E27FC236}">
                <a16:creationId xmlns:a16="http://schemas.microsoft.com/office/drawing/2014/main" id="{75621929-A643-395A-506E-0829BEC15E64}"/>
              </a:ext>
            </a:extLst>
          </p:cNvPr>
          <p:cNvPicPr>
            <a:picLocks noChangeAspect="1"/>
          </p:cNvPicPr>
          <p:nvPr/>
        </p:nvPicPr>
        <p:blipFill>
          <a:blip r:embed="rId4"/>
          <a:srcRect l="18642" t="5071" r="20538"/>
          <a:stretch/>
        </p:blipFill>
        <p:spPr>
          <a:xfrm>
            <a:off x="2219451" y="800888"/>
            <a:ext cx="1571792" cy="3408541"/>
          </a:xfrm>
          <a:prstGeom prst="rect">
            <a:avLst/>
          </a:prstGeom>
        </p:spPr>
      </p:pic>
      <p:pic>
        <p:nvPicPr>
          <p:cNvPr id="8" name="Picture 7">
            <a:extLst>
              <a:ext uri="{FF2B5EF4-FFF2-40B4-BE49-F238E27FC236}">
                <a16:creationId xmlns:a16="http://schemas.microsoft.com/office/drawing/2014/main" id="{788F094D-7BD9-936D-F94E-686E79FD2C0A}"/>
              </a:ext>
            </a:extLst>
          </p:cNvPr>
          <p:cNvPicPr>
            <a:picLocks noChangeAspect="1"/>
          </p:cNvPicPr>
          <p:nvPr/>
        </p:nvPicPr>
        <p:blipFill>
          <a:blip r:embed="rId5"/>
          <a:srcRect l="2387" t="26093" r="17383" b="15302"/>
          <a:stretch/>
        </p:blipFill>
        <p:spPr>
          <a:xfrm>
            <a:off x="3890993" y="834362"/>
            <a:ext cx="2127629" cy="1997612"/>
          </a:xfrm>
          <a:prstGeom prst="rect">
            <a:avLst/>
          </a:prstGeom>
        </p:spPr>
      </p:pic>
      <p:pic>
        <p:nvPicPr>
          <p:cNvPr id="10" name="Picture 9">
            <a:extLst>
              <a:ext uri="{FF2B5EF4-FFF2-40B4-BE49-F238E27FC236}">
                <a16:creationId xmlns:a16="http://schemas.microsoft.com/office/drawing/2014/main" id="{BC0F10FF-1572-327E-7E29-AC7AE0AF59A2}"/>
              </a:ext>
            </a:extLst>
          </p:cNvPr>
          <p:cNvPicPr>
            <a:picLocks noChangeAspect="1"/>
          </p:cNvPicPr>
          <p:nvPr/>
        </p:nvPicPr>
        <p:blipFill>
          <a:blip r:embed="rId6"/>
          <a:stretch>
            <a:fillRect/>
          </a:stretch>
        </p:blipFill>
        <p:spPr>
          <a:xfrm>
            <a:off x="248656" y="2490130"/>
            <a:ext cx="1886912" cy="1403488"/>
          </a:xfrm>
          <a:prstGeom prst="rect">
            <a:avLst/>
          </a:prstGeom>
        </p:spPr>
      </p:pic>
      <p:pic>
        <p:nvPicPr>
          <p:cNvPr id="12" name="Picture 11">
            <a:extLst>
              <a:ext uri="{FF2B5EF4-FFF2-40B4-BE49-F238E27FC236}">
                <a16:creationId xmlns:a16="http://schemas.microsoft.com/office/drawing/2014/main" id="{083FE79A-596D-00AE-9F58-EC36D613D33B}"/>
              </a:ext>
            </a:extLst>
          </p:cNvPr>
          <p:cNvPicPr>
            <a:picLocks noChangeAspect="1"/>
          </p:cNvPicPr>
          <p:nvPr/>
        </p:nvPicPr>
        <p:blipFill>
          <a:blip r:embed="rId7"/>
          <a:stretch>
            <a:fillRect/>
          </a:stretch>
        </p:blipFill>
        <p:spPr>
          <a:xfrm flipV="1">
            <a:off x="1127090" y="5143500"/>
            <a:ext cx="1718373" cy="1282828"/>
          </a:xfrm>
          <a:prstGeom prst="rect">
            <a:avLst/>
          </a:prstGeom>
        </p:spPr>
      </p:pic>
      <p:pic>
        <p:nvPicPr>
          <p:cNvPr id="14" name="Picture 13">
            <a:extLst>
              <a:ext uri="{FF2B5EF4-FFF2-40B4-BE49-F238E27FC236}">
                <a16:creationId xmlns:a16="http://schemas.microsoft.com/office/drawing/2014/main" id="{DCB72B9F-05BF-30E3-E41D-43E98527C947}"/>
              </a:ext>
            </a:extLst>
          </p:cNvPr>
          <p:cNvPicPr>
            <a:picLocks noChangeAspect="1"/>
          </p:cNvPicPr>
          <p:nvPr/>
        </p:nvPicPr>
        <p:blipFill>
          <a:blip r:embed="rId7"/>
          <a:stretch>
            <a:fillRect/>
          </a:stretch>
        </p:blipFill>
        <p:spPr>
          <a:xfrm>
            <a:off x="255569" y="792996"/>
            <a:ext cx="1879999" cy="1403488"/>
          </a:xfrm>
          <a:prstGeom prst="rect">
            <a:avLst/>
          </a:prstGeom>
        </p:spPr>
      </p:pic>
      <p:pic>
        <p:nvPicPr>
          <p:cNvPr id="16" name="Picture 15">
            <a:extLst>
              <a:ext uri="{FF2B5EF4-FFF2-40B4-BE49-F238E27FC236}">
                <a16:creationId xmlns:a16="http://schemas.microsoft.com/office/drawing/2014/main" id="{8414556A-DD5D-5EEE-289F-AF172C39E8EC}"/>
              </a:ext>
            </a:extLst>
          </p:cNvPr>
          <p:cNvPicPr>
            <a:picLocks noChangeAspect="1"/>
          </p:cNvPicPr>
          <p:nvPr/>
        </p:nvPicPr>
        <p:blipFill>
          <a:blip r:embed="rId8"/>
          <a:srcRect l="15470" r="10695" b="10595"/>
          <a:stretch/>
        </p:blipFill>
        <p:spPr>
          <a:xfrm>
            <a:off x="6118372" y="834362"/>
            <a:ext cx="2869809" cy="2376261"/>
          </a:xfrm>
          <a:prstGeom prst="rect">
            <a:avLst/>
          </a:prstGeom>
        </p:spPr>
      </p:pic>
    </p:spTree>
    <p:extLst>
      <p:ext uri="{BB962C8B-B14F-4D97-AF65-F5344CB8AC3E}">
        <p14:creationId xmlns:p14="http://schemas.microsoft.com/office/powerpoint/2010/main" val="222446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380026" y="19419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Customs and Border Protection FIS Construction Update</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E8D676D2-C11B-F91D-7BE3-EE2FB0CBDAA0}"/>
              </a:ext>
            </a:extLst>
          </p:cNvPr>
          <p:cNvPicPr>
            <a:picLocks noChangeAspect="1"/>
          </p:cNvPicPr>
          <p:nvPr/>
        </p:nvPicPr>
        <p:blipFill>
          <a:blip r:embed="rId4"/>
          <a:stretch>
            <a:fillRect/>
          </a:stretch>
        </p:blipFill>
        <p:spPr>
          <a:xfrm>
            <a:off x="1731676" y="729165"/>
            <a:ext cx="4992513" cy="3630559"/>
          </a:xfrm>
          <a:prstGeom prst="rect">
            <a:avLst/>
          </a:prstGeom>
        </p:spPr>
      </p:pic>
    </p:spTree>
    <p:extLst>
      <p:ext uri="{BB962C8B-B14F-4D97-AF65-F5344CB8AC3E}">
        <p14:creationId xmlns:p14="http://schemas.microsoft.com/office/powerpoint/2010/main" val="47459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EFDB52-8A78-55F1-F688-CBE26E68DFAE}"/>
              </a:ext>
            </a:extLst>
          </p:cNvPr>
          <p:cNvSpPr>
            <a:spLocks noGrp="1"/>
          </p:cNvSpPr>
          <p:nvPr>
            <p:ph type="ctrTitle"/>
          </p:nvPr>
        </p:nvSpPr>
        <p:spPr>
          <a:xfrm>
            <a:off x="311708" y="744575"/>
            <a:ext cx="8520600" cy="855625"/>
          </a:xfrm>
        </p:spPr>
        <p:txBody>
          <a:bodyPr>
            <a:normAutofit fontScale="90000"/>
          </a:bodyPr>
          <a:lstStyle/>
          <a:p>
            <a:r>
              <a:rPr lang="en-US" dirty="0"/>
              <a:t>2024 Construction Statistics</a:t>
            </a:r>
          </a:p>
        </p:txBody>
      </p:sp>
    </p:spTree>
    <p:extLst>
      <p:ext uri="{BB962C8B-B14F-4D97-AF65-F5344CB8AC3E}">
        <p14:creationId xmlns:p14="http://schemas.microsoft.com/office/powerpoint/2010/main" val="53696267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428</Words>
  <Application>Microsoft Office PowerPoint</Application>
  <PresentationFormat>On-screen Show (16:9)</PresentationFormat>
  <Paragraphs>34</Paragraphs>
  <Slides>13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Nunito Sans</vt:lpstr>
      <vt:lpstr>ArialMT</vt:lpstr>
      <vt:lpstr>Nunito Sans ExtraBold</vt:lpstr>
      <vt:lpstr>Arial</vt:lpstr>
      <vt:lpstr>Simple Light</vt:lpstr>
      <vt:lpstr>Operations/Construction/Projects/Planning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Construction Statistics</vt:lpstr>
      <vt:lpstr>PowerPoint Presentation</vt:lpstr>
      <vt:lpstr>PowerPoint Presentation</vt:lpstr>
      <vt:lpstr>A.  Resolution to Approve the 2025 DLH and DYT Capital Improvement Plan</vt:lpstr>
      <vt:lpstr>B. Resolution to Authorize DAA Executive Director to Execute a Memorandum of Understanding with AFSCME Local 66 Regarding Shift Duration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33</cp:revision>
  <dcterms:modified xsi:type="dcterms:W3CDTF">2024-11-19T14:08:36Z</dcterms:modified>
</cp:coreProperties>
</file>